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87" r:id="rId3"/>
    <p:sldId id="258" r:id="rId4"/>
    <p:sldId id="259" r:id="rId5"/>
    <p:sldId id="272" r:id="rId6"/>
    <p:sldId id="273" r:id="rId7"/>
    <p:sldId id="262" r:id="rId8"/>
    <p:sldId id="282" r:id="rId9"/>
    <p:sldId id="285" r:id="rId10"/>
    <p:sldId id="279" r:id="rId11"/>
    <p:sldId id="283" r:id="rId12"/>
    <p:sldId id="286" r:id="rId13"/>
    <p:sldId id="284" r:id="rId14"/>
    <p:sldId id="263" r:id="rId15"/>
    <p:sldId id="278" r:id="rId16"/>
    <p:sldId id="276" r:id="rId17"/>
    <p:sldId id="275" r:id="rId18"/>
    <p:sldId id="274" r:id="rId19"/>
    <p:sldId id="266"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9827" autoAdjust="0"/>
    <p:restoredTop sz="94660"/>
  </p:normalViewPr>
  <p:slideViewPr>
    <p:cSldViewPr>
      <p:cViewPr varScale="1">
        <p:scale>
          <a:sx n="68" d="100"/>
          <a:sy n="68" d="100"/>
        </p:scale>
        <p:origin x="-166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20" name="Footer Placeholder 19"/>
          <p:cNvSpPr>
            <a:spLocks noGrp="1"/>
          </p:cNvSpPr>
          <p:nvPr>
            <p:ph type="ftr" sz="quarter" idx="11"/>
          </p:nvPr>
        </p:nvSpPr>
        <p:spPr/>
        <p:txBody>
          <a:bodyPr/>
          <a:lstStyle>
            <a:extLst/>
          </a:lstStyle>
          <a:p>
            <a:endParaRPr lang="en-US" dirty="0"/>
          </a:p>
        </p:txBody>
      </p:sp>
      <p:sp>
        <p:nvSpPr>
          <p:cNvPr id="10" name="Slide Number Placeholder 9"/>
          <p:cNvSpPr>
            <a:spLocks noGrp="1"/>
          </p:cNvSpPr>
          <p:nvPr>
            <p:ph type="sldNum" sz="quarter" idx="12"/>
          </p:nvPr>
        </p:nvSpPr>
        <p:spPr/>
        <p:txBody>
          <a:bodyPr/>
          <a:lstStyle>
            <a:extLst/>
          </a:lstStyle>
          <a:p>
            <a:fld id="{D57F1E4F-1CFF-5643-939E-217C01CDF565}" type="slidenum">
              <a:rPr lang="en-US" smtClean="0"/>
              <a:pPr/>
              <a:t>‹#›</a:t>
            </a:fld>
            <a:endParaRPr lang="en-US" dirty="0"/>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D57F1E4F-1CFF-5643-939E-217C01CDF565}" type="slidenum">
              <a:rPr lang="en-US" smtClean="0"/>
              <a:pPr/>
              <a:t>‹#›</a:t>
            </a:fld>
            <a:endParaRPr lang="en-US" dirty="0"/>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B712588-04B1-427B-82EE-E8DB90309F08}" type="datetimeFigureOut">
              <a:rPr lang="en-US" smtClean="0"/>
              <a:pPr/>
              <a:t>2/16/2022</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6FF9F0C5-380F-41C2-899A-BAC0F0927E16}"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D57F1E4F-1CFF-5643-939E-217C01CDF565}" type="slidenum">
              <a:rPr lang="en-US" smtClean="0"/>
              <a:pPr/>
              <a:t>‹#›</a:t>
            </a:fld>
            <a:endParaRPr lang="en-US" dirty="0"/>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2A54C80-263E-416B-A8E0-580EDEADCBDC}" type="datetimeFigureOut">
              <a:rPr lang="en-US" smtClean="0"/>
              <a:pPr/>
              <a:t>2/16/2022</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519954A3-9DFD-4C44-94BA-B95130A3BA1C}"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D57F1E4F-1CFF-5643-939E-217C01CDF565}" type="slidenum">
              <a:rPr lang="en-US" smtClean="0"/>
              <a:pPr/>
              <a:t>‹#›</a:t>
            </a:fld>
            <a:endParaRPr lang="en-US" dirty="0"/>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5C6B4A9-1611-4792-9094-5F34BCA07E0B}" type="datetimeFigureOut">
              <a:rPr lang="en-US" smtClean="0"/>
              <a:pPr/>
              <a:t>2/16/2022</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89333C77-0158-454C-844F-B7AB9BD7DAD4}"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61BEF0D-F0BB-DE4B-95CE-6DB70DBA9567}" type="datetimeFigureOut">
              <a:rPr lang="en-US" smtClean="0"/>
              <a:pPr/>
              <a:t>2/16/2022</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dirty="0"/>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D57F1E4F-1CFF-5643-939E-217C01CDF565}" type="slidenum">
              <a:rPr lang="en-US" smtClean="0"/>
              <a:pPr/>
              <a:t>‹#›</a:t>
            </a:fld>
            <a:endParaRPr lang="en-US" dirty="0"/>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435608" y="274638"/>
            <a:ext cx="7498080" cy="5726130"/>
          </a:xfrm>
        </p:spPr>
        <p:txBody>
          <a:bodyPr>
            <a:normAutofit/>
          </a:bodyPr>
          <a:lstStyle/>
          <a:p>
            <a:pPr algn="ctr"/>
            <a:r>
              <a:rPr lang="en-IN" b="1" dirty="0" smtClean="0"/>
              <a:t/>
            </a:r>
            <a:br>
              <a:rPr lang="en-IN" b="1" dirty="0" smtClean="0"/>
            </a:br>
            <a:r>
              <a:rPr lang="en-IN" b="1" dirty="0" smtClean="0"/>
              <a:t/>
            </a:r>
            <a:br>
              <a:rPr lang="en-IN" b="1" dirty="0" smtClean="0"/>
            </a:br>
            <a:r>
              <a:rPr lang="en-IN" b="1" dirty="0" smtClean="0"/>
              <a:t>A </a:t>
            </a:r>
            <a:r>
              <a:rPr lang="en-IN" b="1" dirty="0" smtClean="0"/>
              <a:t>HIGH-EFFICIENCY SEPIC BASED DC-DC CONVERTER DESIGN BY ROBUST PID CONTROLLER</a:t>
            </a:r>
            <a:endParaRPr lang="en-IN"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54032"/>
          </a:xfrm>
        </p:spPr>
        <p:txBody>
          <a:bodyPr>
            <a:normAutofit fontScale="90000"/>
          </a:bodyPr>
          <a:lstStyle/>
          <a:p>
            <a:r>
              <a:rPr lang="en-US" b="1" dirty="0" smtClean="0">
                <a:latin typeface="Times New Roman" pitchFamily="18" charset="0"/>
                <a:cs typeface="Times New Roman" pitchFamily="18" charset="0"/>
              </a:rPr>
              <a:t>ABSTRACT</a:t>
            </a:r>
            <a:endParaRPr lang="en-IN" dirty="0"/>
          </a:p>
        </p:txBody>
      </p:sp>
      <p:sp>
        <p:nvSpPr>
          <p:cNvPr id="3" name="Content Placeholder 2"/>
          <p:cNvSpPr>
            <a:spLocks noGrp="1"/>
          </p:cNvSpPr>
          <p:nvPr>
            <p:ph idx="1"/>
          </p:nvPr>
        </p:nvSpPr>
        <p:spPr>
          <a:xfrm>
            <a:off x="1435608" y="857232"/>
            <a:ext cx="7498080" cy="5572164"/>
          </a:xfrm>
        </p:spPr>
        <p:txBody>
          <a:bodyPr>
            <a:normAutofit fontScale="62500" lnSpcReduction="20000"/>
          </a:bodyPr>
          <a:lstStyle/>
          <a:p>
            <a:pPr marL="285750" indent="-285750" algn="just">
              <a:buFont typeface="Arial" panose="020B0604020202020204" pitchFamily="34" charset="0"/>
              <a:buChar char="•"/>
            </a:pPr>
            <a:r>
              <a:rPr lang="en-US" dirty="0" smtClean="0">
                <a:latin typeface="Times New Roman" pitchFamily="18" charset="0"/>
                <a:cs typeface="Times New Roman" pitchFamily="18" charset="0"/>
              </a:rPr>
              <a:t>This work addresses the problem of instability occurring in the voltage control mode of a non-minimum phase Quasi Resonant High Gain, High-Efficiency Single Ended Primary Inductor Converter -based DC-DC converter with continuous input current. </a:t>
            </a:r>
            <a:endParaRPr lang="en-IN" dirty="0" smtClean="0">
              <a:latin typeface="Times New Roman" pitchFamily="18" charset="0"/>
              <a:cs typeface="Times New Roman" pitchFamily="18" charset="0"/>
            </a:endParaRPr>
          </a:p>
          <a:p>
            <a:pPr marL="285750" indent="-285750" algn="just">
              <a:buFont typeface="Arial" panose="020B0604020202020204" pitchFamily="34" charset="0"/>
              <a:buChar char="•"/>
            </a:pPr>
            <a:r>
              <a:rPr lang="en-US" dirty="0" smtClean="0">
                <a:latin typeface="Times New Roman" pitchFamily="18" charset="0"/>
                <a:cs typeface="Times New Roman" pitchFamily="18" charset="0"/>
              </a:rPr>
              <a:t>To solve this instability issue in the presence of uncertainties and the external disturbances, quantitative feedback theory (QFT) is adapted to systematically design a robust proportional integral derivative (PID) controller, which is realized using only sensed output voltage as feedback.</a:t>
            </a:r>
            <a:endParaRPr lang="en-IN" dirty="0" smtClean="0">
              <a:latin typeface="Times New Roman" pitchFamily="18" charset="0"/>
              <a:cs typeface="Times New Roman" pitchFamily="18" charset="0"/>
            </a:endParaRPr>
          </a:p>
          <a:p>
            <a:pPr marL="285750" indent="-285750" algn="just">
              <a:buFont typeface="Arial" panose="020B0604020202020204" pitchFamily="34" charset="0"/>
              <a:buChar char="•"/>
            </a:pPr>
            <a:r>
              <a:rPr lang="en-US" dirty="0" smtClean="0">
                <a:latin typeface="Times New Roman" pitchFamily="18" charset="0"/>
                <a:cs typeface="Times New Roman" pitchFamily="18" charset="0"/>
              </a:rPr>
              <a:t>The advantages of the proposed PID design using the QFT are: (</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it eliminates the burden of tedious and ad-hoc tuning of PID gains using the conventional PID design approaches, (ii) current measurement is not required, (iii) disturbance dynamics (input voltage and load current variations) are included in the design stage itself, which further enhances the disturbance rejection performance of the output voltage. </a:t>
            </a:r>
            <a:endParaRPr lang="en-IN" dirty="0" smtClean="0">
              <a:latin typeface="Times New Roman" pitchFamily="18" charset="0"/>
              <a:cs typeface="Times New Roman" pitchFamily="18" charset="0"/>
            </a:endParaRPr>
          </a:p>
          <a:p>
            <a:pPr marL="285750" indent="-285750" algn="just">
              <a:buFont typeface="Arial" panose="020B0604020202020204" pitchFamily="34" charset="0"/>
              <a:buChar char="•"/>
            </a:pPr>
            <a:r>
              <a:rPr lang="en-US" dirty="0" smtClean="0">
                <a:latin typeface="Times New Roman" pitchFamily="18" charset="0"/>
                <a:cs typeface="Times New Roman" pitchFamily="18" charset="0"/>
              </a:rPr>
              <a:t>Due to soft-switching operation in all switching components, the power dissipations in the converter are significantly alleviated. </a:t>
            </a:r>
            <a:endParaRPr lang="en-IN" dirty="0" smtClean="0">
              <a:latin typeface="Times New Roman" pitchFamily="18" charset="0"/>
              <a:cs typeface="Times New Roman" pitchFamily="18" charset="0"/>
            </a:endParaRPr>
          </a:p>
          <a:p>
            <a:pPr marL="285750" indent="-285750" algn="just">
              <a:buFont typeface="Arial" panose="020B0604020202020204" pitchFamily="34" charset="0"/>
              <a:buChar char="•"/>
            </a:pPr>
            <a:r>
              <a:rPr lang="en-US" dirty="0" smtClean="0">
                <a:latin typeface="Times New Roman" pitchFamily="18" charset="0"/>
                <a:cs typeface="Times New Roman" pitchFamily="18" charset="0"/>
              </a:rPr>
              <a:t>Thus, the proposed SEPIC can provide high voltage gain whilst achieving a high efficiency.</a:t>
            </a:r>
          </a:p>
          <a:p>
            <a:endParaRPr lang="en-IN"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728" y="285728"/>
            <a:ext cx="7215238" cy="584775"/>
          </a:xfrm>
          <a:prstGeom prst="rect">
            <a:avLst/>
          </a:prstGeom>
          <a:noFill/>
        </p:spPr>
        <p:txBody>
          <a:bodyPr wrap="square" rtlCol="0">
            <a:spAutoFit/>
          </a:bodyPr>
          <a:lstStyle/>
          <a:p>
            <a:r>
              <a:rPr lang="en-US" sz="3200" b="1" dirty="0">
                <a:latin typeface="Times New Roman" pitchFamily="18" charset="0"/>
                <a:cs typeface="Times New Roman" pitchFamily="18" charset="0"/>
              </a:rPr>
              <a:t>OBJECTIVE</a:t>
            </a:r>
          </a:p>
        </p:txBody>
      </p:sp>
      <p:sp>
        <p:nvSpPr>
          <p:cNvPr id="5" name="TextBox 4"/>
          <p:cNvSpPr txBox="1"/>
          <p:nvPr/>
        </p:nvSpPr>
        <p:spPr>
          <a:xfrm>
            <a:off x="1428728" y="1000108"/>
            <a:ext cx="7286676" cy="4401205"/>
          </a:xfrm>
          <a:prstGeom prst="rect">
            <a:avLst/>
          </a:prstGeom>
          <a:noFill/>
        </p:spPr>
        <p:txBody>
          <a:bodyPr wrap="square" rtlCol="0">
            <a:spAutoFit/>
          </a:bodyPr>
          <a:lstStyle/>
          <a:p>
            <a:pPr algn="just">
              <a:buSzPct val="125000"/>
              <a:buFont typeface="Arial" pitchFamily="34" charset="0"/>
              <a:buChar char="•"/>
            </a:pPr>
            <a:r>
              <a:rPr lang="en-US" sz="2000" dirty="0">
                <a:latin typeface="Times New Roman" pitchFamily="18" charset="0"/>
                <a:cs typeface="Times New Roman" pitchFamily="18" charset="0"/>
              </a:rPr>
              <a:t>     The conventional step-up DC-DC converters such as boost and SEPIC converters with a simple structure are theoretically able to provide a high voltage gain for the RES.</a:t>
            </a:r>
          </a:p>
          <a:p>
            <a:pPr algn="just">
              <a:buFont typeface="Arial" pitchFamily="34" charset="0"/>
              <a:buChar char="•"/>
            </a:pPr>
            <a:r>
              <a:rPr lang="en-US" sz="2000" dirty="0">
                <a:latin typeface="Times New Roman" pitchFamily="18" charset="0"/>
                <a:cs typeface="Times New Roman" pitchFamily="18" charset="0"/>
              </a:rPr>
              <a:t>      For this purpose, to increase the voltage gain ratio of the conventional DC-DC converters, some effective voltage boosting strategies such as Voltage Lift (VL), Voltage Multipliers (VM), Switched-Capacitors/Inductors (SC/SI), and also Cascading Techniques (CT) are applied .</a:t>
            </a:r>
          </a:p>
          <a:p>
            <a:pPr algn="just">
              <a:buFont typeface="Arial" pitchFamily="34" charset="0"/>
              <a:buChar char="•"/>
            </a:pPr>
            <a:r>
              <a:rPr lang="en-US" sz="2000" dirty="0">
                <a:latin typeface="Times New Roman" pitchFamily="18" charset="0"/>
                <a:cs typeface="Times New Roman" pitchFamily="18" charset="0"/>
              </a:rPr>
              <a:t>      Although these modified converters can achieve a high voltage gain, using a large number of passive components and operating in hard-switching condition, which limits the efficiency severely</a:t>
            </a:r>
          </a:p>
          <a:p>
            <a:pPr algn="just">
              <a:buFont typeface="Arial" pitchFamily="34" charset="0"/>
              <a:buChar char="•"/>
            </a:pPr>
            <a:r>
              <a:rPr lang="en-US" sz="2000" dirty="0">
                <a:latin typeface="Times New Roman" pitchFamily="18" charset="0"/>
                <a:cs typeface="Times New Roman" pitchFamily="18" charset="0"/>
              </a:rPr>
              <a:t>      The disturbance rejection capability of DC-DC converters can be improved by considering the disturbance dynamics in the controller design stage itself</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57290" y="714356"/>
            <a:ext cx="6715172" cy="646331"/>
          </a:xfrm>
          <a:prstGeom prst="rect">
            <a:avLst/>
          </a:prstGeom>
          <a:noFill/>
        </p:spPr>
        <p:txBody>
          <a:bodyPr wrap="square" rtlCol="0">
            <a:spAutoFit/>
          </a:bodyPr>
          <a:lstStyle/>
          <a:p>
            <a:r>
              <a:rPr lang="en-US" sz="3600" b="1" dirty="0">
                <a:latin typeface="Times New Roman" pitchFamily="18" charset="0"/>
                <a:cs typeface="Times New Roman" pitchFamily="18" charset="0"/>
              </a:rPr>
              <a:t>SCOPE OF THE PROJECT</a:t>
            </a:r>
          </a:p>
        </p:txBody>
      </p:sp>
      <p:sp>
        <p:nvSpPr>
          <p:cNvPr id="5" name="TextBox 4"/>
          <p:cNvSpPr txBox="1"/>
          <p:nvPr/>
        </p:nvSpPr>
        <p:spPr>
          <a:xfrm>
            <a:off x="1500166" y="1571612"/>
            <a:ext cx="7215238" cy="419198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In this work, a computationally simple robust PID controller is designed using QFT to control the output voltage of a sepic DC-DC boost converter under voltage mode control. </a:t>
            </a:r>
            <a:endParaRPr lang="en-IN" sz="2000" dirty="0">
              <a:latin typeface="Times New Roman" pitchFamily="18" charset="0"/>
              <a:cs typeface="Times New Roman" pitchFamily="18" charset="0"/>
            </a:endParaRPr>
          </a:p>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The controller design for the disturbance rejection is formulated by including the disturbance dynamics of boost type sepic dc-dc converter in the design stage itself. </a:t>
            </a:r>
            <a:endParaRPr lang="en-IN" sz="2000" dirty="0">
              <a:latin typeface="Times New Roman" pitchFamily="18" charset="0"/>
              <a:cs typeface="Times New Roman" pitchFamily="18" charset="0"/>
            </a:endParaRPr>
          </a:p>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The proposed robust PID controller exhibits improvement in the output voltage response in the presence of uncertainty and external disturbances.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5C71F88-82A0-B040-9873-DAABF13E12DB}"/>
              </a:ext>
            </a:extLst>
          </p:cNvPr>
          <p:cNvSpPr>
            <a:spLocks noGrp="1"/>
          </p:cNvSpPr>
          <p:nvPr>
            <p:ph type="title"/>
          </p:nvPr>
        </p:nvSpPr>
        <p:spPr/>
        <p:txBody>
          <a:bodyPr/>
          <a:lstStyle/>
          <a:p>
            <a:endParaRPr lang="en-US"/>
          </a:p>
        </p:txBody>
      </p:sp>
      <p:graphicFrame>
        <p:nvGraphicFramePr>
          <p:cNvPr id="4" name="Table 4">
            <a:extLst>
              <a:ext uri="{FF2B5EF4-FFF2-40B4-BE49-F238E27FC236}">
                <a16:creationId xmlns="" xmlns:a16="http://schemas.microsoft.com/office/drawing/2014/main" id="{7FD9815E-3728-5246-99C6-1D268D6CD94A}"/>
              </a:ext>
            </a:extLst>
          </p:cNvPr>
          <p:cNvGraphicFramePr>
            <a:graphicFrameLocks noGrp="1"/>
          </p:cNvGraphicFramePr>
          <p:nvPr>
            <p:ph idx="1"/>
            <p:extLst>
              <p:ext uri="{D42A27DB-BD31-4B8C-83A1-F6EECF244321}">
                <p14:modId xmlns="" xmlns:p14="http://schemas.microsoft.com/office/powerpoint/2010/main" val="3911084496"/>
              </p:ext>
            </p:extLst>
          </p:nvPr>
        </p:nvGraphicFramePr>
        <p:xfrm>
          <a:off x="1428729" y="274638"/>
          <a:ext cx="7258071" cy="5869006"/>
        </p:xfrm>
        <a:graphic>
          <a:graphicData uri="http://schemas.openxmlformats.org/drawingml/2006/table">
            <a:tbl>
              <a:tblPr firstRow="1" bandRow="1">
                <a:tableStyleId>{5C22544A-7EE6-4342-B048-85BDC9FD1C3A}</a:tableStyleId>
              </a:tblPr>
              <a:tblGrid>
                <a:gridCol w="2419357">
                  <a:extLst>
                    <a:ext uri="{9D8B030D-6E8A-4147-A177-3AD203B41FA5}">
                      <a16:colId xmlns="" xmlns:a16="http://schemas.microsoft.com/office/drawing/2014/main" val="1042310261"/>
                    </a:ext>
                  </a:extLst>
                </a:gridCol>
                <a:gridCol w="2419357">
                  <a:extLst>
                    <a:ext uri="{9D8B030D-6E8A-4147-A177-3AD203B41FA5}">
                      <a16:colId xmlns="" xmlns:a16="http://schemas.microsoft.com/office/drawing/2014/main" val="89592508"/>
                    </a:ext>
                  </a:extLst>
                </a:gridCol>
                <a:gridCol w="2419357">
                  <a:extLst>
                    <a:ext uri="{9D8B030D-6E8A-4147-A177-3AD203B41FA5}">
                      <a16:colId xmlns="" xmlns:a16="http://schemas.microsoft.com/office/drawing/2014/main" val="2586204960"/>
                    </a:ext>
                  </a:extLst>
                </a:gridCol>
              </a:tblGrid>
              <a:tr h="5869006">
                <a:tc>
                  <a:txBody>
                    <a:bodyPr/>
                    <a:lstStyle/>
                    <a:p>
                      <a:pPr algn="just"/>
                      <a:r>
                        <a:rPr lang="en-IN" sz="1800" b="1" u="sng" dirty="0">
                          <a:latin typeface="Times New Roman" pitchFamily="18" charset="0"/>
                          <a:cs typeface="Times New Roman" pitchFamily="18" charset="0"/>
                        </a:rPr>
                        <a:t>LITERATURE REVIEW </a:t>
                      </a:r>
                    </a:p>
                    <a:p>
                      <a:pPr algn="just"/>
                      <a:r>
                        <a:rPr lang="en-IN" sz="1800" b="1" u="none" dirty="0">
                          <a:latin typeface="Times New Roman" pitchFamily="18" charset="0"/>
                          <a:cs typeface="Times New Roman" pitchFamily="18" charset="0"/>
                        </a:rPr>
                        <a:t>                     </a:t>
                      </a:r>
                      <a:r>
                        <a:rPr lang="en-IN" sz="1800" b="1" u="sng" dirty="0">
                          <a:latin typeface="Times New Roman" pitchFamily="18" charset="0"/>
                          <a:cs typeface="Times New Roman" pitchFamily="18" charset="0"/>
                        </a:rPr>
                        <a:t>1</a:t>
                      </a:r>
                      <a:r>
                        <a:rPr lang="en-IN" sz="1800" b="1" dirty="0">
                          <a:latin typeface="Times New Roman" pitchFamily="18" charset="0"/>
                          <a:cs typeface="Times New Roman" pitchFamily="18" charset="0"/>
                        </a:rPr>
                        <a:t> </a:t>
                      </a:r>
                    </a:p>
                    <a:p>
                      <a:pPr algn="just"/>
                      <a:endParaRPr lang="en-IN" sz="1800" b="1" dirty="0">
                        <a:latin typeface="Times New Roman" pitchFamily="18" charset="0"/>
                        <a:cs typeface="Times New Roman" pitchFamily="18" charset="0"/>
                      </a:endParaRPr>
                    </a:p>
                    <a:p>
                      <a:pPr algn="just"/>
                      <a:endParaRPr lang="en-IN" sz="1800" b="1" dirty="0">
                        <a:latin typeface="Times New Roman" pitchFamily="18" charset="0"/>
                        <a:cs typeface="Times New Roman" pitchFamily="18" charset="0"/>
                      </a:endParaRPr>
                    </a:p>
                    <a:p>
                      <a:pPr algn="just"/>
                      <a:r>
                        <a:rPr lang="en-US" sz="1800" b="1" dirty="0">
                          <a:latin typeface="Times New Roman" pitchFamily="18" charset="0"/>
                          <a:cs typeface="Times New Roman" pitchFamily="18" charset="0"/>
                        </a:rPr>
                        <a:t>AUTHOR :</a:t>
                      </a:r>
                      <a:r>
                        <a:rPr lang="en-US" sz="1800" dirty="0">
                          <a:latin typeface="Times New Roman" pitchFamily="18" charset="0"/>
                          <a:cs typeface="Times New Roman" pitchFamily="18" charset="0"/>
                        </a:rPr>
                        <a:t>N. </a:t>
                      </a:r>
                      <a:r>
                        <a:rPr lang="en-US" sz="1800" dirty="0" err="1">
                          <a:latin typeface="Times New Roman" pitchFamily="18" charset="0"/>
                          <a:cs typeface="Times New Roman" pitchFamily="18" charset="0"/>
                        </a:rPr>
                        <a:t>Molavi</a:t>
                      </a:r>
                      <a:r>
                        <a:rPr lang="en-US" sz="1800" dirty="0">
                          <a:latin typeface="Times New Roman" pitchFamily="18" charset="0"/>
                          <a:cs typeface="Times New Roman" pitchFamily="18" charset="0"/>
                        </a:rPr>
                        <a:t>, E. </a:t>
                      </a:r>
                      <a:r>
                        <a:rPr lang="en-US" sz="1800" dirty="0" err="1">
                          <a:latin typeface="Times New Roman" pitchFamily="18" charset="0"/>
                          <a:cs typeface="Times New Roman" pitchFamily="18" charset="0"/>
                        </a:rPr>
                        <a:t>Adib</a:t>
                      </a:r>
                      <a:r>
                        <a:rPr lang="en-US" sz="1800" dirty="0">
                          <a:latin typeface="Times New Roman" pitchFamily="18" charset="0"/>
                          <a:cs typeface="Times New Roman" pitchFamily="18" charset="0"/>
                        </a:rPr>
                        <a:t>, and H. </a:t>
                      </a:r>
                      <a:r>
                        <a:rPr lang="en-US" sz="1800" dirty="0" err="1">
                          <a:latin typeface="Times New Roman" pitchFamily="18" charset="0"/>
                          <a:cs typeface="Times New Roman" pitchFamily="18" charset="0"/>
                        </a:rPr>
                        <a:t>Farzanehfard</a:t>
                      </a:r>
                      <a:r>
                        <a:rPr lang="en-US" sz="1800" dirty="0">
                          <a:latin typeface="Times New Roman" pitchFamily="18" charset="0"/>
                          <a:cs typeface="Times New Roman" pitchFamily="18" charset="0"/>
                        </a:rPr>
                        <a:t>. </a:t>
                      </a:r>
                    </a:p>
                    <a:p>
                      <a:pPr algn="just"/>
                      <a:r>
                        <a:rPr lang="en-US" sz="1800" b="1" dirty="0">
                          <a:latin typeface="Times New Roman" pitchFamily="18" charset="0"/>
                          <a:cs typeface="Times New Roman" pitchFamily="18" charset="0"/>
                        </a:rPr>
                        <a:t>TITLE : </a:t>
                      </a:r>
                      <a:r>
                        <a:rPr lang="en-US" sz="1800" dirty="0">
                          <a:latin typeface="Times New Roman" pitchFamily="18" charset="0"/>
                          <a:cs typeface="Times New Roman" pitchFamily="18" charset="0"/>
                        </a:rPr>
                        <a:t>Soft-switched non-isolated high step-up DC–DC converter with reduced voltage stress. </a:t>
                      </a:r>
                      <a:endParaRPr lang="en-US" dirty="0"/>
                    </a:p>
                  </a:txBody>
                  <a:tcPr/>
                </a:tc>
                <a:tc>
                  <a:txBody>
                    <a:bodyPr/>
                    <a:lstStyle/>
                    <a:p>
                      <a:pPr algn="just"/>
                      <a:r>
                        <a:rPr lang="en-US" sz="1800">
                          <a:latin typeface="Times New Roman" pitchFamily="18" charset="0"/>
                          <a:cs typeface="Times New Roman" pitchFamily="18" charset="0"/>
                        </a:rPr>
                        <a:t>This essay presents a non-isolated high gain boost soft switching DC to DC topology with persistent input and output power, light input current ripple and just an active switch with reduced voltage stress. In this low cost proposed converter the reverse recovery matter of the diodes is reduced via the leakage inductance of the coupled inductor. </a:t>
                      </a:r>
                      <a:endParaRPr lang="en-US"/>
                    </a:p>
                  </a:txBody>
                  <a:tcPr/>
                </a:tc>
                <a:tc>
                  <a:txBody>
                    <a:bodyPr/>
                    <a:lstStyle/>
                    <a:p>
                      <a:pPr algn="just"/>
                      <a:r>
                        <a:rPr lang="en-US" sz="1800" b="1" dirty="0">
                          <a:latin typeface="Times New Roman" pitchFamily="18" charset="0"/>
                          <a:cs typeface="Times New Roman" pitchFamily="18" charset="0"/>
                        </a:rPr>
                        <a:t>RESULT</a:t>
                      </a:r>
                    </a:p>
                    <a:p>
                      <a:pPr algn="just"/>
                      <a:r>
                        <a:rPr lang="en-US" sz="1800" dirty="0">
                          <a:latin typeface="Times New Roman" pitchFamily="18" charset="0"/>
                          <a:cs typeface="Times New Roman" pitchFamily="18" charset="0"/>
                        </a:rPr>
                        <a:t>To show the privilege of this converter, the main specifications of the proposed topology have been checked with other previous high-gain (HG) converters.</a:t>
                      </a:r>
                    </a:p>
                  </a:txBody>
                  <a:tcPr/>
                </a:tc>
                <a:extLst>
                  <a:ext uri="{0D108BD9-81ED-4DB2-BD59-A6C34878D82A}">
                    <a16:rowId xmlns="" xmlns:a16="http://schemas.microsoft.com/office/drawing/2014/main" val="930708585"/>
                  </a:ext>
                </a:extLst>
              </a:tr>
            </a:tbl>
          </a:graphicData>
        </a:graphic>
      </p:graphicFrame>
      <p:sp>
        <p:nvSpPr>
          <p:cNvPr id="6" name="TextBox 5">
            <a:extLst>
              <a:ext uri="{FF2B5EF4-FFF2-40B4-BE49-F238E27FC236}">
                <a16:creationId xmlns="" xmlns:a16="http://schemas.microsoft.com/office/drawing/2014/main" id="{3483FC87-167E-8E44-B93F-1817E9D72C1A}"/>
              </a:ext>
            </a:extLst>
          </p:cNvPr>
          <p:cNvSpPr txBox="1"/>
          <p:nvPr/>
        </p:nvSpPr>
        <p:spPr>
          <a:xfrm>
            <a:off x="2286000" y="3244334"/>
            <a:ext cx="4572000" cy="369332"/>
          </a:xfrm>
          <a:prstGeom prst="rect">
            <a:avLst/>
          </a:prstGeom>
          <a:noFill/>
        </p:spPr>
        <p:txBody>
          <a:bodyPr wrap="square">
            <a:spAutoFit/>
          </a:bodyPr>
          <a:lstStyle/>
          <a:p>
            <a:pPr marL="0" algn="l" rtl="0" eaLnBrk="1" fontAlgn="t" latinLnBrk="0" hangingPunct="1">
              <a:spcBef>
                <a:spcPts val="0"/>
              </a:spcBef>
              <a:spcAft>
                <a:spcPts val="0"/>
              </a:spcAft>
            </a:pPr>
            <a:endParaRPr lang="en-IN" sz="1800" b="0" i="0" u="none" strike="noStrike">
              <a:effectLst/>
              <a:latin typeface="Arial" panose="020B0604020202020204" pitchFamily="34" charset="0"/>
            </a:endParaRPr>
          </a:p>
        </p:txBody>
      </p:sp>
    </p:spTree>
    <p:extLst>
      <p:ext uri="{BB962C8B-B14F-4D97-AF65-F5344CB8AC3E}">
        <p14:creationId xmlns="" xmlns:p14="http://schemas.microsoft.com/office/powerpoint/2010/main" val="2844563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 xmlns:a16="http://schemas.microsoft.com/office/drawing/2014/main" id="{DBA6E761-A9F4-B14E-9471-F01D9FC47B70}"/>
              </a:ext>
            </a:extLst>
          </p:cNvPr>
          <p:cNvGraphicFramePr>
            <a:graphicFrameLocks noGrp="1"/>
          </p:cNvGraphicFramePr>
          <p:nvPr>
            <p:ph idx="1"/>
            <p:extLst>
              <p:ext uri="{D42A27DB-BD31-4B8C-83A1-F6EECF244321}">
                <p14:modId xmlns="" xmlns:p14="http://schemas.microsoft.com/office/powerpoint/2010/main" val="4162427961"/>
              </p:ext>
            </p:extLst>
          </p:nvPr>
        </p:nvGraphicFramePr>
        <p:xfrm>
          <a:off x="1285852" y="428604"/>
          <a:ext cx="7358115" cy="6149344"/>
        </p:xfrm>
        <a:graphic>
          <a:graphicData uri="http://schemas.openxmlformats.org/drawingml/2006/table">
            <a:tbl>
              <a:tblPr firstRow="1" bandRow="1">
                <a:tableStyleId>{5C22544A-7EE6-4342-B048-85BDC9FD1C3A}</a:tableStyleId>
              </a:tblPr>
              <a:tblGrid>
                <a:gridCol w="2598300">
                  <a:extLst>
                    <a:ext uri="{9D8B030D-6E8A-4147-A177-3AD203B41FA5}">
                      <a16:colId xmlns="" xmlns:a16="http://schemas.microsoft.com/office/drawing/2014/main" val="3418010091"/>
                    </a:ext>
                  </a:extLst>
                </a:gridCol>
                <a:gridCol w="2598300">
                  <a:extLst>
                    <a:ext uri="{9D8B030D-6E8A-4147-A177-3AD203B41FA5}">
                      <a16:colId xmlns="" xmlns:a16="http://schemas.microsoft.com/office/drawing/2014/main" val="2417514943"/>
                    </a:ext>
                  </a:extLst>
                </a:gridCol>
                <a:gridCol w="2161515">
                  <a:extLst>
                    <a:ext uri="{9D8B030D-6E8A-4147-A177-3AD203B41FA5}">
                      <a16:colId xmlns="" xmlns:a16="http://schemas.microsoft.com/office/drawing/2014/main" val="4078702977"/>
                    </a:ext>
                  </a:extLst>
                </a:gridCol>
              </a:tblGrid>
              <a:tr h="6149344">
                <a:tc>
                  <a:txBody>
                    <a:bodyPr/>
                    <a:lstStyle/>
                    <a:p>
                      <a:pPr algn="just"/>
                      <a:r>
                        <a:rPr lang="en-IN" sz="1800" b="1" dirty="0">
                          <a:latin typeface="Times New Roman" pitchFamily="18" charset="0"/>
                          <a:cs typeface="Times New Roman" pitchFamily="18" charset="0"/>
                        </a:rPr>
                        <a:t>LITERATURE REVIEW</a:t>
                      </a:r>
                    </a:p>
                    <a:p>
                      <a:pPr algn="just"/>
                      <a:r>
                        <a:rPr lang="en-IN" sz="1800" b="1" dirty="0">
                          <a:latin typeface="Times New Roman" pitchFamily="18" charset="0"/>
                          <a:cs typeface="Times New Roman" pitchFamily="18" charset="0"/>
                        </a:rPr>
                        <a:t>               2        </a:t>
                      </a:r>
                    </a:p>
                    <a:p>
                      <a:pPr algn="just"/>
                      <a:endParaRPr lang="en-IN" sz="1800" b="1" dirty="0">
                        <a:latin typeface="Times New Roman" pitchFamily="18" charset="0"/>
                        <a:cs typeface="Times New Roman" pitchFamily="18" charset="0"/>
                      </a:endParaRPr>
                    </a:p>
                    <a:p>
                      <a:pPr algn="just"/>
                      <a:r>
                        <a:rPr lang="en-US" sz="1800" b="1" dirty="0">
                          <a:latin typeface="Times New Roman" pitchFamily="18" charset="0"/>
                          <a:cs typeface="Times New Roman" pitchFamily="18" charset="0"/>
                        </a:rPr>
                        <a:t>AUTHOR :</a:t>
                      </a:r>
                      <a:r>
                        <a:rPr lang="en-US" sz="1800" dirty="0">
                          <a:latin typeface="Times New Roman" pitchFamily="18" charset="0"/>
                          <a:cs typeface="Times New Roman" pitchFamily="18" charset="0"/>
                        </a:rPr>
                        <a:t> H. </a:t>
                      </a:r>
                      <a:r>
                        <a:rPr lang="en-US" sz="1800" dirty="0" err="1">
                          <a:latin typeface="Times New Roman" pitchFamily="18" charset="0"/>
                          <a:cs typeface="Times New Roman" pitchFamily="18" charset="0"/>
                        </a:rPr>
                        <a:t>Trazamni</a:t>
                      </a:r>
                      <a:r>
                        <a:rPr lang="en-US" sz="1800" dirty="0">
                          <a:latin typeface="Times New Roman" pitchFamily="18" charset="0"/>
                          <a:cs typeface="Times New Roman" pitchFamily="18" charset="0"/>
                        </a:rPr>
                        <a:t>, E. </a:t>
                      </a:r>
                      <a:r>
                        <a:rPr lang="en-US" sz="1800" dirty="0" err="1">
                          <a:latin typeface="Times New Roman" pitchFamily="18" charset="0"/>
                          <a:cs typeface="Times New Roman" pitchFamily="18" charset="0"/>
                        </a:rPr>
                        <a:t>Babaei</a:t>
                      </a:r>
                      <a:r>
                        <a:rPr lang="en-US" sz="1800" dirty="0">
                          <a:latin typeface="Times New Roman" pitchFamily="18" charset="0"/>
                          <a:cs typeface="Times New Roman" pitchFamily="18" charset="0"/>
                        </a:rPr>
                        <a:t>, and M. </a:t>
                      </a:r>
                      <a:r>
                        <a:rPr lang="en-US" sz="1800" dirty="0" err="1">
                          <a:latin typeface="Times New Roman" pitchFamily="18" charset="0"/>
                          <a:cs typeface="Times New Roman" pitchFamily="18" charset="0"/>
                        </a:rPr>
                        <a:t>Sabahi</a:t>
                      </a:r>
                      <a:r>
                        <a:rPr lang="en-US" sz="1800" dirty="0">
                          <a:latin typeface="Times New Roman" pitchFamily="18" charset="0"/>
                          <a:cs typeface="Times New Roman" pitchFamily="18" charset="0"/>
                        </a:rPr>
                        <a:t>. </a:t>
                      </a:r>
                    </a:p>
                    <a:p>
                      <a:pPr algn="just"/>
                      <a:r>
                        <a:rPr lang="en-US" sz="1800" b="1" dirty="0">
                          <a:latin typeface="Times New Roman" pitchFamily="18" charset="0"/>
                          <a:cs typeface="Times New Roman" pitchFamily="18" charset="0"/>
                        </a:rPr>
                        <a:t>TITLE : </a:t>
                      </a:r>
                      <a:r>
                        <a:rPr lang="en-US" sz="1800" dirty="0">
                          <a:latin typeface="Times New Roman" pitchFamily="18" charset="0"/>
                          <a:cs typeface="Times New Roman" pitchFamily="18" charset="0"/>
                        </a:rPr>
                        <a:t>Full soft-switching high step-up DC–DC converter based on active resonant cell.</a:t>
                      </a:r>
                    </a:p>
                  </a:txBody>
                  <a:tcPr/>
                </a:tc>
                <a:tc>
                  <a:txBody>
                    <a:bodyPr/>
                    <a:lstStyle/>
                    <a:p>
                      <a:pPr algn="just"/>
                      <a:r>
                        <a:rPr lang="en-US" sz="1800" dirty="0">
                          <a:latin typeface="Times New Roman" pitchFamily="18" charset="0"/>
                          <a:cs typeface="Times New Roman" pitchFamily="18" charset="0"/>
                        </a:rPr>
                        <a:t>In this paper, a new full soft switching high step-up DC–DC boost converter is proposed. To achieve high voltage gain, a N-level voltage multiplier cell (VMC), and to achieve soft switching, a simple auxiliary resonant cell is implemented on a conventional pulse width modulation boost converter. All semiconductor devices are switched under soft switching conditions, which decrease the switching losses significantly. </a:t>
                      </a:r>
                      <a:endParaRPr lang="en-US" sz="1800" b="1" dirty="0">
                        <a:latin typeface="Times New Roman" pitchFamily="18" charset="0"/>
                        <a:cs typeface="Times New Roman" pitchFamily="18" charset="0"/>
                      </a:endParaRPr>
                    </a:p>
                  </a:txBody>
                  <a:tcPr/>
                </a:tc>
                <a:tc>
                  <a:txBody>
                    <a:bodyPr/>
                    <a:lstStyle/>
                    <a:p>
                      <a:pPr algn="just"/>
                      <a:r>
                        <a:rPr lang="en-US" sz="1800" b="1" dirty="0">
                          <a:latin typeface="Times New Roman" pitchFamily="18" charset="0"/>
                          <a:cs typeface="Times New Roman" pitchFamily="18" charset="0"/>
                        </a:rPr>
                        <a:t>RESULT</a:t>
                      </a:r>
                    </a:p>
                    <a:p>
                      <a:pPr algn="just"/>
                      <a:r>
                        <a:rPr lang="en-US" sz="1800" dirty="0">
                          <a:latin typeface="Times New Roman" pitchFamily="18" charset="0"/>
                          <a:cs typeface="Times New Roman" pitchFamily="18" charset="0"/>
                        </a:rPr>
                        <a:t>These degrees of freedom lead the converter to operate in a wide output voltage range and have maximum power point tracking implementation or output voltage regulation </a:t>
                      </a:r>
                      <a:r>
                        <a:rPr lang="en-IN" sz="1800" dirty="0">
                          <a:latin typeface="Times New Roman" pitchFamily="18" charset="0"/>
                          <a:cs typeface="Times New Roman" pitchFamily="18" charset="0"/>
                        </a:rPr>
                        <a:t>capabilities.</a:t>
                      </a:r>
                      <a:endParaRPr lang="en-US" dirty="0"/>
                    </a:p>
                  </a:txBody>
                  <a:tcPr/>
                </a:tc>
                <a:extLst>
                  <a:ext uri="{0D108BD9-81ED-4DB2-BD59-A6C34878D82A}">
                    <a16:rowId xmlns="" xmlns:a16="http://schemas.microsoft.com/office/drawing/2014/main" val="1728823327"/>
                  </a:ext>
                </a:extLst>
              </a:tr>
            </a:tbl>
          </a:graphicData>
        </a:graphic>
      </p:graphicFrame>
    </p:spTree>
    <p:extLst>
      <p:ext uri="{BB962C8B-B14F-4D97-AF65-F5344CB8AC3E}">
        <p14:creationId xmlns="" xmlns:p14="http://schemas.microsoft.com/office/powerpoint/2010/main" val="692580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57290" y="714356"/>
            <a:ext cx="7000924" cy="584775"/>
          </a:xfrm>
          <a:prstGeom prst="rect">
            <a:avLst/>
          </a:prstGeom>
          <a:noFill/>
        </p:spPr>
        <p:txBody>
          <a:bodyPr wrap="square" rtlCol="0">
            <a:spAutoFit/>
          </a:bodyPr>
          <a:lstStyle/>
          <a:p>
            <a:r>
              <a:rPr lang="en-US" sz="3200" b="1" dirty="0">
                <a:latin typeface="Times New Roman" pitchFamily="18" charset="0"/>
                <a:cs typeface="Times New Roman" pitchFamily="18" charset="0"/>
              </a:rPr>
              <a:t>EXISTING BLOCK DIAGRAM</a:t>
            </a:r>
          </a:p>
        </p:txBody>
      </p:sp>
      <p:sp>
        <p:nvSpPr>
          <p:cNvPr id="4" name="Rounded Rectangle 3"/>
          <p:cNvSpPr/>
          <p:nvPr/>
        </p:nvSpPr>
        <p:spPr>
          <a:xfrm>
            <a:off x="1357290" y="2214554"/>
            <a:ext cx="1714512"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itchFamily="18" charset="0"/>
                <a:cs typeface="Times New Roman" pitchFamily="18" charset="0"/>
              </a:rPr>
              <a:t>DC SOURCE</a:t>
            </a:r>
          </a:p>
        </p:txBody>
      </p:sp>
      <p:sp>
        <p:nvSpPr>
          <p:cNvPr id="6" name="Rounded Rectangle 5"/>
          <p:cNvSpPr/>
          <p:nvPr/>
        </p:nvSpPr>
        <p:spPr>
          <a:xfrm>
            <a:off x="3571868" y="2214554"/>
            <a:ext cx="2428892"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itchFamily="18" charset="0"/>
                <a:cs typeface="Times New Roman" pitchFamily="18" charset="0"/>
              </a:rPr>
              <a:t>CONVENTIONAL DC-DC CONVERTER</a:t>
            </a:r>
          </a:p>
        </p:txBody>
      </p:sp>
      <p:sp>
        <p:nvSpPr>
          <p:cNvPr id="7" name="Rounded Rectangle 6"/>
          <p:cNvSpPr/>
          <p:nvPr/>
        </p:nvSpPr>
        <p:spPr>
          <a:xfrm>
            <a:off x="6643702" y="2214554"/>
            <a:ext cx="1714512"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itchFamily="18" charset="0"/>
                <a:cs typeface="Times New Roman" pitchFamily="18" charset="0"/>
              </a:rPr>
              <a:t>LOAD</a:t>
            </a:r>
          </a:p>
        </p:txBody>
      </p:sp>
      <p:sp>
        <p:nvSpPr>
          <p:cNvPr id="8" name="Rounded Rectangle 7"/>
          <p:cNvSpPr/>
          <p:nvPr/>
        </p:nvSpPr>
        <p:spPr>
          <a:xfrm>
            <a:off x="3571868" y="3714752"/>
            <a:ext cx="2428892"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itchFamily="18" charset="0"/>
                <a:cs typeface="Times New Roman" pitchFamily="18" charset="0"/>
              </a:rPr>
              <a:t>CONTROLLER</a:t>
            </a:r>
          </a:p>
        </p:txBody>
      </p:sp>
      <p:sp>
        <p:nvSpPr>
          <p:cNvPr id="9" name="Right Arrow 8"/>
          <p:cNvSpPr/>
          <p:nvPr/>
        </p:nvSpPr>
        <p:spPr>
          <a:xfrm>
            <a:off x="3071802" y="2571744"/>
            <a:ext cx="500066" cy="214314"/>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6000760" y="2571744"/>
            <a:ext cx="642942" cy="214314"/>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Up Arrow 10"/>
          <p:cNvSpPr/>
          <p:nvPr/>
        </p:nvSpPr>
        <p:spPr>
          <a:xfrm>
            <a:off x="4572000" y="3071810"/>
            <a:ext cx="285752" cy="642942"/>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Bent-Up Arrow 11"/>
          <p:cNvSpPr/>
          <p:nvPr/>
        </p:nvSpPr>
        <p:spPr>
          <a:xfrm rot="16200000" flipH="1">
            <a:off x="6184371" y="2888199"/>
            <a:ext cx="1347290" cy="1714512"/>
          </a:xfrm>
          <a:prstGeom prst="bentUpArrow">
            <a:avLst>
              <a:gd name="adj1" fmla="val 17780"/>
              <a:gd name="adj2" fmla="val 18502"/>
              <a:gd name="adj3" fmla="val 1922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1E3527AC-B9DD-5F4A-A417-9D40958A768D}"/>
              </a:ext>
            </a:extLst>
          </p:cNvPr>
          <p:cNvSpPr>
            <a:spLocks noGrp="1"/>
          </p:cNvSpPr>
          <p:nvPr>
            <p:ph idx="1"/>
          </p:nvPr>
        </p:nvSpPr>
        <p:spPr>
          <a:xfrm>
            <a:off x="1214413" y="849344"/>
            <a:ext cx="7715305" cy="5827989"/>
          </a:xfrm>
        </p:spPr>
        <p:txBody>
          <a:bodyPr>
            <a:normAutofit lnSpcReduction="10000"/>
          </a:bodyPr>
          <a:lstStyle/>
          <a:p>
            <a:pPr marL="0" indent="0" rtl="0">
              <a:buNone/>
            </a:pPr>
            <a:r>
              <a:rPr lang="en-IN" sz="1800" b="1" i="0" u="none" strike="noStrike" dirty="0" smtClean="0">
                <a:solidFill>
                  <a:srgbClr val="000000"/>
                </a:solidFill>
                <a:effectLst/>
                <a:latin typeface="Times New Roman" panose="02020603050405020304" pitchFamily="18" charset="0"/>
              </a:rPr>
              <a:t>DC-DC BOOST CONVERTER:</a:t>
            </a:r>
          </a:p>
          <a:p>
            <a:r>
              <a:rPr lang="en-IN" sz="1800" b="0" i="0" u="none" strike="noStrike" dirty="0" smtClean="0">
                <a:effectLst/>
                <a:latin typeface="Times New Roman" panose="02020603050405020304" pitchFamily="18" charset="0"/>
              </a:rPr>
              <a:t>The growing applications of DC-DC boost converters in continuous conduction mode (CCM) have become prevalent in automotive, battery charging applications and so on, whose performance highly depends on the deployed control scheme [1]. </a:t>
            </a:r>
          </a:p>
          <a:p>
            <a:r>
              <a:rPr lang="en-IN" sz="1800" b="0" i="0" u="none" strike="noStrike" dirty="0" smtClean="0">
                <a:effectLst/>
                <a:latin typeface="Times New Roman" panose="02020603050405020304" pitchFamily="18" charset="0"/>
              </a:rPr>
              <a:t>The main objective is to always provide constant output voltage across the load despite input voltage and load variations. </a:t>
            </a:r>
          </a:p>
          <a:p>
            <a:r>
              <a:rPr lang="en-IN" sz="1800" b="0" i="0" u="none" strike="noStrike" dirty="0" smtClean="0">
                <a:effectLst/>
                <a:latin typeface="Times New Roman" panose="02020603050405020304" pitchFamily="18" charset="0"/>
              </a:rPr>
              <a:t>However, the control strategies for these converters are not robust against model uncertainties as well as the external disturbances. </a:t>
            </a:r>
          </a:p>
          <a:p>
            <a:r>
              <a:rPr lang="en-IN" sz="1800" b="0" i="0" u="none" strike="noStrike" dirty="0" smtClean="0">
                <a:effectLst/>
                <a:latin typeface="Times New Roman" panose="02020603050405020304" pitchFamily="18" charset="0"/>
              </a:rPr>
              <a:t>Thus, the closed-loop operation requires a robust control, which not only rejects the disturbance but also handles variations in the system parameters satisfactorily. Current mode control (CMC) exhibit current loop instability for a duty ratio &gt; 50% regardless of the DC-DC converter [2].</a:t>
            </a:r>
          </a:p>
          <a:p>
            <a:r>
              <a:rPr lang="en-IN" sz="1800" b="0" i="0" u="none" strike="noStrike" dirty="0" smtClean="0">
                <a:effectLst/>
                <a:latin typeface="Times New Roman" panose="02020603050405020304" pitchFamily="18" charset="0"/>
              </a:rPr>
              <a:t> In voltage mode control (VMC), there is no duty ratio restriction. </a:t>
            </a:r>
          </a:p>
          <a:p>
            <a:r>
              <a:rPr lang="en-IN" sz="1800" b="0" i="0" u="none" strike="noStrike" dirty="0" smtClean="0">
                <a:effectLst/>
                <a:latin typeface="Times New Roman" panose="02020603050405020304" pitchFamily="18" charset="0"/>
              </a:rPr>
              <a:t>However, VMC operation provides a sluggish dynamic response for boost converters due to the presence of a right half plane (RHP) zero, thereby restricting the closed-loop bandwidth [2]. </a:t>
            </a:r>
          </a:p>
          <a:p>
            <a:r>
              <a:rPr lang="en-IN" sz="1800" b="0" i="0" u="none" strike="noStrike" dirty="0" smtClean="0">
                <a:effectLst/>
                <a:latin typeface="Times New Roman" panose="02020603050405020304" pitchFamily="18" charset="0"/>
              </a:rPr>
              <a:t>Hence, operating the non-minimum phase (NMP) boost converter close to the performance limits set by RHP zero is a challenging control task under VMC operation. </a:t>
            </a:r>
            <a:endParaRPr lang="en-IN" dirty="0">
              <a:effectLst/>
            </a:endParaRPr>
          </a:p>
        </p:txBody>
      </p:sp>
    </p:spTree>
    <p:extLst>
      <p:ext uri="{BB962C8B-B14F-4D97-AF65-F5344CB8AC3E}">
        <p14:creationId xmlns="" xmlns:p14="http://schemas.microsoft.com/office/powerpoint/2010/main" val="3602075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4171CD71-5C59-BF4C-87D7-C8A7BC15365B}"/>
              </a:ext>
            </a:extLst>
          </p:cNvPr>
          <p:cNvSpPr>
            <a:spLocks noGrp="1"/>
          </p:cNvSpPr>
          <p:nvPr>
            <p:ph idx="1"/>
          </p:nvPr>
        </p:nvSpPr>
        <p:spPr>
          <a:xfrm>
            <a:off x="1357290" y="198783"/>
            <a:ext cx="7329510" cy="6159175"/>
          </a:xfrm>
        </p:spPr>
        <p:txBody>
          <a:bodyPr>
            <a:normAutofit fontScale="25000" lnSpcReduction="20000"/>
          </a:bodyPr>
          <a:lstStyle/>
          <a:p>
            <a:pPr marL="0" indent="0">
              <a:buNone/>
            </a:pPr>
            <a:r>
              <a:rPr lang="en-IN" sz="7200" b="1" i="0" u="sng" dirty="0">
                <a:effectLst/>
                <a:latin typeface="Georgia" panose="02000000000000000000" pitchFamily="2" charset="0"/>
              </a:rPr>
              <a:t>OPERATION AND WORKING PRINCIPLE:</a:t>
            </a:r>
          </a:p>
          <a:p>
            <a:pPr marL="0" indent="0">
              <a:buNone/>
            </a:pPr>
            <a:endParaRPr lang="en-IN" sz="7200" b="1" i="0" u="sng" dirty="0">
              <a:solidFill>
                <a:schemeClr val="bg1"/>
              </a:solidFill>
              <a:effectLst/>
              <a:latin typeface="Georgia" panose="02000000000000000000" pitchFamily="2" charset="0"/>
            </a:endParaRPr>
          </a:p>
          <a:p>
            <a:r>
              <a:rPr lang="en-IN" sz="7200" b="0" i="0" dirty="0">
                <a:effectLst/>
                <a:latin typeface="Times New Roman" panose="02020603050405020304" pitchFamily="18" charset="0"/>
                <a:cs typeface="Times New Roman" panose="02020603050405020304" pitchFamily="18" charset="0"/>
              </a:rPr>
              <a:t>The inductor in a boost converter plays the important of stepping up the input voltage.</a:t>
            </a:r>
            <a:r>
              <a:rPr lang="en-IN" sz="7200" dirty="0">
                <a:latin typeface="Times New Roman" panose="02020603050405020304" pitchFamily="18" charset="0"/>
                <a:cs typeface="Times New Roman" panose="02020603050405020304" pitchFamily="18" charset="0"/>
              </a:rPr>
              <a:t/>
            </a:r>
            <a:br>
              <a:rPr lang="en-IN" sz="7200" dirty="0">
                <a:latin typeface="Times New Roman" panose="02020603050405020304" pitchFamily="18" charset="0"/>
                <a:cs typeface="Times New Roman" panose="02020603050405020304" pitchFamily="18" charset="0"/>
              </a:rPr>
            </a:br>
            <a:endParaRPr lang="en-IN" sz="7200" dirty="0">
              <a:latin typeface="Times New Roman" panose="02020603050405020304" pitchFamily="18" charset="0"/>
              <a:cs typeface="Times New Roman" panose="02020603050405020304" pitchFamily="18" charset="0"/>
            </a:endParaRPr>
          </a:p>
          <a:p>
            <a:r>
              <a:rPr lang="en-IN" sz="7200" b="0" i="0" dirty="0">
                <a:effectLst/>
                <a:latin typeface="Times New Roman" panose="02020603050405020304" pitchFamily="18" charset="0"/>
                <a:cs typeface="Times New Roman" panose="02020603050405020304" pitchFamily="18" charset="0"/>
              </a:rPr>
              <a:t>The crucial aspect which becomes responsible for activating the boost voltage from an inductor is due to its inherent property of resisting or opposing a suddenly induced current across it, and due to its response to this with a creation of magnetic field and subsequently destroying of the magnetic field. The destroying leads to the releasing of the stored energy.</a:t>
            </a:r>
            <a:r>
              <a:rPr lang="en-IN" sz="7200" dirty="0">
                <a:latin typeface="Times New Roman" panose="02020603050405020304" pitchFamily="18" charset="0"/>
                <a:cs typeface="Times New Roman" panose="02020603050405020304" pitchFamily="18" charset="0"/>
              </a:rPr>
              <a:t/>
            </a:r>
            <a:br>
              <a:rPr lang="en-IN" sz="7200" dirty="0">
                <a:latin typeface="Times New Roman" panose="02020603050405020304" pitchFamily="18" charset="0"/>
                <a:cs typeface="Times New Roman" panose="02020603050405020304" pitchFamily="18" charset="0"/>
              </a:rPr>
            </a:br>
            <a:endParaRPr lang="en-IN" sz="7200" dirty="0">
              <a:latin typeface="Times New Roman" panose="02020603050405020304" pitchFamily="18" charset="0"/>
              <a:cs typeface="Times New Roman" panose="02020603050405020304" pitchFamily="18" charset="0"/>
            </a:endParaRPr>
          </a:p>
          <a:p>
            <a:r>
              <a:rPr lang="en-IN" sz="7200" b="0" i="0" dirty="0">
                <a:effectLst/>
                <a:latin typeface="Times New Roman" panose="02020603050405020304" pitchFamily="18" charset="0"/>
                <a:cs typeface="Times New Roman" panose="02020603050405020304" pitchFamily="18" charset="0"/>
              </a:rPr>
              <a:t>This above process results in the storing of the current in the inductor and kicking back this stored current across the output in the form of back EMF.</a:t>
            </a:r>
            <a:r>
              <a:rPr lang="en-IN" sz="7200" dirty="0">
                <a:latin typeface="Times New Roman" panose="02020603050405020304" pitchFamily="18" charset="0"/>
                <a:cs typeface="Times New Roman" panose="02020603050405020304" pitchFamily="18" charset="0"/>
              </a:rPr>
              <a:t/>
            </a:r>
            <a:br>
              <a:rPr lang="en-IN" sz="7200" dirty="0">
                <a:latin typeface="Times New Roman" panose="02020603050405020304" pitchFamily="18" charset="0"/>
                <a:cs typeface="Times New Roman" panose="02020603050405020304" pitchFamily="18" charset="0"/>
              </a:rPr>
            </a:br>
            <a:endParaRPr lang="en-IN" sz="7200" dirty="0">
              <a:latin typeface="Times New Roman" panose="02020603050405020304" pitchFamily="18" charset="0"/>
              <a:cs typeface="Times New Roman" panose="02020603050405020304" pitchFamily="18" charset="0"/>
            </a:endParaRPr>
          </a:p>
          <a:p>
            <a:r>
              <a:rPr lang="en-IN" sz="7200" b="0" i="0" dirty="0">
                <a:effectLst/>
                <a:latin typeface="Times New Roman" panose="02020603050405020304" pitchFamily="18" charset="0"/>
                <a:cs typeface="Times New Roman" panose="02020603050405020304" pitchFamily="18" charset="0"/>
              </a:rPr>
              <a:t>A relay transistor driver circuit can be considered a great example of a boost converter circuit. </a:t>
            </a:r>
          </a:p>
          <a:p>
            <a:endParaRPr lang="en-IN" sz="7200" dirty="0">
              <a:latin typeface="Times New Roman" panose="02020603050405020304" pitchFamily="18" charset="0"/>
              <a:cs typeface="Times New Roman" panose="02020603050405020304" pitchFamily="18" charset="0"/>
            </a:endParaRPr>
          </a:p>
          <a:p>
            <a:r>
              <a:rPr lang="en-IN" sz="7200" b="0" i="0" dirty="0">
                <a:effectLst/>
                <a:latin typeface="Times New Roman" panose="02020603050405020304" pitchFamily="18" charset="0"/>
                <a:cs typeface="Times New Roman" panose="02020603050405020304" pitchFamily="18" charset="0"/>
              </a:rPr>
              <a:t>The </a:t>
            </a:r>
            <a:r>
              <a:rPr lang="en-IN" sz="7200" b="0" i="0" dirty="0" err="1">
                <a:effectLst/>
                <a:latin typeface="Times New Roman" panose="02020603050405020304" pitchFamily="18" charset="0"/>
                <a:cs typeface="Times New Roman" panose="02020603050405020304" pitchFamily="18" charset="0"/>
              </a:rPr>
              <a:t>flyback</a:t>
            </a:r>
            <a:r>
              <a:rPr lang="en-IN" sz="7200" b="0" i="0" dirty="0">
                <a:effectLst/>
                <a:latin typeface="Times New Roman" panose="02020603050405020304" pitchFamily="18" charset="0"/>
                <a:cs typeface="Times New Roman" panose="02020603050405020304" pitchFamily="18" charset="0"/>
              </a:rPr>
              <a:t> diode connected across the relay is introduced to short circuit the reverse back EMFs from the relay coil and to protect the transistor whenever it switches OFF.</a:t>
            </a:r>
            <a:r>
              <a:rPr lang="en-IN" sz="7200" dirty="0">
                <a:latin typeface="Times New Roman" panose="02020603050405020304" pitchFamily="18" charset="0"/>
                <a:cs typeface="Times New Roman" panose="02020603050405020304" pitchFamily="18" charset="0"/>
              </a:rPr>
              <a:t/>
            </a:r>
            <a:br>
              <a:rPr lang="en-IN" sz="7200" dirty="0">
                <a:latin typeface="Times New Roman" panose="02020603050405020304" pitchFamily="18" charset="0"/>
                <a:cs typeface="Times New Roman" panose="02020603050405020304" pitchFamily="18" charset="0"/>
              </a:rPr>
            </a:br>
            <a:endParaRPr lang="en-IN" sz="7200" dirty="0">
              <a:latin typeface="Times New Roman" panose="02020603050405020304" pitchFamily="18" charset="0"/>
              <a:cs typeface="Times New Roman" panose="02020603050405020304" pitchFamily="18" charset="0"/>
            </a:endParaRPr>
          </a:p>
          <a:p>
            <a:r>
              <a:rPr lang="en-IN" sz="7200" b="0" i="0" dirty="0">
                <a:effectLst/>
                <a:latin typeface="Times New Roman" panose="02020603050405020304" pitchFamily="18" charset="0"/>
                <a:cs typeface="Times New Roman" panose="02020603050405020304" pitchFamily="18" charset="0"/>
              </a:rPr>
              <a:t>If this diode is removed and a diode capacitor rectifier is connected across the transistor's collector/emitter, the boosted voltage from the relay coil can be collected across this capacitor.</a:t>
            </a:r>
            <a:r>
              <a:rPr lang="en-IN" sz="7200" dirty="0"/>
              <a:t/>
            </a:r>
            <a:br>
              <a:rPr lang="en-IN" sz="7200" dirty="0"/>
            </a:br>
            <a:endParaRPr lang="en-US" sz="7200" dirty="0"/>
          </a:p>
        </p:txBody>
      </p:sp>
    </p:spTree>
    <p:extLst>
      <p:ext uri="{BB962C8B-B14F-4D97-AF65-F5344CB8AC3E}">
        <p14:creationId xmlns="" xmlns:p14="http://schemas.microsoft.com/office/powerpoint/2010/main" val="2499669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0">
            <a:extLst>
              <a:ext uri="{FF2B5EF4-FFF2-40B4-BE49-F238E27FC236}">
                <a16:creationId xmlns="" xmlns:a16="http://schemas.microsoft.com/office/drawing/2014/main" id="{92C20631-A9DD-294A-9CBC-8346E1571ACE}"/>
              </a:ext>
            </a:extLst>
          </p:cNvPr>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1928794" y="1359958"/>
            <a:ext cx="6758006" cy="4305345"/>
          </a:xfrm>
        </p:spPr>
      </p:pic>
    </p:spTree>
    <p:extLst>
      <p:ext uri="{BB962C8B-B14F-4D97-AF65-F5344CB8AC3E}">
        <p14:creationId xmlns="" xmlns:p14="http://schemas.microsoft.com/office/powerpoint/2010/main" val="1541562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 xmlns:a16="http://schemas.microsoft.com/office/drawing/2014/main" id="{D83BA29E-7BE9-A944-B01E-DA3BE7E17DA2}"/>
              </a:ext>
            </a:extLst>
          </p:cNvPr>
          <p:cNvSpPr>
            <a:spLocks noGrp="1"/>
          </p:cNvSpPr>
          <p:nvPr>
            <p:ph idx="1"/>
          </p:nvPr>
        </p:nvSpPr>
        <p:spPr>
          <a:xfrm>
            <a:off x="1500166" y="252996"/>
            <a:ext cx="6965262" cy="6234546"/>
          </a:xfrm>
        </p:spPr>
        <p:txBody>
          <a:bodyPr/>
          <a:lstStyle/>
          <a:p>
            <a:pPr marL="0" indent="0">
              <a:buNone/>
            </a:pPr>
            <a:r>
              <a:rPr lang="en-US" sz="1800" b="1" u="sng" dirty="0"/>
              <a:t>APPLICATION FOR NMP DC-DC BOOST CONVERTER</a:t>
            </a:r>
          </a:p>
          <a:p>
            <a:r>
              <a:rPr lang="en-US" sz="1800" dirty="0"/>
              <a:t>This section deals with the application of QFT design procedure outlined in section II to design a robust </a:t>
            </a:r>
            <a:r>
              <a:rPr lang="en-IN" sz="1800" dirty="0" err="1"/>
              <a:t>PID.controller</a:t>
            </a:r>
            <a:r>
              <a:rPr lang="en-IN" sz="1800" dirty="0"/>
              <a:t> for a boost converter. </a:t>
            </a:r>
          </a:p>
          <a:p>
            <a:r>
              <a:rPr lang="en-IN" sz="1800" dirty="0"/>
              <a:t>The circuit diagram of a power stage boost circuit is shown in Fig. 1. The CCM operated DC-DC boost converter parameters are: L = 3.1 </a:t>
            </a:r>
            <a:r>
              <a:rPr lang="en-IN" sz="1800" dirty="0" err="1"/>
              <a:t>mH</a:t>
            </a:r>
            <a:r>
              <a:rPr lang="en-IN" sz="1800" dirty="0"/>
              <a:t>, RL = 0.3 Ω, and C =1930 </a:t>
            </a:r>
            <a:r>
              <a:rPr lang="en-IN" sz="1800" dirty="0" err="1"/>
              <a:t>μF</a:t>
            </a:r>
            <a:r>
              <a:rPr lang="en-IN" sz="1800" dirty="0"/>
              <a:t>, </a:t>
            </a:r>
            <a:r>
              <a:rPr lang="en-IN" sz="1800" dirty="0" err="1"/>
              <a:t>Rc</a:t>
            </a:r>
            <a:r>
              <a:rPr lang="en-IN" sz="1800" dirty="0"/>
              <a:t>=0.08 Ω. </a:t>
            </a:r>
          </a:p>
          <a:p>
            <a:r>
              <a:rPr lang="en-IN" sz="1800" dirty="0"/>
              <a:t>The nominal load resistance is </a:t>
            </a:r>
            <a:r>
              <a:rPr lang="en-IN" sz="1800" dirty="0" err="1"/>
              <a:t>Rn</a:t>
            </a:r>
            <a:r>
              <a:rPr lang="en-IN" sz="1800" dirty="0"/>
              <a:t>= 90 Ω. Switching frequency is 25 kHz. The input voltage, Vi = 10 V and the output voltage, Vo = 15 V. From [2, 6], the plant model is given as: </a:t>
            </a:r>
            <a:endParaRPr lang="en-US" sz="1800" dirty="0"/>
          </a:p>
        </p:txBody>
      </p:sp>
      <p:pic>
        <p:nvPicPr>
          <p:cNvPr id="6" name="Picture 6">
            <a:extLst>
              <a:ext uri="{FF2B5EF4-FFF2-40B4-BE49-F238E27FC236}">
                <a16:creationId xmlns="" xmlns:a16="http://schemas.microsoft.com/office/drawing/2014/main" id="{670251A7-5264-DF49-90C5-6D7EFB14A96F}"/>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928794" y="3731691"/>
            <a:ext cx="6221293" cy="2557068"/>
          </a:xfrm>
          <a:prstGeom prst="rect">
            <a:avLst/>
          </a:prstGeom>
        </p:spPr>
      </p:pic>
    </p:spTree>
    <p:extLst>
      <p:ext uri="{BB962C8B-B14F-4D97-AF65-F5344CB8AC3E}">
        <p14:creationId xmlns="" xmlns:p14="http://schemas.microsoft.com/office/powerpoint/2010/main" val="498416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73456407-93ED-0245-A142-231091119108}"/>
              </a:ext>
            </a:extLst>
          </p:cNvPr>
          <p:cNvSpPr>
            <a:spLocks noGrp="1"/>
          </p:cNvSpPr>
          <p:nvPr>
            <p:ph idx="1"/>
          </p:nvPr>
        </p:nvSpPr>
        <p:spPr>
          <a:xfrm>
            <a:off x="1357290" y="144569"/>
            <a:ext cx="7329510" cy="6478505"/>
          </a:xfrm>
        </p:spPr>
        <p:txBody>
          <a:bodyPr>
            <a:normAutofit/>
          </a:bodyPr>
          <a:lstStyle/>
          <a:p>
            <a:r>
              <a:rPr lang="en-US" sz="1800" dirty="0"/>
              <a:t>The nominal parameters of transfer function are,</a:t>
            </a:r>
            <a:endParaRPr lang="en-IN" sz="1800" dirty="0"/>
          </a:p>
          <a:p>
            <a:pPr marL="0" indent="0">
              <a:buNone/>
            </a:pPr>
            <a:r>
              <a:rPr lang="en-US" sz="1800" dirty="0"/>
              <a:t>𝑘 =22.0617, a1=1.5440 × 10−4,a2=−7.8287 × 10−5, 𝑏2 =1.8847 × 10−3, 𝑏1 = 1.3345 × 10−5, With an uncertainty of about 10% [20-23], k ∈ [19.85, 24.27], a1 ∈ [1.3896,1.6984] ×10−4, a2 ∈ [-7.04583,-8.61157] × 10−5,</a:t>
            </a:r>
            <a:endParaRPr lang="en-IN" sz="1800" dirty="0"/>
          </a:p>
          <a:p>
            <a:pPr marL="0" indent="0">
              <a:buNone/>
            </a:pPr>
            <a:r>
              <a:rPr lang="en-US" sz="1800" dirty="0"/>
              <a:t> b1 ∈ [1.20105, 1.46795] × 10−5, b2 ∈ [1.67,2.073] × 10−3</a:t>
            </a:r>
            <a:r>
              <a:rPr lang="en-IN" sz="1800" dirty="0"/>
              <a:t>.</a:t>
            </a:r>
            <a:endParaRPr lang="en-US" sz="1800" dirty="0"/>
          </a:p>
          <a:p>
            <a:r>
              <a:rPr lang="en-US" sz="1800" dirty="0"/>
              <a:t>The converter system exhibits a resonant behavior around 274 </a:t>
            </a:r>
            <a:r>
              <a:rPr lang="en-US" sz="1800" dirty="0" err="1"/>
              <a:t>rad</a:t>
            </a:r>
            <a:r>
              <a:rPr lang="en-US" sz="1800" dirty="0"/>
              <a:t>/s.</a:t>
            </a:r>
            <a:endParaRPr lang="en-IN" sz="1800" dirty="0"/>
          </a:p>
          <a:p>
            <a:pPr marL="0" indent="0">
              <a:buNone/>
            </a:pPr>
            <a:endParaRPr lang="en-IN" sz="1800" dirty="0"/>
          </a:p>
          <a:p>
            <a:pPr marL="0" indent="0">
              <a:buNone/>
            </a:pPr>
            <a:r>
              <a:rPr lang="en-IN" sz="1800" b="1" u="sng" dirty="0"/>
              <a:t>DESIGN SPECIFICATION OF DISTRIBUTION REJECTION PROBLEMS:</a:t>
            </a:r>
            <a:endParaRPr lang="en-US" sz="1800" b="1" u="sng" dirty="0"/>
          </a:p>
        </p:txBody>
      </p:sp>
      <p:pic>
        <p:nvPicPr>
          <p:cNvPr id="5" name="Picture 5">
            <a:extLst>
              <a:ext uri="{FF2B5EF4-FFF2-40B4-BE49-F238E27FC236}">
                <a16:creationId xmlns="" xmlns:a16="http://schemas.microsoft.com/office/drawing/2014/main" id="{AF3410B6-4929-D545-A689-AFA151AA6976}"/>
              </a:ext>
            </a:extLst>
          </p:cNvPr>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524000" y="3428999"/>
            <a:ext cx="6096000" cy="2950115"/>
          </a:xfrm>
          <a:prstGeom prst="rect">
            <a:avLst/>
          </a:prstGeom>
        </p:spPr>
      </p:pic>
    </p:spTree>
    <p:extLst>
      <p:ext uri="{BB962C8B-B14F-4D97-AF65-F5344CB8AC3E}">
        <p14:creationId xmlns="" xmlns:p14="http://schemas.microsoft.com/office/powerpoint/2010/main" val="12322617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A48F609-6404-3C46-853B-7C5107350432}"/>
              </a:ext>
            </a:extLst>
          </p:cNvPr>
          <p:cNvSpPr>
            <a:spLocks noGrp="1"/>
          </p:cNvSpPr>
          <p:nvPr>
            <p:ph idx="1"/>
          </p:nvPr>
        </p:nvSpPr>
        <p:spPr>
          <a:xfrm>
            <a:off x="1500166" y="533100"/>
            <a:ext cx="7186634" cy="5593064"/>
          </a:xfrm>
        </p:spPr>
        <p:txBody>
          <a:bodyPr>
            <a:normAutofit/>
          </a:bodyPr>
          <a:lstStyle/>
          <a:p>
            <a:pPr marL="0" indent="0">
              <a:buNone/>
            </a:pPr>
            <a:r>
              <a:rPr lang="en-IN" sz="1800" b="1" dirty="0"/>
              <a:t>ADVANTAGEG OF TRANSFER FUNCTION OF BOOST CONVERTER:</a:t>
            </a:r>
          </a:p>
          <a:p>
            <a:pPr marL="0" indent="0">
              <a:buNone/>
            </a:pPr>
            <a:r>
              <a:rPr lang="en-IN" sz="1800" b="1" dirty="0"/>
              <a:t> </a:t>
            </a:r>
            <a:r>
              <a:rPr lang="en-IN" sz="1800" dirty="0"/>
              <a:t>
➨It performs step-up or step-down of voltage using minimum components. </a:t>
            </a:r>
          </a:p>
          <a:p>
            <a:pPr marL="0" indent="0">
              <a:buNone/>
            </a:pPr>
            <a:r>
              <a:rPr lang="en-IN" sz="1800" dirty="0"/>
              <a:t>➨It offers lower operating duty cycle.</a:t>
            </a:r>
          </a:p>
          <a:p>
            <a:pPr marL="0" indent="0">
              <a:buNone/>
            </a:pPr>
            <a:r>
              <a:rPr lang="en-IN" sz="1800" dirty="0"/>
              <a:t> ➨It offers high efficiency across wide input and output voltage ranges. </a:t>
            </a:r>
          </a:p>
          <a:p>
            <a:pPr marL="0" indent="0">
              <a:buNone/>
            </a:pPr>
            <a:r>
              <a:rPr lang="en-IN" sz="1800" dirty="0"/>
              <a:t>➨It is less expensive compare to most of the converters.</a:t>
            </a:r>
            <a:endParaRPr lang="en-US" sz="1800" dirty="0"/>
          </a:p>
        </p:txBody>
      </p:sp>
    </p:spTree>
    <p:extLst>
      <p:ext uri="{BB962C8B-B14F-4D97-AF65-F5344CB8AC3E}">
        <p14:creationId xmlns="" xmlns:p14="http://schemas.microsoft.com/office/powerpoint/2010/main" val="3783496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71604" y="714356"/>
            <a:ext cx="6500858" cy="523220"/>
          </a:xfrm>
          <a:prstGeom prst="rect">
            <a:avLst/>
          </a:prstGeom>
          <a:noFill/>
        </p:spPr>
        <p:txBody>
          <a:bodyPr wrap="square" rtlCol="0">
            <a:spAutoFit/>
          </a:bodyPr>
          <a:lstStyle/>
          <a:p>
            <a:r>
              <a:rPr lang="en-US" sz="2800" b="1" dirty="0">
                <a:latin typeface="Times New Roman" pitchFamily="18" charset="0"/>
                <a:cs typeface="Times New Roman" pitchFamily="18" charset="0"/>
              </a:rPr>
              <a:t>PROPOSED BLOCK DIAGRAM</a:t>
            </a:r>
          </a:p>
        </p:txBody>
      </p:sp>
      <p:sp>
        <p:nvSpPr>
          <p:cNvPr id="4" name="Rounded Rectangle 3"/>
          <p:cNvSpPr/>
          <p:nvPr/>
        </p:nvSpPr>
        <p:spPr>
          <a:xfrm>
            <a:off x="1357290" y="2214554"/>
            <a:ext cx="1714512"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itchFamily="18" charset="0"/>
                <a:cs typeface="Times New Roman" pitchFamily="18" charset="0"/>
              </a:rPr>
              <a:t>DC SOURCE</a:t>
            </a:r>
          </a:p>
        </p:txBody>
      </p:sp>
      <p:sp>
        <p:nvSpPr>
          <p:cNvPr id="6" name="Rounded Rectangle 5"/>
          <p:cNvSpPr/>
          <p:nvPr/>
        </p:nvSpPr>
        <p:spPr>
          <a:xfrm>
            <a:off x="3571868" y="2214554"/>
            <a:ext cx="2428892"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itchFamily="18" charset="0"/>
                <a:cs typeface="Times New Roman" pitchFamily="18" charset="0"/>
              </a:rPr>
              <a:t>SEPIC DC-DC CONVERTER</a:t>
            </a:r>
          </a:p>
        </p:txBody>
      </p:sp>
      <p:sp>
        <p:nvSpPr>
          <p:cNvPr id="7" name="Rounded Rectangle 6"/>
          <p:cNvSpPr/>
          <p:nvPr/>
        </p:nvSpPr>
        <p:spPr>
          <a:xfrm>
            <a:off x="6643702" y="2214554"/>
            <a:ext cx="1714512"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itchFamily="18" charset="0"/>
                <a:cs typeface="Times New Roman" pitchFamily="18" charset="0"/>
              </a:rPr>
              <a:t>LOAD</a:t>
            </a:r>
          </a:p>
        </p:txBody>
      </p:sp>
      <p:sp>
        <p:nvSpPr>
          <p:cNvPr id="8" name="Rounded Rectangle 7"/>
          <p:cNvSpPr/>
          <p:nvPr/>
        </p:nvSpPr>
        <p:spPr>
          <a:xfrm>
            <a:off x="3571868" y="3714752"/>
            <a:ext cx="2428892" cy="857256"/>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itchFamily="18" charset="0"/>
                <a:cs typeface="Times New Roman" pitchFamily="18" charset="0"/>
              </a:rPr>
              <a:t>QFT CONTROLLER</a:t>
            </a:r>
          </a:p>
        </p:txBody>
      </p:sp>
      <p:sp>
        <p:nvSpPr>
          <p:cNvPr id="9" name="Right Arrow 8"/>
          <p:cNvSpPr/>
          <p:nvPr/>
        </p:nvSpPr>
        <p:spPr>
          <a:xfrm>
            <a:off x="3071802" y="2571744"/>
            <a:ext cx="500066" cy="214314"/>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6000760" y="2571744"/>
            <a:ext cx="642942" cy="214314"/>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Up Arrow 10"/>
          <p:cNvSpPr/>
          <p:nvPr/>
        </p:nvSpPr>
        <p:spPr>
          <a:xfrm>
            <a:off x="4572000" y="3071810"/>
            <a:ext cx="285752" cy="642942"/>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Bent-Up Arrow 11"/>
          <p:cNvSpPr/>
          <p:nvPr/>
        </p:nvSpPr>
        <p:spPr>
          <a:xfrm rot="16200000" flipH="1">
            <a:off x="6184371" y="2888199"/>
            <a:ext cx="1347290" cy="1714512"/>
          </a:xfrm>
          <a:prstGeom prst="bentUpArrow">
            <a:avLst>
              <a:gd name="adj1" fmla="val 17780"/>
              <a:gd name="adj2" fmla="val 18502"/>
              <a:gd name="adj3" fmla="val 1922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 xmlns:a16="http://schemas.microsoft.com/office/drawing/2014/main" id="{5D97D381-4A8A-FB47-B4F3-6F67F53475DA}"/>
              </a:ext>
            </a:extLst>
          </p:cNvPr>
          <p:cNvSpPr>
            <a:spLocks noGrp="1"/>
          </p:cNvSpPr>
          <p:nvPr>
            <p:ph idx="1"/>
          </p:nvPr>
        </p:nvSpPr>
        <p:spPr>
          <a:xfrm>
            <a:off x="1214414" y="180711"/>
            <a:ext cx="7472386" cy="6370079"/>
          </a:xfrm>
        </p:spPr>
        <p:txBody>
          <a:bodyPr>
            <a:normAutofit lnSpcReduction="10000"/>
          </a:bodyPr>
          <a:lstStyle/>
          <a:p>
            <a:pPr marL="0" indent="0">
              <a:buNone/>
            </a:pPr>
            <a:r>
              <a:rPr lang="en-IN" sz="1800" b="1" u="sng" dirty="0"/>
              <a:t>QRHGHE SEPIC based DC-DC CONVERTER:</a:t>
            </a:r>
          </a:p>
          <a:p>
            <a:r>
              <a:rPr lang="en-US" sz="1800" dirty="0"/>
              <a:t>The converter is composed of a CI with turns ratios of n, a single power switch (S), an input inductor (Lin), four diodes (D1-D3 and Do), and five capacitors (C1-C4 and Co). </a:t>
            </a:r>
            <a:endParaRPr lang="en-IN" sz="1800" dirty="0"/>
          </a:p>
          <a:p>
            <a:r>
              <a:rPr lang="en-US" sz="1800" dirty="0"/>
              <a:t>Series interconnection between the input inductor and input DC voltage source leads to low input current ripple, which improves the RESs performance.</a:t>
            </a:r>
            <a:endParaRPr lang="en-IN" sz="1800" dirty="0"/>
          </a:p>
          <a:p>
            <a:r>
              <a:rPr lang="en-US" sz="1800" dirty="0"/>
              <a:t> Moreover, the current waveform of the switch and the diode D3 change in sinusoidal form because of a QR operation among the leakage inductance of the CI, C1, C3, and C4.</a:t>
            </a:r>
            <a:endParaRPr lang="en-IN" sz="1800" dirty="0"/>
          </a:p>
          <a:p>
            <a:r>
              <a:rPr lang="en-US" sz="1800" dirty="0"/>
              <a:t> This also helps to reduce the switch turn-off and the reverse recovery losses.</a:t>
            </a:r>
            <a:endParaRPr lang="en-IN" sz="1800" dirty="0"/>
          </a:p>
          <a:p>
            <a:r>
              <a:rPr lang="en-US" sz="1800" dirty="0"/>
              <a:t> To simplify the converter analysis in Continues Conduction Mode (CCM) condition, the following assumptions are considered: </a:t>
            </a:r>
            <a:endParaRPr lang="en-IN" sz="1800" dirty="0"/>
          </a:p>
          <a:p>
            <a:r>
              <a:rPr lang="en-US" sz="1800" dirty="0"/>
              <a:t>1) All switching components of the converter are ideal without parasitic components.</a:t>
            </a:r>
            <a:endParaRPr lang="en-IN" sz="1800" dirty="0"/>
          </a:p>
          <a:p>
            <a:r>
              <a:rPr lang="en-US" sz="1800" dirty="0"/>
              <a:t> 2) All capacitors are large enough so that their voltages are constant.</a:t>
            </a:r>
            <a:endParaRPr lang="en-IN" sz="1800" dirty="0"/>
          </a:p>
          <a:p>
            <a:r>
              <a:rPr lang="en-US" sz="1800" dirty="0"/>
              <a:t> 3) The CI is modeled by a parallel magnetizing inductor (LM) and a series leakage inductor (</a:t>
            </a:r>
            <a:r>
              <a:rPr lang="en-US" sz="1800" dirty="0" err="1"/>
              <a:t>Lk</a:t>
            </a:r>
            <a:r>
              <a:rPr lang="en-US" sz="1800" dirty="0"/>
              <a:t>) seen from the primary side with a turns ratio of n=n2/n1. </a:t>
            </a:r>
            <a:endParaRPr lang="en-IN" sz="1800" dirty="0"/>
          </a:p>
          <a:p>
            <a:r>
              <a:rPr lang="en-US" sz="1800" dirty="0"/>
              <a:t>4) The input and magnetizing inductors are considered to be large enough so their current ripple is negligible.</a:t>
            </a:r>
          </a:p>
        </p:txBody>
      </p:sp>
    </p:spTree>
    <p:extLst>
      <p:ext uri="{BB962C8B-B14F-4D97-AF65-F5344CB8AC3E}">
        <p14:creationId xmlns="" xmlns:p14="http://schemas.microsoft.com/office/powerpoint/2010/main" val="36470162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 xmlns:a16="http://schemas.microsoft.com/office/drawing/2014/main" id="{A27333BD-83EB-A647-AF57-ACDADD411499}"/>
              </a:ext>
            </a:extLst>
          </p:cNvPr>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1571603" y="496957"/>
            <a:ext cx="7346507" cy="5457295"/>
          </a:xfrm>
        </p:spPr>
      </p:pic>
    </p:spTree>
    <p:extLst>
      <p:ext uri="{BB962C8B-B14F-4D97-AF65-F5344CB8AC3E}">
        <p14:creationId xmlns="" xmlns:p14="http://schemas.microsoft.com/office/powerpoint/2010/main" val="4096953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C272F0D-2027-A947-8866-65C9AA964E1A}"/>
              </a:ext>
            </a:extLst>
          </p:cNvPr>
          <p:cNvSpPr>
            <a:spLocks noGrp="1"/>
          </p:cNvSpPr>
          <p:nvPr>
            <p:ph idx="1"/>
          </p:nvPr>
        </p:nvSpPr>
        <p:spPr>
          <a:xfrm>
            <a:off x="1571604" y="433708"/>
            <a:ext cx="7115196" cy="5692455"/>
          </a:xfrm>
        </p:spPr>
        <p:txBody>
          <a:bodyPr>
            <a:normAutofit fontScale="62500" lnSpcReduction="20000"/>
          </a:bodyPr>
          <a:lstStyle/>
          <a:p>
            <a:pPr marL="0" indent="0">
              <a:buNone/>
            </a:pPr>
            <a:r>
              <a:rPr lang="en-IN" b="1" u="sng" dirty="0"/>
              <a:t> </a:t>
            </a:r>
            <a:r>
              <a:rPr lang="en-US" b="1" u="sng" dirty="0"/>
              <a:t>RELIABILITY AND EFFICIENCY </a:t>
            </a:r>
            <a:endParaRPr lang="en-IN" b="1" u="sng" dirty="0"/>
          </a:p>
          <a:p>
            <a:pPr marL="0" indent="0">
              <a:buNone/>
            </a:pPr>
            <a:endParaRPr lang="en-US" b="1" u="sng" dirty="0"/>
          </a:p>
          <a:p>
            <a:r>
              <a:rPr lang="en-US" dirty="0"/>
              <a:t>• The voltage drop and switching time of diode D1 is critical to a SEPIC's reliability and efficiency.</a:t>
            </a:r>
          </a:p>
          <a:p>
            <a:r>
              <a:rPr lang="en-US" dirty="0"/>
              <a:t>• The diode's switching time needs to be extremely fast in order to not generate high voltage spikes across the inductors, which could cause damage to components.</a:t>
            </a:r>
          </a:p>
          <a:p>
            <a:pPr marL="0" indent="0">
              <a:buNone/>
            </a:pPr>
            <a:r>
              <a:rPr lang="en-IN" dirty="0"/>
              <a:t>      </a:t>
            </a:r>
            <a:r>
              <a:rPr lang="en-US" dirty="0"/>
              <a:t>• Fast conventional diodes or </a:t>
            </a:r>
            <a:r>
              <a:rPr lang="en-US" dirty="0" err="1"/>
              <a:t>Schottky</a:t>
            </a:r>
            <a:r>
              <a:rPr lang="en-US" dirty="0"/>
              <a:t> diodes may be used.</a:t>
            </a:r>
          </a:p>
          <a:p>
            <a:pPr marL="0" indent="0">
              <a:buNone/>
            </a:pPr>
            <a:r>
              <a:rPr lang="en-IN" dirty="0"/>
              <a:t>      </a:t>
            </a:r>
            <a:r>
              <a:rPr lang="en-US" dirty="0"/>
              <a:t>• The resistances in the inductors and the capacitors can also have large effects on the converter efficiency and output ripple.</a:t>
            </a:r>
          </a:p>
          <a:p>
            <a:pPr marL="0" indent="0">
              <a:buNone/>
            </a:pPr>
            <a:r>
              <a:rPr lang="en-IN" dirty="0"/>
              <a:t>      </a:t>
            </a:r>
            <a:r>
              <a:rPr lang="en-US" dirty="0"/>
              <a:t>• Inductors with lower series resistance allow less energy to be dissipated as heat, resulting in greater efficiency (a larger portion of the input power being transferred to the load). </a:t>
            </a:r>
          </a:p>
          <a:p>
            <a:pPr marL="0" indent="0">
              <a:buNone/>
            </a:pPr>
            <a:r>
              <a:rPr lang="en-IN" dirty="0"/>
              <a:t>       </a:t>
            </a:r>
            <a:r>
              <a:rPr lang="en-US" dirty="0"/>
              <a:t>• Capacitors with low equivalent series resistance (ESR) should also be used for C1 and C2 to minimize ripple and prevent heat build-up, especially in C1 where the current is changing direction frequently</a:t>
            </a:r>
          </a:p>
        </p:txBody>
      </p:sp>
    </p:spTree>
    <p:extLst>
      <p:ext uri="{BB962C8B-B14F-4D97-AF65-F5344CB8AC3E}">
        <p14:creationId xmlns="" xmlns:p14="http://schemas.microsoft.com/office/powerpoint/2010/main" val="5111716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65A6EFD-57B2-C540-8574-92AD651754C6}"/>
              </a:ext>
            </a:extLst>
          </p:cNvPr>
          <p:cNvSpPr>
            <a:spLocks noGrp="1"/>
          </p:cNvSpPr>
          <p:nvPr>
            <p:ph idx="1"/>
          </p:nvPr>
        </p:nvSpPr>
        <p:spPr>
          <a:xfrm>
            <a:off x="457200" y="274638"/>
            <a:ext cx="8229600" cy="5851525"/>
          </a:xfrm>
        </p:spPr>
        <p:txBody>
          <a:bodyPr/>
          <a:lstStyle/>
          <a:p>
            <a:pPr marL="0" indent="0">
              <a:buNone/>
            </a:pPr>
            <a:endParaRPr lang="en-IN"/>
          </a:p>
          <a:p>
            <a:pPr marL="0" indent="0">
              <a:buNone/>
            </a:pPr>
            <a:endParaRPr lang="en-IN"/>
          </a:p>
          <a:p>
            <a:pPr marL="0" indent="0">
              <a:buNone/>
            </a:pPr>
            <a:endParaRPr lang="en-IN"/>
          </a:p>
        </p:txBody>
      </p:sp>
      <p:sp>
        <p:nvSpPr>
          <p:cNvPr id="5" name="TextBox 4">
            <a:extLst>
              <a:ext uri="{FF2B5EF4-FFF2-40B4-BE49-F238E27FC236}">
                <a16:creationId xmlns="" xmlns:a16="http://schemas.microsoft.com/office/drawing/2014/main" id="{58A8FDF1-F1DE-A944-A408-8A4E14E9669C}"/>
              </a:ext>
            </a:extLst>
          </p:cNvPr>
          <p:cNvSpPr txBox="1"/>
          <p:nvPr/>
        </p:nvSpPr>
        <p:spPr>
          <a:xfrm>
            <a:off x="1428728" y="335846"/>
            <a:ext cx="7286676" cy="5632311"/>
          </a:xfrm>
          <a:prstGeom prst="rect">
            <a:avLst/>
          </a:prstGeom>
          <a:noFill/>
        </p:spPr>
        <p:txBody>
          <a:bodyPr wrap="square">
            <a:spAutoFit/>
          </a:bodyPr>
          <a:lstStyle/>
          <a:p>
            <a:r>
              <a:rPr lang="en-US" sz="2000" b="1" u="sng" dirty="0"/>
              <a:t>DISADVANTAGES</a:t>
            </a:r>
          </a:p>
          <a:p>
            <a:r>
              <a:rPr lang="en-US" sz="2000" dirty="0"/>
              <a:t>• Like the buck–boost converter, the SEPIC has a pulsating output current. </a:t>
            </a:r>
          </a:p>
          <a:p>
            <a:r>
              <a:rPr lang="en-US" sz="2000" dirty="0"/>
              <a:t>• The similar </a:t>
            </a:r>
            <a:r>
              <a:rPr lang="en-US" sz="2000" dirty="0" err="1"/>
              <a:t>Ćuk</a:t>
            </a:r>
            <a:r>
              <a:rPr lang="en-US" sz="2000" dirty="0"/>
              <a:t> converter does not have this disadvantage, but it can only have negative output </a:t>
            </a:r>
          </a:p>
          <a:p>
            <a:r>
              <a:rPr lang="en-US" sz="2000" dirty="0"/>
              <a:t>polarity, unless the isolated </a:t>
            </a:r>
            <a:r>
              <a:rPr lang="en-US" sz="2000" dirty="0" err="1"/>
              <a:t>Ćuk</a:t>
            </a:r>
            <a:r>
              <a:rPr lang="en-US" sz="2000" dirty="0"/>
              <a:t> converter is used.</a:t>
            </a:r>
          </a:p>
          <a:p>
            <a:r>
              <a:rPr lang="en-US" sz="2000" dirty="0"/>
              <a:t>• Since the SEPIC converter transfers all its energy via the series capacitor, a capacitor with high </a:t>
            </a:r>
          </a:p>
          <a:p>
            <a:r>
              <a:rPr lang="en-US" sz="2000" dirty="0"/>
              <a:t>capacitance and current handling capability is required.</a:t>
            </a:r>
          </a:p>
          <a:p>
            <a:r>
              <a:rPr lang="en-US" sz="2000" dirty="0"/>
              <a:t>• The fourth-order nature of the converter also makes the SEPIC converter difficult to control, </a:t>
            </a:r>
          </a:p>
          <a:p>
            <a:r>
              <a:rPr lang="en-US" sz="2000" dirty="0"/>
              <a:t>making it only suitable for very slow varying applications.</a:t>
            </a:r>
            <a:endParaRPr lang="en-IN" sz="2000" dirty="0"/>
          </a:p>
          <a:p>
            <a:endParaRPr lang="en-US" sz="2000" dirty="0"/>
          </a:p>
          <a:p>
            <a:r>
              <a:rPr lang="en-US" sz="2000" b="1" u="sng" dirty="0"/>
              <a:t>APPLICATIONS</a:t>
            </a:r>
          </a:p>
          <a:p>
            <a:r>
              <a:rPr lang="en-US" sz="2000" dirty="0"/>
              <a:t>• Battery-operated equipments and</a:t>
            </a:r>
          </a:p>
          <a:p>
            <a:r>
              <a:rPr lang="en-US" sz="2000" dirty="0"/>
              <a:t>• handheld devices. </a:t>
            </a:r>
          </a:p>
          <a:p>
            <a:r>
              <a:rPr lang="en-US" sz="2000" dirty="0"/>
              <a:t>• </a:t>
            </a:r>
            <a:r>
              <a:rPr lang="en-US" sz="2000" dirty="0" err="1"/>
              <a:t>NiMH</a:t>
            </a:r>
            <a:r>
              <a:rPr lang="en-US" sz="2000" dirty="0"/>
              <a:t> chargers.</a:t>
            </a:r>
          </a:p>
          <a:p>
            <a:r>
              <a:rPr lang="en-US" sz="2000" dirty="0"/>
              <a:t>• LED lighting applications</a:t>
            </a:r>
          </a:p>
        </p:txBody>
      </p:sp>
    </p:spTree>
    <p:extLst>
      <p:ext uri="{BB962C8B-B14F-4D97-AF65-F5344CB8AC3E}">
        <p14:creationId xmlns="" xmlns:p14="http://schemas.microsoft.com/office/powerpoint/2010/main" val="42839839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85852" y="642918"/>
            <a:ext cx="6429420" cy="584775"/>
          </a:xfrm>
          <a:prstGeom prst="rect">
            <a:avLst/>
          </a:prstGeom>
          <a:noFill/>
        </p:spPr>
        <p:txBody>
          <a:bodyPr wrap="square" rtlCol="0">
            <a:spAutoFit/>
          </a:bodyPr>
          <a:lstStyle/>
          <a:p>
            <a:r>
              <a:rPr lang="en-US" sz="3200" b="1" dirty="0">
                <a:latin typeface="Times New Roman" pitchFamily="18" charset="0"/>
                <a:cs typeface="Times New Roman" pitchFamily="18" charset="0"/>
              </a:rPr>
              <a:t>REFERENCE</a:t>
            </a:r>
          </a:p>
        </p:txBody>
      </p:sp>
      <p:sp>
        <p:nvSpPr>
          <p:cNvPr id="6" name="TextBox 5"/>
          <p:cNvSpPr txBox="1"/>
          <p:nvPr/>
        </p:nvSpPr>
        <p:spPr>
          <a:xfrm>
            <a:off x="1357290" y="1357298"/>
            <a:ext cx="7072362" cy="5078313"/>
          </a:xfrm>
          <a:prstGeom prst="rect">
            <a:avLst/>
          </a:prstGeom>
          <a:noFill/>
        </p:spPr>
        <p:txBody>
          <a:bodyPr wrap="square" rtlCol="0">
            <a:spAutoFit/>
          </a:bodyPr>
          <a:lstStyle/>
          <a:p>
            <a:pPr algn="just"/>
            <a:r>
              <a:rPr lang="en-US" dirty="0">
                <a:latin typeface="Times New Roman" pitchFamily="18" charset="0"/>
                <a:cs typeface="Times New Roman" pitchFamily="18" charset="0"/>
              </a:rPr>
              <a:t>1) R. Gules, W. M. Dos Santos, F. A. Dos Reis, E. F. R. </a:t>
            </a:r>
            <a:r>
              <a:rPr lang="en-US" dirty="0" err="1">
                <a:latin typeface="Times New Roman" pitchFamily="18" charset="0"/>
                <a:cs typeface="Times New Roman" pitchFamily="18" charset="0"/>
              </a:rPr>
              <a:t>Romaneli</a:t>
            </a:r>
            <a:r>
              <a:rPr lang="en-US" dirty="0">
                <a:latin typeface="Times New Roman" pitchFamily="18" charset="0"/>
                <a:cs typeface="Times New Roman" pitchFamily="18" charset="0"/>
              </a:rPr>
              <a:t>, and A. A. Badin, "A modified SEPIC converter with high static gain for renewable applications," IEEE Tran. on Power Electron., vol. 29, DOI 10/1109/TPEL.2013.2296053, no.11, pp. 5860-5871, Dec. 2014. </a:t>
            </a:r>
          </a:p>
          <a:p>
            <a:pPr algn="just"/>
            <a:r>
              <a:rPr lang="en-US" dirty="0">
                <a:latin typeface="Times New Roman" pitchFamily="18" charset="0"/>
                <a:cs typeface="Times New Roman" pitchFamily="18" charset="0"/>
              </a:rPr>
              <a:t>2) K. R. Babu, M. Ramteke, H. Suryawanshi, and K. R. </a:t>
            </a:r>
            <a:r>
              <a:rPr lang="en-US" dirty="0" err="1">
                <a:latin typeface="Times New Roman" pitchFamily="18" charset="0"/>
                <a:cs typeface="Times New Roman" pitchFamily="18" charset="0"/>
              </a:rPr>
              <a:t>Kothapalli</a:t>
            </a:r>
            <a:r>
              <a:rPr lang="en-US" dirty="0">
                <a:latin typeface="Times New Roman" pitchFamily="18" charset="0"/>
                <a:cs typeface="Times New Roman" pitchFamily="18" charset="0"/>
              </a:rPr>
              <a:t>, "High Gain Soft Switched DC-DC Converter for Renewable Applications," in TPEC, DOI: 10.1109/TPEC48276.2020.9042570, pp. 1-6, 2020. </a:t>
            </a:r>
          </a:p>
          <a:p>
            <a:pPr algn="just"/>
            <a:r>
              <a:rPr lang="en-US" dirty="0">
                <a:latin typeface="Times New Roman" pitchFamily="18" charset="0"/>
                <a:cs typeface="Times New Roman" pitchFamily="18" charset="0"/>
              </a:rPr>
              <a:t>3) Nag, Soumya Shubhra, and Santanu Mishra. "Coupled inductor based high gain current-fed DC-DC bridge converters." In 2015 IEEE Industry Applications Society Annual Meeting, pp. 1-6. IEEE, 2015.</a:t>
            </a:r>
          </a:p>
          <a:p>
            <a:pPr algn="just"/>
            <a:r>
              <a:rPr lang="en-US" dirty="0">
                <a:latin typeface="Times New Roman" pitchFamily="18" charset="0"/>
                <a:cs typeface="Times New Roman" pitchFamily="18" charset="0"/>
              </a:rPr>
              <a:t>4) T. Kobaku, S. C. Patwardhan and V. Agarwal, "Experimental Evaluation of Internal Model Control Scheme on a DC–DC Boost Converter Exhibiting Non minimum Phase Behavior," IEEE Trans. Power. Electron., vol. 32, no. 11, pp. 8880-8891, Nov. 2017. </a:t>
            </a:r>
          </a:p>
          <a:p>
            <a:pPr algn="just"/>
            <a:r>
              <a:rPr lang="en-US" dirty="0">
                <a:latin typeface="Times New Roman" pitchFamily="18" charset="0"/>
                <a:cs typeface="Times New Roman" pitchFamily="18" charset="0"/>
              </a:rPr>
              <a:t>5) F. Alonge, R. Rabbeni, M. Pucci and G. Vitale, "Identification and Robust Control of a Quadratic DC/DC Boost Converter by Hammerstein Model," in IEEE Transactions on Industry Applications, vol. 51, no. 5, pp. 3975-3985, Sept.-Oct. 2015.</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362</TotalTime>
  <Words>1893</Words>
  <Application>Microsoft Office PowerPoint</Application>
  <PresentationFormat>On-screen Show (4:3)</PresentationFormat>
  <Paragraphs>114</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Solstice</vt:lpstr>
      <vt:lpstr>  A HIGH-EFFICIENCY SEPIC BASED DC-DC CONVERTER DESIGN BY ROBUST PID CONTROLLER</vt:lpstr>
      <vt:lpstr>ABSTRACT</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Balan P M</dc:creator>
  <cp:lastModifiedBy>ELCOT</cp:lastModifiedBy>
  <cp:revision>69</cp:revision>
  <dcterms:created xsi:type="dcterms:W3CDTF">2021-11-25T07:54:26Z</dcterms:created>
  <dcterms:modified xsi:type="dcterms:W3CDTF">2022-02-16T13:29:32Z</dcterms:modified>
</cp:coreProperties>
</file>