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27" r:id="rId8"/>
    <p:sldId id="330" r:id="rId9"/>
    <p:sldId id="296" r:id="rId10"/>
    <p:sldId id="295" r:id="rId11"/>
    <p:sldId id="331" r:id="rId12"/>
    <p:sldId id="323"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4/20/2021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4/20/2021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4/20/2021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edgefxkits.com/blog/wp-content/uploads/Driver-Circuits.jpg"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t>AUTOMATIC WATER MOTOR ON OFF  SYSTEM</a:t>
            </a:r>
            <a:r>
              <a:rPr lang="en-IN" dirty="0" smtClean="0"/>
              <a:t/>
            </a:r>
            <a:br>
              <a:rPr lang="en-IN" dirty="0" smtClean="0"/>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r>
              <a:rPr lang="en-US" sz="2400" dirty="0" smtClean="0">
                <a:latin typeface="Times New Roman" pitchFamily="18" charset="0"/>
                <a:cs typeface="Times New Roman" pitchFamily="18" charset="0"/>
              </a:rPr>
              <a:t>The Product “Automatic switch for water pump” is designed to control the switching of water pump and to reduce the amount of wastages of water as well as electricity.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The </a:t>
            </a:r>
            <a:r>
              <a:rPr lang="en-US" sz="2400" dirty="0" smtClean="0">
                <a:latin typeface="Times New Roman" pitchFamily="18" charset="0"/>
                <a:cs typeface="Times New Roman" pitchFamily="18" charset="0"/>
              </a:rPr>
              <a:t>mechanism of our product is to take two different input data from water and to process them from JK flip-flop then passed through the Relay to control the switching action in proper time. </a:t>
            </a:r>
            <a:endParaRPr lang="en-US" sz="2400" dirty="0" smtClean="0">
              <a:latin typeface="Times New Roman" pitchFamily="18" charset="0"/>
              <a:cs typeface="Times New Roman" pitchFamily="18" charset="0"/>
            </a:endParaRPr>
          </a:p>
          <a:p>
            <a:pPr algn="just"/>
            <a:r>
              <a:rPr lang="en-US" sz="2400" dirty="0" smtClean="0">
                <a:latin typeface="Times New Roman" pitchFamily="18" charset="0"/>
                <a:cs typeface="Times New Roman" pitchFamily="18" charset="0"/>
              </a:rPr>
              <a:t>This </a:t>
            </a:r>
            <a:r>
              <a:rPr lang="en-US" sz="2400" dirty="0" smtClean="0">
                <a:latin typeface="Times New Roman" pitchFamily="18" charset="0"/>
                <a:cs typeface="Times New Roman" pitchFamily="18" charset="0"/>
              </a:rPr>
              <a:t>product is basically designed for house owner with water pump in our country.</a:t>
            </a:r>
            <a:endParaRPr lang="en-IN" sz="2400" dirty="0" smtClean="0">
              <a:latin typeface="Times New Roman" pitchFamily="18" charset="0"/>
              <a:cs typeface="Times New Roman" pitchFamily="18" charset="0"/>
            </a:endParaRPr>
          </a:p>
          <a:p>
            <a:pPr algn="just"/>
            <a:endParaRPr lang="en-US" sz="24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heart of this pump controller circuit is NE555 IC. Water level controller does help to control the level of water automatically by using sense probe/circuit of the tank.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This </a:t>
            </a:r>
            <a:r>
              <a:rPr lang="en-US" sz="2000" dirty="0" smtClean="0">
                <a:latin typeface="Times New Roman" pitchFamily="18" charset="0"/>
                <a:cs typeface="Times New Roman" pitchFamily="18" charset="0"/>
              </a:rPr>
              <a:t>system not only monitors the water level of the tank, it switches ON the motor automatically whenever overhead tank is empty.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motor is switched OFF when the required level in the overhead tank is reached along with LED indications.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Pump </a:t>
            </a:r>
            <a:r>
              <a:rPr lang="en-US" sz="2000" dirty="0" smtClean="0">
                <a:latin typeface="Times New Roman" pitchFamily="18" charset="0"/>
                <a:cs typeface="Times New Roman" pitchFamily="18" charset="0"/>
              </a:rPr>
              <a:t>motor is not started whenever underground water level is below the pre set threshold.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Using </a:t>
            </a:r>
            <a:r>
              <a:rPr lang="en-US" sz="2000" dirty="0" smtClean="0">
                <a:latin typeface="Times New Roman" pitchFamily="18" charset="0"/>
                <a:cs typeface="Times New Roman" pitchFamily="18" charset="0"/>
              </a:rPr>
              <a:t>this system we can avoid the overflow and wastage of the water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US" sz="2000" dirty="0" smtClean="0">
                <a:latin typeface="Times New Roman" pitchFamily="18" charset="0"/>
                <a:cs typeface="Times New Roman" pitchFamily="18" charset="0"/>
              </a:rPr>
              <a:t>The water company limits the amount of water it distributes to communities in these countries which makes it very difficult for the residents to know when and how much water they have access to in the </a:t>
            </a:r>
            <a:r>
              <a:rPr lang="en-US" sz="2000" dirty="0" smtClean="0">
                <a:latin typeface="Times New Roman" pitchFamily="18" charset="0"/>
                <a:cs typeface="Times New Roman" pitchFamily="18" charset="0"/>
              </a:rPr>
              <a:t>future.</a:t>
            </a:r>
          </a:p>
          <a:p>
            <a:pPr algn="just">
              <a:lnSpc>
                <a:spcPct val="150000"/>
              </a:lnSpc>
            </a:pPr>
            <a:r>
              <a:rPr lang="en-US" sz="2000" dirty="0" smtClean="0">
                <a:latin typeface="Times New Roman" pitchFamily="18" charset="0"/>
                <a:cs typeface="Times New Roman" pitchFamily="18" charset="0"/>
              </a:rPr>
              <a:t>For example, in El Salvador, the water company provides water to some communities for 4 hours per day or even as little as once every four days. Indonesia, Mexico, and Guatemala, have a similar water supply problem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US" sz="2000" dirty="0" smtClean="0">
                <a:latin typeface="Times New Roman" pitchFamily="18" charset="0"/>
                <a:cs typeface="Times New Roman" pitchFamily="18" charset="0"/>
              </a:rPr>
              <a:t>Water </a:t>
            </a:r>
            <a:r>
              <a:rPr lang="en-US" sz="2000" dirty="0" smtClean="0">
                <a:latin typeface="Times New Roman" pitchFamily="18" charset="0"/>
                <a:cs typeface="Times New Roman" pitchFamily="18" charset="0"/>
              </a:rPr>
              <a:t>is used for a variety of purposes ranging from bathing and cleaning possessions to drinking and cooking.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United States and other first world countries, private water developers and private water agencies have constructed thousands of reservoirs to store and distribute water.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water is sourced from both above ground sources such as lakes and rivers, and from underground water supplies.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It </a:t>
            </a:r>
            <a:r>
              <a:rPr lang="en-US" sz="2000" dirty="0" smtClean="0">
                <a:latin typeface="Times New Roman" pitchFamily="18" charset="0"/>
                <a:cs typeface="Times New Roman" pitchFamily="18" charset="0"/>
              </a:rPr>
              <a:t>is then disinfected by water agencies and tested before distribution. This is unless the person has their own private well.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In </a:t>
            </a:r>
            <a:r>
              <a:rPr lang="en-US" sz="2000" dirty="0" smtClean="0">
                <a:latin typeface="Times New Roman" pitchFamily="18" charset="0"/>
                <a:cs typeface="Times New Roman" pitchFamily="18" charset="0"/>
              </a:rPr>
              <a:t>the end, a person is able to turn on the faucet in his/her home and has fresh water whenever needed. However, this is not the case in many countries around the world. </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US" sz="2000" dirty="0" smtClean="0">
                <a:latin typeface="Times New Roman" pitchFamily="18" charset="0"/>
                <a:cs typeface="Times New Roman" pitchFamily="18" charset="0"/>
              </a:rPr>
              <a:t>The original PIC was built to be used with General Instrument's new CP1600 16-bit CPU.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While </a:t>
            </a:r>
            <a:r>
              <a:rPr lang="en-US" sz="2000" dirty="0" smtClean="0">
                <a:latin typeface="Times New Roman" pitchFamily="18" charset="0"/>
                <a:cs typeface="Times New Roman" pitchFamily="18" charset="0"/>
              </a:rPr>
              <a:t>generally a good CPU, the CP1600 had poor I/O performance, and the 8-bit PIC was developed in 1975 to improve performance of the overall system by offloading I/O tasks from the CPU. </a:t>
            </a:r>
            <a:endParaRPr lang="en-US" sz="20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PIC used simple microcode stored in ROM to perform its tasks, and although the term was not used at the time, it shares some common features with RISC designs.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9148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just"/>
                      <a:r>
                        <a:rPr lang="en-US" dirty="0" smtClean="0">
                          <a:latin typeface="Times New Roman" pitchFamily="18" charset="0"/>
                          <a:cs typeface="Times New Roman" pitchFamily="18" charset="0"/>
                        </a:rPr>
                        <a:t>TITTLE</a:t>
                      </a:r>
                      <a:endParaRPr lang="en-IN" dirty="0">
                        <a:latin typeface="Times New Roman" pitchFamily="18" charset="0"/>
                        <a:cs typeface="Times New Roman" pitchFamily="18" charset="0"/>
                      </a:endParaRPr>
                    </a:p>
                  </a:txBody>
                  <a:tcPr/>
                </a:tc>
                <a:tc>
                  <a:txBody>
                    <a:bodyPr/>
                    <a:lstStyle/>
                    <a:p>
                      <a:pPr algn="just"/>
                      <a:r>
                        <a:rPr lang="en-US" smtClean="0">
                          <a:latin typeface="Times New Roman" pitchFamily="18" charset="0"/>
                          <a:cs typeface="Times New Roman" pitchFamily="18" charset="0"/>
                        </a:rPr>
                        <a:t>AUTHOR</a:t>
                      </a:r>
                      <a:endParaRPr lang="en-IN" dirty="0">
                        <a:latin typeface="Times New Roman" pitchFamily="18" charset="0"/>
                        <a:cs typeface="Times New Roman" pitchFamily="18" charset="0"/>
                      </a:endParaRPr>
                    </a:p>
                  </a:txBody>
                  <a:tcPr/>
                </a:tc>
                <a:tc>
                  <a:txBody>
                    <a:bodyPr/>
                    <a:lstStyle/>
                    <a:p>
                      <a:pPr algn="just"/>
                      <a:r>
                        <a:rPr lang="en-US" smtClean="0">
                          <a:latin typeface="Times New Roman" pitchFamily="18" charset="0"/>
                          <a:cs typeface="Times New Roman" pitchFamily="18" charset="0"/>
                        </a:rPr>
                        <a:t>DESCRIPTION</a:t>
                      </a:r>
                      <a:endParaRPr lang="en-IN" dirty="0">
                        <a:latin typeface="Times New Roman" pitchFamily="18" charset="0"/>
                        <a:cs typeface="Times New Roman" pitchFamily="18" charset="0"/>
                      </a:endParaRPr>
                    </a:p>
                  </a:txBody>
                  <a:tcPr/>
                </a:tc>
              </a:tr>
              <a:tr h="370840">
                <a:tc>
                  <a:txBody>
                    <a:bodyPr/>
                    <a:lstStyle/>
                    <a:p>
                      <a:pPr algn="just"/>
                      <a:r>
                        <a:rPr lang="en-US" sz="1800" dirty="0" smtClean="0">
                          <a:latin typeface="Times New Roman" pitchFamily="18" charset="0"/>
                          <a:cs typeface="Times New Roman" pitchFamily="18" charset="0"/>
                        </a:rPr>
                        <a:t>'A Novel </a:t>
                      </a:r>
                      <a:r>
                        <a:rPr lang="en-US" sz="1800" dirty="0" err="1" smtClean="0">
                          <a:latin typeface="Times New Roman" pitchFamily="18" charset="0"/>
                          <a:cs typeface="Times New Roman" pitchFamily="18" charset="0"/>
                        </a:rPr>
                        <a:t>Transformerless</a:t>
                      </a:r>
                      <a:r>
                        <a:rPr lang="en-US" sz="1800" dirty="0" smtClean="0">
                          <a:latin typeface="Times New Roman" pitchFamily="18" charset="0"/>
                          <a:cs typeface="Times New Roman" pitchFamily="18" charset="0"/>
                        </a:rPr>
                        <a:t> Interleaved High Step-Down Conversion Ratio DC-DC Converter With Low Switch Voltage Stress</a:t>
                      </a:r>
                      <a:endParaRPr lang="en-IN"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C. Pan, C. Chuang and C. Chu, </a:t>
                      </a:r>
                      <a:endParaRPr lang="en-IN" dirty="0">
                        <a:latin typeface="Times New Roman" pitchFamily="18" charset="0"/>
                        <a:cs typeface="Times New Roman" pitchFamily="18" charset="0"/>
                      </a:endParaRPr>
                    </a:p>
                  </a:txBody>
                  <a:tcPr/>
                </a:tc>
                <a:tc>
                  <a:txBody>
                    <a:bodyPr/>
                    <a:lstStyle/>
                    <a:p>
                      <a:pPr algn="just"/>
                      <a:r>
                        <a:rPr kumimoji="0" lang="en-IN" b="0" i="0" kern="1200" dirty="0" smtClean="0">
                          <a:solidFill>
                            <a:schemeClr val="dk1"/>
                          </a:solidFill>
                          <a:latin typeface="Times New Roman" pitchFamily="18" charset="0"/>
                          <a:ea typeface="+mn-ea"/>
                          <a:cs typeface="Times New Roman" pitchFamily="18" charset="0"/>
                        </a:rPr>
                        <a:t> Based on the capacitive voltage division, the main objectives of the new voltage-divider circuit in the converter are for both storing energy in the blocking capacitors for increasing the step-down conversion ratio and reducing voltage stresses of active switches.</a:t>
                      </a:r>
                      <a:endParaRPr lang="en-IN" dirty="0">
                        <a:latin typeface="Times New Roman" pitchFamily="18" charset="0"/>
                        <a:cs typeface="Times New Roman" pitchFamily="18" charset="0"/>
                      </a:endParaRPr>
                    </a:p>
                  </a:txBody>
                  <a:tcPr/>
                </a:tc>
              </a:tr>
              <a:tr h="370840">
                <a:tc>
                  <a:txBody>
                    <a:bodyPr/>
                    <a:lstStyle/>
                    <a:p>
                      <a:pPr algn="just"/>
                      <a:r>
                        <a:rPr lang="en-US" sz="1800" dirty="0" smtClean="0">
                          <a:latin typeface="Times New Roman" pitchFamily="18" charset="0"/>
                          <a:cs typeface="Times New Roman" pitchFamily="18" charset="0"/>
                        </a:rPr>
                        <a:t>'A capacitor-fed, voltage-step-down, single-phase, </a:t>
                      </a:r>
                      <a:r>
                        <a:rPr lang="en-US" sz="1800" dirty="0" err="1" smtClean="0">
                          <a:latin typeface="Times New Roman" pitchFamily="18" charset="0"/>
                          <a:cs typeface="Times New Roman" pitchFamily="18" charset="0"/>
                        </a:rPr>
                        <a:t>nonisolated</a:t>
                      </a:r>
                      <a:r>
                        <a:rPr lang="en-US" sz="1800" dirty="0" smtClean="0">
                          <a:latin typeface="Times New Roman" pitchFamily="18" charset="0"/>
                          <a:cs typeface="Times New Roman" pitchFamily="18" charset="0"/>
                        </a:rPr>
                        <a:t> rectifier</a:t>
                      </a:r>
                      <a:endParaRPr lang="en-IN" dirty="0">
                        <a:latin typeface="Times New Roman" pitchFamily="18" charset="0"/>
                        <a:cs typeface="Times New Roman" pitchFamily="18" charset="0"/>
                      </a:endParaRPr>
                    </a:p>
                  </a:txBody>
                  <a:tcPr/>
                </a:tc>
                <a:tc>
                  <a:txBody>
                    <a:bodyPr/>
                    <a:lstStyle/>
                    <a:p>
                      <a:pPr algn="just"/>
                      <a:r>
                        <a:rPr lang="en-US" sz="1800" dirty="0" smtClean="0">
                          <a:latin typeface="Times New Roman" pitchFamily="18" charset="0"/>
                          <a:cs typeface="Times New Roman" pitchFamily="18" charset="0"/>
                        </a:rPr>
                        <a:t>N. </a:t>
                      </a:r>
                      <a:r>
                        <a:rPr lang="en-US" sz="1800" dirty="0" err="1" smtClean="0">
                          <a:latin typeface="Times New Roman" pitchFamily="18" charset="0"/>
                          <a:cs typeface="Times New Roman" pitchFamily="18" charset="0"/>
                        </a:rPr>
                        <a:t>Sokal</a:t>
                      </a:r>
                      <a:r>
                        <a:rPr lang="en-US" sz="1800" dirty="0" smtClean="0">
                          <a:latin typeface="Times New Roman" pitchFamily="18" charset="0"/>
                          <a:cs typeface="Times New Roman" pitchFamily="18" charset="0"/>
                        </a:rPr>
                        <a:t>, K. Sum and D. </a:t>
                      </a:r>
                      <a:r>
                        <a:rPr lang="en-US" sz="1800" dirty="0" err="1" smtClean="0">
                          <a:latin typeface="Times New Roman" pitchFamily="18" charset="0"/>
                          <a:cs typeface="Times New Roman" pitchFamily="18" charset="0"/>
                        </a:rPr>
                        <a:t>Hamill</a:t>
                      </a:r>
                      <a:r>
                        <a:rPr lang="en-US" sz="1800" dirty="0" smtClean="0">
                          <a:latin typeface="Times New Roman" pitchFamily="18" charset="0"/>
                          <a:cs typeface="Times New Roman" pitchFamily="18" charset="0"/>
                        </a:rPr>
                        <a:t>,</a:t>
                      </a:r>
                      <a:endParaRPr lang="en-IN" dirty="0">
                        <a:latin typeface="Times New Roman" pitchFamily="18" charset="0"/>
                        <a:cs typeface="Times New Roman" pitchFamily="18" charset="0"/>
                      </a:endParaRPr>
                    </a:p>
                  </a:txBody>
                  <a:tcPr/>
                </a:tc>
                <a:tc>
                  <a:txBody>
                    <a:bodyPr/>
                    <a:lstStyle/>
                    <a:p>
                      <a:pPr algn="just"/>
                      <a:r>
                        <a:rPr kumimoji="0" lang="en-IN" b="0" i="0" kern="1200" dirty="0" smtClean="0">
                          <a:solidFill>
                            <a:schemeClr val="dk1"/>
                          </a:solidFill>
                          <a:latin typeface="Times New Roman" pitchFamily="18" charset="0"/>
                          <a:ea typeface="+mn-ea"/>
                          <a:cs typeface="Times New Roman" pitchFamily="18" charset="0"/>
                        </a:rPr>
                        <a:t>A simple rectifier, little documented in the literature, provides a low-voltage output from an AC-mains supply, with inherent short-circuit protection.</a:t>
                      </a:r>
                      <a:endParaRPr lang="en-IN" dirty="0">
                        <a:latin typeface="Times New Roman" pitchFamily="18" charset="0"/>
                        <a:cs typeface="Times New Roman" pitchFamily="18" charset="0"/>
                      </a:endParaRPr>
                    </a:p>
                  </a:txBody>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5" name="Content Placeholder 4" descr="Driver Circuit">
            <a:hlinkClick r:id="rId2"/>
          </p:cNvPr>
          <p:cNvPicPr>
            <a:picLocks noGrp="1"/>
          </p:cNvPicPr>
          <p:nvPr>
            <p:ph idx="1"/>
          </p:nvPr>
        </p:nvPicPr>
        <p:blipFill>
          <a:blip r:embed="rId3"/>
          <a:srcRect/>
          <a:stretch>
            <a:fillRect/>
          </a:stretch>
        </p:blipFill>
        <p:spPr bwMode="auto">
          <a:xfrm>
            <a:off x="1524000" y="1524000"/>
            <a:ext cx="7010400" cy="4800599"/>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r>
              <a:rPr lang="en-US" sz="2000" dirty="0" smtClean="0">
                <a:latin typeface="Times New Roman" pitchFamily="18" charset="0"/>
                <a:cs typeface="Times New Roman" pitchFamily="18" charset="0"/>
              </a:rPr>
              <a:t>The proposed flexible automatic water level controller and indicator without any microcontroller is implemented and found working satisfactorily.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flexibility of the choice of level of over head tank while pumping the water from the underground tank is found making the distinction 366 among the available such water level controller circuits and economically affordable.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pump operation begins only when the low level probe is sensed from the over head tank and a bypass switch can be provided to start the pump whenever required. </a:t>
            </a:r>
            <a:endParaRPr lang="en-US"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The </a:t>
            </a:r>
            <a:r>
              <a:rPr lang="en-US" sz="2000" dirty="0" smtClean="0">
                <a:latin typeface="Times New Roman" pitchFamily="18" charset="0"/>
                <a:cs typeface="Times New Roman" pitchFamily="18" charset="0"/>
              </a:rPr>
              <a:t>present circuit can be modified suitably by incorporating low cost controllers like </a:t>
            </a:r>
            <a:r>
              <a:rPr lang="en-US" sz="2000" dirty="0" err="1" smtClean="0">
                <a:latin typeface="Times New Roman" pitchFamily="18" charset="0"/>
                <a:cs typeface="Times New Roman" pitchFamily="18" charset="0"/>
              </a:rPr>
              <a:t>Arduino</a:t>
            </a:r>
            <a:r>
              <a:rPr lang="en-US" sz="2000" dirty="0" smtClean="0">
                <a:latin typeface="Times New Roman" pitchFamily="18" charset="0"/>
                <a:cs typeface="Times New Roman" pitchFamily="18" charset="0"/>
              </a:rPr>
              <a:t> and </a:t>
            </a:r>
            <a:r>
              <a:rPr lang="en-US" sz="2000" dirty="0" err="1" smtClean="0">
                <a:latin typeface="Times New Roman" pitchFamily="18" charset="0"/>
                <a:cs typeface="Times New Roman" pitchFamily="18" charset="0"/>
              </a:rPr>
              <a:t>IoT</a:t>
            </a:r>
            <a:r>
              <a:rPr lang="en-US" sz="2000" dirty="0" smtClean="0">
                <a:latin typeface="Times New Roman" pitchFamily="18" charset="0"/>
                <a:cs typeface="Times New Roman" pitchFamily="18" charset="0"/>
              </a:rPr>
              <a:t> to make it operated from anywhere and able to interact intelligently by messaging or warning.</a:t>
            </a:r>
            <a:endParaRPr lang="en-IN" sz="2000" dirty="0" smtClean="0">
              <a:latin typeface="Times New Roman" pitchFamily="18" charset="0"/>
              <a:cs typeface="Times New Roman" pitchFamily="18" charset="0"/>
            </a:endParaRPr>
          </a:p>
          <a:p>
            <a:pPr algn="just"/>
            <a:endParaRPr lang="en-US" sz="2000" dirty="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r>
              <a:rPr lang="en-US" sz="2000" dirty="0" smtClean="0">
                <a:latin typeface="Times New Roman" pitchFamily="18" charset="0"/>
                <a:cs typeface="Times New Roman" pitchFamily="18" charset="0"/>
              </a:rPr>
              <a:t>[1] C. Pan, C. Chuang and C. Chu, 'A Novel </a:t>
            </a:r>
            <a:r>
              <a:rPr lang="en-US" sz="2000" dirty="0" err="1" smtClean="0">
                <a:latin typeface="Times New Roman" pitchFamily="18" charset="0"/>
                <a:cs typeface="Times New Roman" pitchFamily="18" charset="0"/>
              </a:rPr>
              <a:t>Transformerless</a:t>
            </a:r>
            <a:r>
              <a:rPr lang="en-US" sz="2000" dirty="0" smtClean="0">
                <a:latin typeface="Times New Roman" pitchFamily="18" charset="0"/>
                <a:cs typeface="Times New Roman" pitchFamily="18" charset="0"/>
              </a:rPr>
              <a:t> Interleaved High Step-Down Conversion Ratio DC-DC Converter With Low Switch Voltage Stress', Industrial Electronics, IEEE Transactions on, vol. 61, no. 10, 2015.</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[2] </a:t>
            </a:r>
            <a:r>
              <a:rPr lang="en-US" sz="2000" dirty="0" err="1" smtClean="0">
                <a:latin typeface="Times New Roman" pitchFamily="18" charset="0"/>
                <a:cs typeface="Times New Roman" pitchFamily="18" charset="0"/>
              </a:rPr>
              <a:t>Hadipuro</a:t>
            </a:r>
            <a:r>
              <a:rPr lang="en-US" sz="2000" dirty="0" smtClean="0">
                <a:latin typeface="Times New Roman" pitchFamily="18" charset="0"/>
                <a:cs typeface="Times New Roman" pitchFamily="18" charset="0"/>
              </a:rPr>
              <a:t>, 'Indonesia’s Water Supply Regulatory Framework: Between </a:t>
            </a:r>
            <a:r>
              <a:rPr lang="en-US" sz="2000" dirty="0" err="1" smtClean="0">
                <a:latin typeface="Times New Roman" pitchFamily="18" charset="0"/>
                <a:cs typeface="Times New Roman" pitchFamily="18" charset="0"/>
              </a:rPr>
              <a:t>Commercialisation</a:t>
            </a:r>
            <a:r>
              <a:rPr lang="en-US" sz="2000" dirty="0" smtClean="0">
                <a:latin typeface="Times New Roman" pitchFamily="18" charset="0"/>
                <a:cs typeface="Times New Roman" pitchFamily="18" charset="0"/>
              </a:rPr>
              <a:t> and Public Service?', Water-alternatives.org, 2010. [Online]. Available: http://www.water-alternatives.org/index.php/allabs/111-a3-3-1/file. [Accessed: 17- Oct2015].</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[3] Iec.ch, 'IEC - World Plugs: List view by location', 2015. [Online]. Available: http://www.iec.ch/worldplugs/list_bylocation.htm. [Accessed: 17- Oct- 2015].</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 [4] M. Rashid, Power electronics handbook. Burlington, MA: Butterworth-Heinemann, 2011. </a:t>
            </a:r>
            <a:endParaRPr lang="en-IN"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[5] N. </a:t>
            </a:r>
            <a:r>
              <a:rPr lang="en-US" sz="2000" dirty="0" err="1" smtClean="0">
                <a:latin typeface="Times New Roman" pitchFamily="18" charset="0"/>
                <a:cs typeface="Times New Roman" pitchFamily="18" charset="0"/>
              </a:rPr>
              <a:t>Sokal</a:t>
            </a:r>
            <a:r>
              <a:rPr lang="en-US" sz="2000" dirty="0" smtClean="0">
                <a:latin typeface="Times New Roman" pitchFamily="18" charset="0"/>
                <a:cs typeface="Times New Roman" pitchFamily="18" charset="0"/>
              </a:rPr>
              <a:t>, K. Sum and D. </a:t>
            </a:r>
            <a:r>
              <a:rPr lang="en-US" sz="2000" dirty="0" err="1" smtClean="0">
                <a:latin typeface="Times New Roman" pitchFamily="18" charset="0"/>
                <a:cs typeface="Times New Roman" pitchFamily="18" charset="0"/>
              </a:rPr>
              <a:t>Hamill</a:t>
            </a:r>
            <a:r>
              <a:rPr lang="en-US" sz="2000" dirty="0" smtClean="0">
                <a:latin typeface="Times New Roman" pitchFamily="18" charset="0"/>
                <a:cs typeface="Times New Roman" pitchFamily="18" charset="0"/>
              </a:rPr>
              <a:t>, 'A capacitor-fed, voltage-step-down, single-phase, </a:t>
            </a:r>
            <a:r>
              <a:rPr lang="en-US" sz="2000" dirty="0" err="1" smtClean="0">
                <a:latin typeface="Times New Roman" pitchFamily="18" charset="0"/>
                <a:cs typeface="Times New Roman" pitchFamily="18" charset="0"/>
              </a:rPr>
              <a:t>nonisolated</a:t>
            </a:r>
            <a:r>
              <a:rPr lang="en-US" sz="2000" dirty="0" smtClean="0">
                <a:latin typeface="Times New Roman" pitchFamily="18" charset="0"/>
                <a:cs typeface="Times New Roman" pitchFamily="18" charset="0"/>
              </a:rPr>
              <a:t> rectifier', APEC '98 Thirteenth Annual Applied Power Electronics Conference and Exposition, vol. 1, 1998. </a:t>
            </a:r>
            <a:endParaRPr lang="en-US" sz="20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1240</TotalTime>
  <Words>894</Words>
  <Application>Microsoft Office PowerPoint</Application>
  <PresentationFormat>On-screen Show (4:3)</PresentationFormat>
  <Paragraphs>58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AUTOMATIC WATER MOTOR ON OFF  SYSTEM </vt:lpstr>
      <vt:lpstr>Abstract</vt:lpstr>
      <vt:lpstr>Existing System</vt:lpstr>
      <vt:lpstr>Disadvantage of Existing System</vt:lpstr>
      <vt:lpstr>PROPOSED SYSTEM :</vt:lpstr>
      <vt:lpstr>ADVANTAGE</vt:lpstr>
      <vt:lpstr>Slide 7</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2021-04-20T18:24:01Z</dcterms:modified>
</cp:coreProperties>
</file>