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27" r:id="rId9"/>
    <p:sldId id="330" r:id="rId10"/>
    <p:sldId id="296" r:id="rId11"/>
    <p:sldId id="295" r:id="rId12"/>
    <p:sldId id="331" r:id="rId13"/>
    <p:sldId id="323"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4/20/2021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t>Fall detection using accelerometer and GSM GPS</a:t>
            </a:r>
            <a:r>
              <a:rPr lang="en-IN" dirty="0" smtClean="0"/>
              <a:t/>
            </a:r>
            <a:br>
              <a:rPr lang="en-IN" dirty="0" smtClean="0"/>
            </a:br>
            <a:r>
              <a:rPr lang="en-IN" b="1" dirty="0" smtClean="0"/>
              <a:t> </a:t>
            </a:r>
            <a:r>
              <a:rPr lang="en-IN" dirty="0" smtClean="0"/>
              <a:t/>
            </a:r>
            <a:br>
              <a:rPr lang="en-IN"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r>
              <a:rPr lang="en-IN" sz="2000" dirty="0" smtClean="0">
                <a:latin typeface="Times New Roman" pitchFamily="18" charset="0"/>
                <a:cs typeface="Times New Roman" pitchFamily="18" charset="0"/>
              </a:rPr>
              <a:t>Falls are the main source of injury for elderly patients with epilepsy and Parkinson’s disease. Elderly people who carry battery powered health monitoring systems can move unhindered from one place to another according to their activities, thus improving their quality of life. </a:t>
            </a:r>
            <a:endParaRPr lang="en-IN" sz="2000" dirty="0" smtClean="0">
              <a:latin typeface="Times New Roman" pitchFamily="18" charset="0"/>
              <a:cs typeface="Times New Roman" pitchFamily="18" charset="0"/>
            </a:endParaRPr>
          </a:p>
          <a:p>
            <a:pPr algn="just"/>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paper aims to detect when an elderly individual falls and to provide accurate location of the incident while the individual is moving in indoor environments such as in houses, medical health care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and hospitals. </a:t>
            </a:r>
            <a:endParaRPr lang="en-IN" sz="2000" dirty="0" smtClean="0">
              <a:latin typeface="Times New Roman" pitchFamily="18" charset="0"/>
              <a:cs typeface="Times New Roman" pitchFamily="18" charset="0"/>
            </a:endParaRPr>
          </a:p>
          <a:p>
            <a:pPr algn="just"/>
            <a:r>
              <a:rPr lang="en-IN" sz="2000" dirty="0" smtClean="0">
                <a:latin typeface="Times New Roman" pitchFamily="18" charset="0"/>
                <a:cs typeface="Times New Roman" pitchFamily="18" charset="0"/>
              </a:rPr>
              <a:t>Fall </a:t>
            </a:r>
            <a:r>
              <a:rPr lang="en-IN" sz="2000" dirty="0" smtClean="0">
                <a:latin typeface="Times New Roman" pitchFamily="18" charset="0"/>
                <a:cs typeface="Times New Roman" pitchFamily="18" charset="0"/>
              </a:rPr>
              <a:t>detection is accurately determined based on a proposed sensor-based fall detection algorithm, whereas the localization of the elderly person is determined based on an artificial neural network (ANN).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r>
              <a:rPr lang="en-IN" sz="2000" dirty="0" smtClean="0">
                <a:latin typeface="Times New Roman" pitchFamily="18" charset="0"/>
                <a:cs typeface="Times New Roman" pitchFamily="18" charset="0"/>
              </a:rPr>
              <a:t>In addition, the power consumption of the fall detection system (FDS) is minimized based on a data-driven algorithm. Results show that an elderly fall can be detected with accuracy levels of 100% and 92.5% for line-of-sight (LOS) and non-line-of-sight (NLOS) environments, respectively. In addition, elderly indoor localization error is improved with a mean absolute error of 0.0094 and 0.0454 m for LOS and NLOS, respectively, after the application of the ANN optimization technique. Moreover, the battery life of the FDS is improved relative to conventional implementation due to reduced computational effort. The proposed FDS outperforms existing systems in terms of fall detection accuracy, localization errors, and power consumption.</a:t>
            </a:r>
          </a:p>
          <a:p>
            <a:pPr algn="just"/>
            <a:r>
              <a:rPr lang="en-IN" sz="2000" dirty="0" smtClean="0">
                <a:latin typeface="Times New Roman" pitchFamily="18" charset="0"/>
                <a:cs typeface="Times New Roman" pitchFamily="18" charset="0"/>
              </a:rPr>
              <a:t>Fall detection is a major challenge in the public healthcare domain, especially for the elderly as the decline of their physical fitness, and timely and reliable surveillance is necessary to mitigate the negative effects of falls. This paper develops a novel fall detection system based on a wearable device. The system monitors the movements of human body, recognizes a fall from normal daily activities by an effective quaternion algorithm, and automatically sends request for help to the caregivers with the patient's location.</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sensors of the last method are attached to the subject of interest. The wearable sensor-based method usually depends on accelerometer sensors, which are connected to the body and provide an extraordinary level of </a:t>
            </a:r>
            <a:r>
              <a:rPr lang="en-IN" sz="2000" dirty="0" smtClean="0">
                <a:latin typeface="Times New Roman" pitchFamily="18" charset="0"/>
                <a:cs typeface="Times New Roman" pitchFamily="18" charset="0"/>
              </a:rPr>
              <a:t>obtrusiveness. </a:t>
            </a:r>
            <a:r>
              <a:rPr lang="en-IN" sz="2000" dirty="0" smtClean="0">
                <a:latin typeface="Times New Roman" pitchFamily="18" charset="0"/>
                <a:cs typeface="Times New Roman" pitchFamily="18" charset="0"/>
              </a:rPr>
              <a:t>Accelerometers are popular wearable sensors embedded in FDSs to detect the position and movement of the </a:t>
            </a:r>
            <a:r>
              <a:rPr lang="en-IN" sz="2000" dirty="0" smtClean="0">
                <a:latin typeface="Times New Roman" pitchFamily="18" charset="0"/>
                <a:cs typeface="Times New Roman" pitchFamily="18" charset="0"/>
              </a:rPr>
              <a:t>subject. </a:t>
            </a:r>
            <a:r>
              <a:rPr lang="en-IN" sz="2000" dirty="0" smtClean="0">
                <a:latin typeface="Times New Roman" pitchFamily="18" charset="0"/>
                <a:cs typeface="Times New Roman" pitchFamily="18" charset="0"/>
              </a:rPr>
              <a:t>The advantages of wearable accelerometer sensors are their small size, lower cost than external sensors, ability to be easily carried by the body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ability to measure acceleration in three coordinates or angles of incidence. Thus, among the above three methods, the wearable sensor-based method using accelerometer sensors is considered in this study.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r>
              <a:rPr lang="en-IN" sz="2000" dirty="0" smtClean="0">
                <a:latin typeface="Times New Roman" pitchFamily="18" charset="0"/>
                <a:cs typeface="Times New Roman" pitchFamily="18" charset="0"/>
              </a:rPr>
              <a:t>Fall detection of elderly people is accurately detected based on FDS carried by the patient </a:t>
            </a:r>
          </a:p>
          <a:p>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location of the fall is determined with minimum localization error based on ANN technique in indoor environments for LOS and NLOS scenarios. </a:t>
            </a:r>
          </a:p>
          <a:p>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power consumption of the FDS carried by the subject is minimized based on DDA.</a:t>
            </a:r>
          </a:p>
          <a:p>
            <a:r>
              <a:rPr lang="en-IN" sz="2000" dirty="0" smtClean="0">
                <a:latin typeface="Times New Roman" pitchFamily="18" charset="0"/>
                <a:cs typeface="Times New Roman" pitchFamily="18" charset="0"/>
              </a:rPr>
              <a:t>Fall </a:t>
            </a:r>
            <a:r>
              <a:rPr lang="en-IN" sz="2000" dirty="0" smtClean="0">
                <a:latin typeface="Times New Roman" pitchFamily="18" charset="0"/>
                <a:cs typeface="Times New Roman" pitchFamily="18" charset="0"/>
              </a:rPr>
              <a:t>detection accuracy achieved using sensor-based fall detection algorithm (S-BFDA), localization error based on ANN technique, and FDS power consumption based on DDA are compared with those of state-of-the-art systems.</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buNone/>
            </a:pPr>
            <a:r>
              <a:rPr lang="en-IN" sz="1800" dirty="0" smtClean="0">
                <a:latin typeface="Times New Roman" pitchFamily="18" charset="0"/>
                <a:cs typeface="Times New Roman" pitchFamily="18" charset="0"/>
              </a:rPr>
              <a:t>The structure of proposed fall detection system whose core structure is based on a Micro programmed controller unit. The accelerometer sensor along with cardio tachometer is integrated on one single board, recording real time acceleration and pulse rate. Both acceleration and pulse rate are first captured using an </a:t>
            </a:r>
            <a:r>
              <a:rPr lang="en-IN" sz="1800" dirty="0" err="1" smtClean="0">
                <a:latin typeface="Times New Roman" pitchFamily="18" charset="0"/>
                <a:cs typeface="Times New Roman" pitchFamily="18" charset="0"/>
              </a:rPr>
              <a:t>analog</a:t>
            </a:r>
            <a:r>
              <a:rPr lang="en-IN" sz="1800" dirty="0" smtClean="0">
                <a:latin typeface="Times New Roman" pitchFamily="18" charset="0"/>
                <a:cs typeface="Times New Roman" pitchFamily="18" charset="0"/>
              </a:rPr>
              <a:t>-to-digital converter. Then the digital signal is transmitted to the MCU for further processing. The heart rate is captured by a pulse pressure sensor and also passed directly to the MCU and the location is detected using GPS and communicated using GSM. The message can be set to reach the nearest hospital and the relatives. The message contains latitude and longitude values of accident place. Thus, wearable sensor based methods are considered in this research. By using information from an Accelerometer and cardio tachometer, the impacts of falls can successfully be distinguished from activities of daily lives reducing the false detection of falls. </a:t>
            </a:r>
            <a:endParaRPr lang="en-US" sz="18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lvl="0"/>
            <a:r>
              <a:rPr lang="en-IN" sz="2000" dirty="0" smtClean="0">
                <a:latin typeface="Times New Roman" pitchFamily="18" charset="0"/>
                <a:cs typeface="Times New Roman" pitchFamily="18" charset="0"/>
              </a:rPr>
              <a:t>This system has a unique way of tracking location through GPS,</a:t>
            </a:r>
          </a:p>
          <a:p>
            <a:pPr lvl="0"/>
            <a:r>
              <a:rPr lang="en-IN" sz="2000" dirty="0" smtClean="0">
                <a:latin typeface="Times New Roman" pitchFamily="18" charset="0"/>
                <a:cs typeface="Times New Roman" pitchFamily="18" charset="0"/>
              </a:rPr>
              <a:t>GPS system is used to measure latitude and longitude values of the location, so that tracking can be easy</a:t>
            </a:r>
          </a:p>
          <a:p>
            <a:pPr lvl="0"/>
            <a:r>
              <a:rPr lang="en-IN" sz="2000" dirty="0" smtClean="0">
                <a:latin typeface="Times New Roman" pitchFamily="18" charset="0"/>
                <a:cs typeface="Times New Roman" pitchFamily="18" charset="0"/>
              </a:rPr>
              <a:t>GSM used to communicate the nearest hospital and relatives,</a:t>
            </a:r>
          </a:p>
          <a:p>
            <a:r>
              <a:rPr lang="en-IN" sz="2000" dirty="0" smtClean="0">
                <a:latin typeface="Times New Roman" pitchFamily="18" charset="0"/>
                <a:cs typeface="Times New Roman" pitchFamily="18" charset="0"/>
              </a:rPr>
              <a:t>Message to the hospital means immediate aid can be provided without any human intimation.</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6580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ctr"/>
                      <a:r>
                        <a:rPr lang="en-IN" sz="1800" dirty="0" smtClean="0">
                          <a:latin typeface="Times New Roman" pitchFamily="18" charset="0"/>
                          <a:cs typeface="Times New Roman" pitchFamily="18" charset="0"/>
                        </a:rPr>
                        <a:t>Radar signal processing for elderly fall detection: The future for in-home monitoring</a:t>
                      </a:r>
                      <a:endParaRPr lang="en-IN" dirty="0"/>
                    </a:p>
                  </a:txBody>
                  <a:tcPr/>
                </a:tc>
                <a:tc>
                  <a:txBody>
                    <a:bodyPr/>
                    <a:lstStyle/>
                    <a:p>
                      <a:pPr algn="ctr"/>
                      <a:r>
                        <a:rPr lang="en-IN" sz="1800" dirty="0" err="1" smtClean="0">
                          <a:latin typeface="Times New Roman" pitchFamily="18" charset="0"/>
                          <a:cs typeface="Times New Roman" pitchFamily="18" charset="0"/>
                        </a:rPr>
                        <a:t>Amin</a:t>
                      </a:r>
                      <a:r>
                        <a:rPr lang="en-IN" sz="1800" dirty="0" smtClean="0">
                          <a:latin typeface="Times New Roman" pitchFamily="18" charset="0"/>
                          <a:cs typeface="Times New Roman" pitchFamily="18" charset="0"/>
                        </a:rPr>
                        <a:t>, M.G.; Zhang, Y.D.; Ahmad, F.; Ho, K.D. </a:t>
                      </a:r>
                      <a:endParaRPr lang="en-IN" dirty="0"/>
                    </a:p>
                  </a:txBody>
                  <a:tcPr/>
                </a:tc>
                <a:tc>
                  <a:txBody>
                    <a:bodyPr/>
                    <a:lstStyle/>
                    <a:p>
                      <a:pPr algn="just"/>
                      <a:r>
                        <a:rPr kumimoji="0" lang="en-IN" b="0" i="0" kern="1200" dirty="0" smtClean="0">
                          <a:solidFill>
                            <a:schemeClr val="dk1"/>
                          </a:solidFill>
                          <a:latin typeface="+mn-lt"/>
                          <a:ea typeface="+mn-ea"/>
                          <a:cs typeface="+mn-cs"/>
                        </a:rPr>
                        <a:t>These signals are </a:t>
                      </a:r>
                      <a:r>
                        <a:rPr kumimoji="0" lang="en-IN" b="0" i="0" kern="1200" dirty="0" err="1" smtClean="0">
                          <a:solidFill>
                            <a:schemeClr val="dk1"/>
                          </a:solidFill>
                          <a:latin typeface="+mn-lt"/>
                          <a:ea typeface="+mn-ea"/>
                          <a:cs typeface="+mn-cs"/>
                        </a:rPr>
                        <a:t>nonstationary</a:t>
                      </a:r>
                      <a:r>
                        <a:rPr kumimoji="0" lang="en-IN" b="0" i="0" kern="1200" dirty="0" smtClean="0">
                          <a:solidFill>
                            <a:schemeClr val="dk1"/>
                          </a:solidFill>
                          <a:latin typeface="+mn-lt"/>
                          <a:ea typeface="+mn-ea"/>
                          <a:cs typeface="+mn-cs"/>
                        </a:rPr>
                        <a:t> in nature, inviting time-frequency analysis in both its linear and bilinear aspects, to play a fundamental role in motion identification, including fall features determination and classification. </a:t>
                      </a:r>
                      <a:endParaRPr lang="en-IN" dirty="0"/>
                    </a:p>
                  </a:txBody>
                  <a:tcPr/>
                </a:tc>
              </a:tr>
              <a:tr h="370840">
                <a:tc>
                  <a:txBody>
                    <a:bodyPr/>
                    <a:lstStyle/>
                    <a:p>
                      <a:pPr algn="ctr"/>
                      <a:r>
                        <a:rPr lang="en-IN" sz="1800" dirty="0" smtClean="0">
                          <a:latin typeface="Times New Roman" pitchFamily="18" charset="0"/>
                          <a:cs typeface="Times New Roman" pitchFamily="18" charset="0"/>
                        </a:rPr>
                        <a:t>Energy-efficient architecture for wireless sensor networks in healthcare applications</a:t>
                      </a:r>
                      <a:endParaRPr lang="en-IN" dirty="0"/>
                    </a:p>
                  </a:txBody>
                  <a:tcPr/>
                </a:tc>
                <a:tc>
                  <a:txBody>
                    <a:bodyPr/>
                    <a:lstStyle/>
                    <a:p>
                      <a:pPr algn="ctr"/>
                      <a:r>
                        <a:rPr lang="en-IN" sz="1800" dirty="0" err="1" smtClean="0">
                          <a:latin typeface="Times New Roman" pitchFamily="18" charset="0"/>
                          <a:cs typeface="Times New Roman" pitchFamily="18" charset="0"/>
                        </a:rPr>
                        <a:t>Saleh</a:t>
                      </a:r>
                      <a:r>
                        <a:rPr lang="en-IN" sz="1800" dirty="0" smtClean="0">
                          <a:latin typeface="Times New Roman" pitchFamily="18" charset="0"/>
                          <a:cs typeface="Times New Roman" pitchFamily="18" charset="0"/>
                        </a:rPr>
                        <a:t>, N.; </a:t>
                      </a:r>
                      <a:r>
                        <a:rPr lang="en-IN" sz="1800" dirty="0" err="1" smtClean="0">
                          <a:latin typeface="Times New Roman" pitchFamily="18" charset="0"/>
                          <a:cs typeface="Times New Roman" pitchFamily="18" charset="0"/>
                        </a:rPr>
                        <a:t>Kassem</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Haidar</a:t>
                      </a:r>
                      <a:r>
                        <a:rPr lang="en-IN" sz="1800" dirty="0" smtClean="0">
                          <a:latin typeface="Times New Roman" pitchFamily="18" charset="0"/>
                          <a:cs typeface="Times New Roman" pitchFamily="18" charset="0"/>
                        </a:rPr>
                        <a:t>, A.M. </a:t>
                      </a:r>
                      <a:endParaRPr lang="en-IN" dirty="0"/>
                    </a:p>
                  </a:txBody>
                  <a:tcPr/>
                </a:tc>
                <a:tc>
                  <a:txBody>
                    <a:bodyPr/>
                    <a:lstStyle/>
                    <a:p>
                      <a:pPr algn="just"/>
                      <a:r>
                        <a:rPr kumimoji="0" lang="en-IN" b="0" i="0" kern="1200" dirty="0" smtClean="0">
                          <a:solidFill>
                            <a:schemeClr val="dk1"/>
                          </a:solidFill>
                          <a:latin typeface="+mn-lt"/>
                          <a:ea typeface="+mn-ea"/>
                          <a:cs typeface="+mn-cs"/>
                        </a:rPr>
                        <a:t>The system will reduce the consumption of energy in the transmission phase due to the increased bits transmitted per symbol. Moreover, a neural network static random access memory (NN-SRAM) implementation in a clustering-based system for energy-constrained wireless sensor networks is proposed. </a:t>
                      </a:r>
                      <a:endParaRPr lang="en-IN" dirty="0"/>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Content Placeholder 4" descr="An external file that holds a picture, illustration, etc.&#10;Object name is IJTA2015-576364.001.jpg"/>
          <p:cNvPicPr>
            <a:picLocks noGrp="1"/>
          </p:cNvPicPr>
          <p:nvPr>
            <p:ph idx="1"/>
          </p:nvPr>
        </p:nvPicPr>
        <p:blipFill>
          <a:blip r:embed="rId2"/>
          <a:srcRect/>
          <a:stretch>
            <a:fillRect/>
          </a:stretch>
        </p:blipFill>
        <p:spPr bwMode="auto">
          <a:xfrm>
            <a:off x="1600200" y="1219200"/>
            <a:ext cx="6705600" cy="472440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r>
              <a:rPr lang="en-IN" sz="2000" dirty="0" smtClean="0">
                <a:latin typeface="Times New Roman" pitchFamily="18" charset="0"/>
                <a:cs typeface="Times New Roman" pitchFamily="18" charset="0"/>
              </a:rPr>
              <a:t> There is various fall detection systems detect effectively, but not Suitable for real time application. The proposed system will be a portable device mounted on the waist of user, having sensors consisting of accelerometer. The propose fall detection system can be regarded as alternative device to the existing detection approaches, since the device provides the comfortable wearing, is less complex as compared to other devices, fast fall response and will be more accurate and economical. These systems overcome the limitation of limited range of object tracking.</a:t>
            </a:r>
          </a:p>
          <a:p>
            <a:pPr algn="just"/>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Amin</a:t>
            </a:r>
            <a:r>
              <a:rPr lang="en-IN" sz="1800" dirty="0" smtClean="0">
                <a:latin typeface="Times New Roman" pitchFamily="18" charset="0"/>
                <a:cs typeface="Times New Roman" pitchFamily="18" charset="0"/>
              </a:rPr>
              <a:t>, M.G.; Zhang, Y.D.; Ahmad, F.; Ho, K.D. Radar signal processing for elderly fall detection: The future for in-home monitoring. IEEE Signal Process. Mag. 2016, 33, 71–80. [</a:t>
            </a:r>
            <a:r>
              <a:rPr lang="en-IN" sz="1800" dirty="0" err="1" smtClean="0">
                <a:latin typeface="Times New Roman" pitchFamily="18" charset="0"/>
                <a:cs typeface="Times New Roman" pitchFamily="18" charset="0"/>
              </a:rPr>
              <a:t>CrossRef</a:t>
            </a:r>
            <a:r>
              <a:rPr lang="en-IN" sz="1800" dirty="0" smtClean="0">
                <a:latin typeface="Times New Roman" pitchFamily="18" charset="0"/>
                <a:cs typeface="Times New Roman" pitchFamily="18" charset="0"/>
              </a:rPr>
              <a:t>]</a:t>
            </a:r>
          </a:p>
          <a:p>
            <a:pPr algn="just"/>
            <a:r>
              <a:rPr lang="en-IN" sz="1800" dirty="0" smtClean="0">
                <a:latin typeface="Times New Roman" pitchFamily="18" charset="0"/>
                <a:cs typeface="Times New Roman" pitchFamily="18" charset="0"/>
              </a:rPr>
              <a:t> 2. </a:t>
            </a:r>
            <a:r>
              <a:rPr lang="en-IN" sz="1800" dirty="0" err="1" smtClean="0">
                <a:latin typeface="Times New Roman" pitchFamily="18" charset="0"/>
                <a:cs typeface="Times New Roman" pitchFamily="18" charset="0"/>
              </a:rPr>
              <a:t>Shinmoto</a:t>
            </a:r>
            <a:r>
              <a:rPr lang="en-IN" sz="1800" dirty="0" smtClean="0">
                <a:latin typeface="Times New Roman" pitchFamily="18" charset="0"/>
                <a:cs typeface="Times New Roman" pitchFamily="18" charset="0"/>
              </a:rPr>
              <a:t> Torres, R.L.; </a:t>
            </a:r>
            <a:r>
              <a:rPr lang="en-IN" sz="1800" dirty="0" err="1" smtClean="0">
                <a:latin typeface="Times New Roman" pitchFamily="18" charset="0"/>
                <a:cs typeface="Times New Roman" pitchFamily="18" charset="0"/>
              </a:rPr>
              <a:t>Visvanathan</a:t>
            </a:r>
            <a:r>
              <a:rPr lang="en-IN" sz="1800" dirty="0" smtClean="0">
                <a:latin typeface="Times New Roman" pitchFamily="18" charset="0"/>
                <a:cs typeface="Times New Roman" pitchFamily="18" charset="0"/>
              </a:rPr>
              <a:t>, R.; Hoskins, S.; van den </a:t>
            </a:r>
            <a:r>
              <a:rPr lang="en-IN" sz="1800" dirty="0" err="1" smtClean="0">
                <a:latin typeface="Times New Roman" pitchFamily="18" charset="0"/>
                <a:cs typeface="Times New Roman" pitchFamily="18" charset="0"/>
              </a:rPr>
              <a:t>Hengel</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Ranasinghe</a:t>
            </a:r>
            <a:r>
              <a:rPr lang="en-IN" sz="1800" dirty="0" smtClean="0">
                <a:latin typeface="Times New Roman" pitchFamily="18" charset="0"/>
                <a:cs typeface="Times New Roman" pitchFamily="18" charset="0"/>
              </a:rPr>
              <a:t>, D.C. Effectiveness of a </a:t>
            </a:r>
            <a:r>
              <a:rPr lang="en-IN" sz="1800" dirty="0" err="1" smtClean="0">
                <a:latin typeface="Times New Roman" pitchFamily="18" charset="0"/>
                <a:cs typeface="Times New Roman" pitchFamily="18" charset="0"/>
              </a:rPr>
              <a:t>batteryless</a:t>
            </a:r>
            <a:r>
              <a:rPr lang="en-IN" sz="1800" dirty="0" smtClean="0">
                <a:latin typeface="Times New Roman" pitchFamily="18" charset="0"/>
                <a:cs typeface="Times New Roman" pitchFamily="18" charset="0"/>
              </a:rPr>
              <a:t> and wireless wearable sensor system for identifying bed and chair exits in healthy older people. Sensors 2016, 16, 546. [</a:t>
            </a:r>
            <a:r>
              <a:rPr lang="en-IN" sz="1800" dirty="0" err="1" smtClean="0">
                <a:latin typeface="Times New Roman" pitchFamily="18" charset="0"/>
                <a:cs typeface="Times New Roman" pitchFamily="18" charset="0"/>
              </a:rPr>
              <a:t>CrossRef</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PubMed</a:t>
            </a:r>
            <a:r>
              <a:rPr lang="en-IN" sz="1800" dirty="0" smtClean="0">
                <a:latin typeface="Times New Roman" pitchFamily="18" charset="0"/>
                <a:cs typeface="Times New Roman" pitchFamily="18" charset="0"/>
              </a:rPr>
              <a:t>]</a:t>
            </a:r>
          </a:p>
          <a:p>
            <a:pPr algn="just"/>
            <a:r>
              <a:rPr lang="en-IN" sz="1800" dirty="0" smtClean="0">
                <a:latin typeface="Times New Roman" pitchFamily="18" charset="0"/>
                <a:cs typeface="Times New Roman" pitchFamily="18" charset="0"/>
              </a:rPr>
              <a:t> 3. Chen, M.-C.; Chiu, Y.-W.; Chen, C.-H.; Chen, E.-J. Implementation of fall detection and localized caring system. Math. </a:t>
            </a:r>
            <a:r>
              <a:rPr lang="en-IN" sz="1800" dirty="0" err="1" smtClean="0">
                <a:latin typeface="Times New Roman" pitchFamily="18" charset="0"/>
                <a:cs typeface="Times New Roman" pitchFamily="18" charset="0"/>
              </a:rPr>
              <a:t>Probl</a:t>
            </a:r>
            <a:r>
              <a:rPr lang="en-IN" sz="1800" dirty="0" smtClean="0">
                <a:latin typeface="Times New Roman" pitchFamily="18" charset="0"/>
                <a:cs typeface="Times New Roman" pitchFamily="18" charset="0"/>
              </a:rPr>
              <a:t>. Eng. 2013, 2013, 217286. [</a:t>
            </a:r>
            <a:r>
              <a:rPr lang="en-IN" sz="1800" dirty="0" err="1" smtClean="0">
                <a:latin typeface="Times New Roman" pitchFamily="18" charset="0"/>
                <a:cs typeface="Times New Roman" pitchFamily="18" charset="0"/>
              </a:rPr>
              <a:t>CrossRef</a:t>
            </a:r>
            <a:r>
              <a:rPr lang="en-IN" sz="1800" dirty="0" smtClean="0">
                <a:latin typeface="Times New Roman" pitchFamily="18" charset="0"/>
                <a:cs typeface="Times New Roman" pitchFamily="18" charset="0"/>
              </a:rPr>
              <a:t>] </a:t>
            </a:r>
          </a:p>
          <a:p>
            <a:pPr algn="just"/>
            <a:r>
              <a:rPr lang="en-IN" sz="1800" dirty="0" smtClean="0">
                <a:latin typeface="Times New Roman" pitchFamily="18" charset="0"/>
                <a:cs typeface="Times New Roman" pitchFamily="18" charset="0"/>
              </a:rPr>
              <a:t>4. </a:t>
            </a:r>
            <a:r>
              <a:rPr lang="en-IN" sz="1800" dirty="0" err="1" smtClean="0">
                <a:latin typeface="Times New Roman" pitchFamily="18" charset="0"/>
                <a:cs typeface="Times New Roman" pitchFamily="18" charset="0"/>
              </a:rPr>
              <a:t>Naranjo</a:t>
            </a:r>
            <a:r>
              <a:rPr lang="en-IN" sz="1800" dirty="0" smtClean="0">
                <a:latin typeface="Times New Roman" pitchFamily="18" charset="0"/>
                <a:cs typeface="Times New Roman" pitchFamily="18" charset="0"/>
              </a:rPr>
              <a:t>, P.G.V.; </a:t>
            </a:r>
            <a:r>
              <a:rPr lang="en-IN" sz="1800" dirty="0" err="1" smtClean="0">
                <a:latin typeface="Times New Roman" pitchFamily="18" charset="0"/>
                <a:cs typeface="Times New Roman" pitchFamily="18" charset="0"/>
              </a:rPr>
              <a:t>Shojafar</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Mostafaei</a:t>
            </a:r>
            <a:r>
              <a:rPr lang="en-IN" sz="1800" dirty="0" smtClean="0">
                <a:latin typeface="Times New Roman" pitchFamily="18" charset="0"/>
                <a:cs typeface="Times New Roman" pitchFamily="18" charset="0"/>
              </a:rPr>
              <a:t>, H.; </a:t>
            </a:r>
            <a:r>
              <a:rPr lang="en-IN" sz="1800" dirty="0" err="1" smtClean="0">
                <a:latin typeface="Times New Roman" pitchFamily="18" charset="0"/>
                <a:cs typeface="Times New Roman" pitchFamily="18" charset="0"/>
              </a:rPr>
              <a:t>Pooranian</a:t>
            </a:r>
            <a:r>
              <a:rPr lang="en-IN" sz="1800" dirty="0" smtClean="0">
                <a:latin typeface="Times New Roman" pitchFamily="18" charset="0"/>
                <a:cs typeface="Times New Roman" pitchFamily="18" charset="0"/>
              </a:rPr>
              <a:t>, Z.; </a:t>
            </a:r>
            <a:r>
              <a:rPr lang="en-IN" sz="1800" dirty="0" err="1" smtClean="0">
                <a:latin typeface="Times New Roman" pitchFamily="18" charset="0"/>
                <a:cs typeface="Times New Roman" pitchFamily="18" charset="0"/>
              </a:rPr>
              <a:t>Baccarelli</a:t>
            </a:r>
            <a:r>
              <a:rPr lang="en-IN" sz="1800" dirty="0" smtClean="0">
                <a:latin typeface="Times New Roman" pitchFamily="18" charset="0"/>
                <a:cs typeface="Times New Roman" pitchFamily="18" charset="0"/>
              </a:rPr>
              <a:t>, E. P-sep: A prolong stable election routing algorithm for energy-limited heterogeneous fog-supported wireless sensor networks. J. </a:t>
            </a:r>
            <a:r>
              <a:rPr lang="en-IN" sz="1800" dirty="0" err="1" smtClean="0">
                <a:latin typeface="Times New Roman" pitchFamily="18" charset="0"/>
                <a:cs typeface="Times New Roman" pitchFamily="18" charset="0"/>
              </a:rPr>
              <a:t>Supercomput</a:t>
            </a:r>
            <a:r>
              <a:rPr lang="en-IN" sz="1800" dirty="0" smtClean="0">
                <a:latin typeface="Times New Roman" pitchFamily="18" charset="0"/>
                <a:cs typeface="Times New Roman" pitchFamily="18" charset="0"/>
              </a:rPr>
              <a:t>. 2017, 73, 733–755. [</a:t>
            </a:r>
            <a:r>
              <a:rPr lang="en-IN" sz="1800" dirty="0" err="1" smtClean="0">
                <a:latin typeface="Times New Roman" pitchFamily="18" charset="0"/>
                <a:cs typeface="Times New Roman" pitchFamily="18" charset="0"/>
              </a:rPr>
              <a:t>CrossRef</a:t>
            </a:r>
            <a:r>
              <a:rPr lang="en-IN" sz="1800" dirty="0" smtClean="0">
                <a:latin typeface="Times New Roman" pitchFamily="18" charset="0"/>
                <a:cs typeface="Times New Roman" pitchFamily="18" charset="0"/>
              </a:rPr>
              <a:t>] </a:t>
            </a:r>
          </a:p>
          <a:p>
            <a:pPr algn="just"/>
            <a:r>
              <a:rPr lang="en-IN" sz="1800" dirty="0" smtClean="0">
                <a:latin typeface="Times New Roman" pitchFamily="18" charset="0"/>
                <a:cs typeface="Times New Roman" pitchFamily="18" charset="0"/>
              </a:rPr>
              <a:t>5. </a:t>
            </a:r>
            <a:r>
              <a:rPr lang="en-IN" sz="1800" dirty="0" err="1" smtClean="0">
                <a:latin typeface="Times New Roman" pitchFamily="18" charset="0"/>
                <a:cs typeface="Times New Roman" pitchFamily="18" charset="0"/>
              </a:rPr>
              <a:t>Saleh</a:t>
            </a:r>
            <a:r>
              <a:rPr lang="en-IN" sz="1800" dirty="0" smtClean="0">
                <a:latin typeface="Times New Roman" pitchFamily="18" charset="0"/>
                <a:cs typeface="Times New Roman" pitchFamily="18" charset="0"/>
              </a:rPr>
              <a:t>, N.; </a:t>
            </a:r>
            <a:r>
              <a:rPr lang="en-IN" sz="1800" dirty="0" err="1" smtClean="0">
                <a:latin typeface="Times New Roman" pitchFamily="18" charset="0"/>
                <a:cs typeface="Times New Roman" pitchFamily="18" charset="0"/>
              </a:rPr>
              <a:t>Kassem</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Haidar</a:t>
            </a:r>
            <a:r>
              <a:rPr lang="en-IN" sz="1800" dirty="0" smtClean="0">
                <a:latin typeface="Times New Roman" pitchFamily="18" charset="0"/>
                <a:cs typeface="Times New Roman" pitchFamily="18" charset="0"/>
              </a:rPr>
              <a:t>, A.M. Energy-efficient architecture for wireless sensor networks in healthcare applications. IEEE Access 2018</a:t>
            </a:r>
            <a:endParaRPr lang="en-US" sz="18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1241</TotalTime>
  <Words>1263</Words>
  <Application>Microsoft Office PowerPoint</Application>
  <PresentationFormat>On-screen Show (4:3)</PresentationFormat>
  <Paragraphs>52</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Fall detection using accelerometer and GSM GPS   </vt:lpstr>
      <vt:lpstr>Abstract</vt:lpstr>
      <vt:lpstr>Slide 3</vt:lpstr>
      <vt:lpstr>Existing System</vt:lpstr>
      <vt:lpstr>Disadvantage of Existing System</vt:lpstr>
      <vt:lpstr>PROPOSED SYSTEM :</vt:lpstr>
      <vt:lpstr>ADVANTAGE</vt:lpstr>
      <vt:lpstr>Slide 8</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561</cp:revision>
  <dcterms:created xsi:type="dcterms:W3CDTF">2006-08-16T00:00:00Z</dcterms:created>
  <dcterms:modified xsi:type="dcterms:W3CDTF">2021-04-19T20:33:20Z</dcterms:modified>
</cp:coreProperties>
</file>