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3"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Forecasting Cloud Application Workloads </a:t>
            </a:r>
            <a:r>
              <a:rPr lang="en-US" dirty="0" smtClean="0"/>
              <a:t>with Cloud Insight for </a:t>
            </a:r>
            <a:r>
              <a:rPr lang="en-US" dirty="0" smtClean="0"/>
              <a:t>Predictive Resource Management </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None/>
            </a:pPr>
            <a:r>
              <a:rPr lang="en-US" sz="1800" dirty="0" smtClean="0">
                <a:latin typeface="Times New Roman" pitchFamily="18" charset="0"/>
                <a:cs typeface="Times New Roman" pitchFamily="18" charset="0"/>
              </a:rPr>
              <a:t>Predictive </a:t>
            </a:r>
            <a:r>
              <a:rPr lang="en-US" sz="1800" dirty="0" smtClean="0">
                <a:latin typeface="Times New Roman" pitchFamily="18" charset="0"/>
                <a:cs typeface="Times New Roman" pitchFamily="18" charset="0"/>
              </a:rPr>
              <a:t>cloud resource management has been widely adopted to overcome the limitations of reactive cloud auto scaling. The predictive resource management is highly relying on workload predictors, which estimate short-/long-term fluctuations of cloud application workloads. These predictors tend to be pre-optimized for specific workload patterns. However, such predictors are still insufficient to handle real-world cloud workloads whose patterns may be unknown a priori, may dynamically change over time and maybe irregular. As a result, these predictors often cause over-/under-provisioning of cloud resources. </a:t>
            </a:r>
            <a:endParaRPr lang="en-US" sz="1800" dirty="0" smtClean="0">
              <a:latin typeface="Times New Roman" pitchFamily="18" charset="0"/>
              <a:cs typeface="Times New Roman" pitchFamily="18" charset="0"/>
            </a:endParaRPr>
          </a:p>
          <a:p>
            <a:pPr algn="just">
              <a:lnSpc>
                <a:spcPct val="150000"/>
              </a:lnSpc>
              <a:buNone/>
            </a:pPr>
            <a:r>
              <a:rPr lang="en-US" sz="1800" dirty="0" smtClean="0">
                <a:latin typeface="Times New Roman" pitchFamily="18" charset="0"/>
                <a:cs typeface="Times New Roman" pitchFamily="18" charset="0"/>
              </a:rPr>
              <a:t>To </a:t>
            </a:r>
            <a:r>
              <a:rPr lang="en-US" sz="1800" dirty="0" smtClean="0">
                <a:latin typeface="Times New Roman" pitchFamily="18" charset="0"/>
                <a:cs typeface="Times New Roman" pitchFamily="18" charset="0"/>
              </a:rPr>
              <a:t>address this problem, we create Cloud Insight, a novel cloud workload prediction framework, leveraging the combined power of multiple workload predictors. Cloud Insight creates an ensemble model using multiple predictors to make accurate predictions for real workloads. </a:t>
            </a:r>
            <a:endParaRPr lang="en-US" sz="1800" dirty="0" smtClean="0">
              <a:latin typeface="Times New Roman" pitchFamily="18" charset="0"/>
              <a:cs typeface="Times New Roman" pitchFamily="18" charset="0"/>
            </a:endParaRPr>
          </a:p>
          <a:p>
            <a:pPr algn="just">
              <a:lnSpc>
                <a:spcPct val="150000"/>
              </a:lnSpc>
              <a:buNone/>
            </a:pPr>
            <a:r>
              <a:rPr lang="en-US" sz="1800" dirty="0" smtClean="0"/>
              <a:t> </a:t>
            </a:r>
          </a:p>
          <a:p>
            <a:pPr>
              <a:buNone/>
            </a:pPr>
            <a:r>
              <a:rPr lang="en-US" sz="1800" dirty="0" smtClean="0"/>
              <a:t> </a:t>
            </a: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435100" y="457200"/>
            <a:ext cx="7499350" cy="5791200"/>
          </a:xfrm>
        </p:spPr>
        <p:txBody>
          <a:bodyPr>
            <a:normAutofit fontScale="70000" lnSpcReduction="20000"/>
          </a:bodyPr>
          <a:lstStyle/>
          <a:p>
            <a:pPr algn="just">
              <a:lnSpc>
                <a:spcPct val="170000"/>
              </a:lnSpc>
            </a:pPr>
            <a:r>
              <a:rPr lang="en-US" dirty="0" smtClean="0">
                <a:latin typeface="Times New Roman" pitchFamily="18" charset="0"/>
                <a:cs typeface="Times New Roman" pitchFamily="18" charset="0"/>
              </a:rPr>
              <a:t>The weights of the predictors in Cloud Insight are determined at runtime with their accuracy for the current workload using multi-class regression. The ensemble model is periodically optimized to handle sudden changes in the workload. We evaluated Cloud Insight with various real workload traces. The results show that Cloud Insight has 13%–27% higher accuracy than state-of-the-art predictors. Moreover, there </a:t>
            </a:r>
            <a:r>
              <a:rPr lang="en-US" dirty="0" err="1" smtClean="0">
                <a:latin typeface="Times New Roman" pitchFamily="18" charset="0"/>
                <a:cs typeface="Times New Roman" pitchFamily="18" charset="0"/>
              </a:rPr>
              <a:t>sults</a:t>
            </a:r>
            <a:r>
              <a:rPr lang="en-US" dirty="0" smtClean="0">
                <a:latin typeface="Times New Roman" pitchFamily="18" charset="0"/>
                <a:cs typeface="Times New Roman" pitchFamily="18" charset="0"/>
              </a:rPr>
              <a:t> from trace-based simulations with a cloud resource manager show that Cloud </a:t>
            </a:r>
            <a:r>
              <a:rPr lang="en-US" dirty="0" err="1" smtClean="0">
                <a:latin typeface="Times New Roman" pitchFamily="18" charset="0"/>
                <a:cs typeface="Times New Roman" pitchFamily="18" charset="0"/>
              </a:rPr>
              <a:t>Insighthas</a:t>
            </a:r>
            <a:r>
              <a:rPr lang="en-US" dirty="0" smtClean="0">
                <a:latin typeface="Times New Roman" pitchFamily="18" charset="0"/>
                <a:cs typeface="Times New Roman" pitchFamily="18" charset="0"/>
              </a:rPr>
              <a:t> 15%–20% less under-/over-provisioning periods, resulting in high cost-efficiency and low SLA violations.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Infrastructure as a service clouds hide the complexity of maintaining the physical infrastructure with a slight disadvantage: they also hide their internal working details. Should users need knowledge about these details e.g., to increase the reliability or performance of their applications, they would need solutions to detect behavioral changes in the underlying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Existing </a:t>
            </a:r>
            <a:r>
              <a:rPr lang="en-US" sz="2000" dirty="0" smtClean="0">
                <a:latin typeface="Times New Roman" pitchFamily="18" charset="0"/>
                <a:cs typeface="Times New Roman" pitchFamily="18" charset="0"/>
              </a:rPr>
              <a:t>runtime solutions for such purposes offer limited capabilities as they are mostly restricted to revealing weekly or yearly behavioral periodicity in the infrastructure.</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nSpc>
                <a:spcPct val="20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application runs long enough so that the time taken by a potential virtual infrastructure rearrangement is negligible.</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pPr>
            <a:r>
              <a:rPr lang="en-US" sz="2000" dirty="0" smtClean="0">
                <a:latin typeface="Times New Roman" pitchFamily="18" charset="0"/>
                <a:cs typeface="Times New Roman" pitchFamily="18" charset="0"/>
              </a:rPr>
              <a:t>The application is executed repeatedly over a period of time.</a:t>
            </a:r>
          </a:p>
          <a:p>
            <a:pPr lvl="0" algn="just">
              <a:lnSpc>
                <a:spcPct val="200000"/>
              </a:lnSpc>
              <a:buNone/>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6565392"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381000"/>
            <a:ext cx="7790688" cy="6477000"/>
          </a:xfrm>
        </p:spPr>
        <p:txBody>
          <a:bodyPr>
            <a:noAutofit/>
          </a:bodyPr>
          <a:lstStyle/>
          <a:p>
            <a:pPr algn="just">
              <a:lnSpc>
                <a:spcPct val="150000"/>
              </a:lnSpc>
              <a:buFont typeface="Wingdings" pitchFamily="2" charset="2"/>
              <a:buChar char="Ø"/>
            </a:pPr>
            <a:r>
              <a:rPr lang="en-US" sz="2000" b="1" dirty="0" smtClean="0"/>
              <a:t> </a:t>
            </a:r>
            <a:r>
              <a:rPr lang="en-US" sz="2000" dirty="0" smtClean="0">
                <a:latin typeface="Times New Roman" pitchFamily="18" charset="0"/>
                <a:cs typeface="Times New Roman" pitchFamily="18" charset="0"/>
              </a:rPr>
              <a:t>This paper proposes a technique for predicting generic background workload by means of simulations that are capable of providing additional knowledge of the underlying private cloud systems in order to support activities like cloud orchestration or workflow enactment. Our technique uses long-running scientific workflows and their behavior discrepancies and tries to replicate these in a simulated cloud with known (trace-based) workloads.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argue that the better we can mimic the current discrepancies the better we can tell expected workloads in the near future on the real life cloud. We evaluated the proposed prediction approach with a biochemical application on both real and simulated cloud infrastructures. The proposed algorithm has shown to produce significantly (20%) better workload predictions for the future of simulated clouds than random workload selection.</a:t>
            </a:r>
          </a:p>
          <a:p>
            <a:pPr algn="just">
              <a:lnSpc>
                <a:spcPct val="150000"/>
              </a:lnSpc>
              <a:buNone/>
            </a:pPr>
            <a:endParaRPr lang="en-US" sz="2000" dirty="0" smtClean="0"/>
          </a:p>
          <a:p>
            <a:pPr algn="just">
              <a:lnSpc>
                <a:spcPct val="150000"/>
              </a:lnSpc>
            </a:pPr>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nSpc>
                <a:spcPct val="200000"/>
              </a:lnSpc>
            </a:pPr>
            <a:r>
              <a:rPr lang="en-US" sz="2000" dirty="0" smtClean="0">
                <a:latin typeface="Times New Roman" pitchFamily="18" charset="0"/>
                <a:cs typeface="Times New Roman" pitchFamily="18" charset="0"/>
              </a:rPr>
              <a:t>The result of this prediction subsequently enables to steer current and future cloud usage accordingly, including the option of resource rearrangement if indicated.</a:t>
            </a:r>
          </a:p>
          <a:p>
            <a:pPr>
              <a:lnSpc>
                <a:spcPct val="200000"/>
              </a:lnSpc>
              <a:buNone/>
            </a:pPr>
            <a:r>
              <a:rPr lang="en-US" sz="2000" dirty="0" smtClean="0">
                <a:latin typeface="Times New Roman" pitchFamily="18" charset="0"/>
                <a:cs typeface="Times New Roman" pitchFamily="18" charset="0"/>
              </a:rPr>
              <a:t> </a:t>
            </a:r>
          </a:p>
          <a:p>
            <a:pPr lvl="0">
              <a:lnSpc>
                <a:spcPct val="200000"/>
              </a:lnSpc>
            </a:pPr>
            <a:r>
              <a:rPr lang="en-US" sz="2000" dirty="0" smtClean="0">
                <a:latin typeface="Times New Roman" pitchFamily="18" charset="0"/>
                <a:cs typeface="Times New Roman" pitchFamily="18" charset="0"/>
              </a:rPr>
              <a:t>The concept of a private-cloud level load prediction method based on the combination of historic traces, aimed at improving execution quality.</a:t>
            </a:r>
          </a:p>
          <a:p>
            <a:pPr>
              <a:lnSpc>
                <a:spcPct val="20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20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descr="PDF] Forecasting Cloud Application Workloads with CloudInsight for Predictive  Resource Management | Semantic Scholar"/>
          <p:cNvPicPr>
            <a:picLocks noGrp="1"/>
          </p:cNvPicPr>
          <p:nvPr>
            <p:ph idx="1"/>
          </p:nvPr>
        </p:nvPicPr>
        <p:blipFill>
          <a:blip r:embed="rId2"/>
          <a:srcRect/>
          <a:stretch>
            <a:fillRect/>
          </a:stretch>
        </p:blipFill>
        <p:spPr bwMode="auto">
          <a:xfrm>
            <a:off x="2209800" y="1676400"/>
            <a:ext cx="6324600" cy="45720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401750"/>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Empirical Evaluation of Workload Forecasting Techniques for </a:t>
                      </a:r>
                      <a:r>
                        <a:rPr kumimoji="0" lang="en-US" sz="1800" kern="1200" dirty="0" err="1" smtClean="0">
                          <a:solidFill>
                            <a:schemeClr val="dk1"/>
                          </a:solidFill>
                          <a:latin typeface="+mn-lt"/>
                          <a:ea typeface="+mn-ea"/>
                          <a:cs typeface="+mn-cs"/>
                        </a:rPr>
                        <a:t>PredictiveCloud</a:t>
                      </a:r>
                      <a:r>
                        <a:rPr kumimoji="0" lang="en-US" sz="1800" kern="1200" dirty="0" smtClean="0">
                          <a:solidFill>
                            <a:schemeClr val="dk1"/>
                          </a:solidFill>
                          <a:latin typeface="+mn-lt"/>
                          <a:ea typeface="+mn-ea"/>
                          <a:cs typeface="+mn-cs"/>
                        </a:rPr>
                        <a:t> Resource Scaling</a:t>
                      </a:r>
                      <a:endParaRPr lang="en-US" sz="1800" dirty="0">
                        <a:latin typeface="Times New Roman" pitchFamily="18" charset="0"/>
                        <a:ea typeface="Calibri"/>
                        <a:cs typeface="Times New Roman" pitchFamily="18" charset="0"/>
                      </a:endParaRPr>
                    </a:p>
                  </a:txBody>
                  <a:tcPr marL="114300" marR="114300" marT="0" marB="0"/>
                </a:tc>
                <a:tc>
                  <a:txBody>
                    <a:bodyPr/>
                    <a:lstStyle/>
                    <a:p>
                      <a:pPr marL="0" marR="0" algn="l">
                        <a:lnSpc>
                          <a:spcPct val="150000"/>
                        </a:lnSpc>
                        <a:spcBef>
                          <a:spcPts val="0"/>
                        </a:spcBef>
                        <a:spcAft>
                          <a:spcPts val="1000"/>
                        </a:spcAft>
                      </a:pPr>
                      <a:r>
                        <a:rPr kumimoji="0" lang="en-US" sz="1800" kern="1200" dirty="0" smtClean="0">
                          <a:solidFill>
                            <a:schemeClr val="dk1"/>
                          </a:solidFill>
                          <a:latin typeface="+mn-lt"/>
                          <a:ea typeface="+mn-ea"/>
                          <a:cs typeface="+mn-cs"/>
                        </a:rPr>
                        <a:t>In </a:t>
                      </a:r>
                      <a:r>
                        <a:rPr kumimoji="0" lang="en-US" sz="1800" kern="1200" dirty="0" err="1" smtClean="0">
                          <a:solidFill>
                            <a:schemeClr val="dk1"/>
                          </a:solidFill>
                          <a:latin typeface="+mn-lt"/>
                          <a:ea typeface="+mn-ea"/>
                          <a:cs typeface="+mn-cs"/>
                        </a:rPr>
                        <a:t>Kee</a:t>
                      </a:r>
                      <a:r>
                        <a:rPr kumimoji="0" lang="en-US" sz="1800" kern="1200" dirty="0" smtClean="0">
                          <a:solidFill>
                            <a:schemeClr val="dk1"/>
                          </a:solidFill>
                          <a:latin typeface="+mn-lt"/>
                          <a:ea typeface="+mn-ea"/>
                          <a:cs typeface="+mn-cs"/>
                        </a:rPr>
                        <a:t> Kim, Wei Wang, </a:t>
                      </a:r>
                      <a:r>
                        <a:rPr kumimoji="0" lang="en-US" sz="1800" kern="1200" dirty="0" err="1" smtClean="0">
                          <a:solidFill>
                            <a:schemeClr val="dk1"/>
                          </a:solidFill>
                          <a:latin typeface="+mn-lt"/>
                          <a:ea typeface="+mn-ea"/>
                          <a:cs typeface="+mn-cs"/>
                        </a:rPr>
                        <a:t>Yanjun</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Qi</a:t>
                      </a:r>
                      <a:r>
                        <a:rPr kumimoji="0" lang="en-US" sz="1800" kern="1200" dirty="0" smtClean="0">
                          <a:solidFill>
                            <a:schemeClr val="dk1"/>
                          </a:solidFill>
                          <a:latin typeface="+mn-lt"/>
                          <a:ea typeface="+mn-ea"/>
                          <a:cs typeface="+mn-cs"/>
                        </a:rPr>
                        <a:t>, and Marty Humphrey.</a:t>
                      </a:r>
                      <a:endParaRPr lang="en-US" sz="1800" dirty="0">
                        <a:latin typeface="Times New Roman" pitchFamily="18" charset="0"/>
                        <a:ea typeface="Calibri"/>
                        <a:cs typeface="Times New Roman" pitchFamily="18" charset="0"/>
                      </a:endParaRPr>
                    </a:p>
                  </a:txBody>
                  <a:tcPr marL="114300" marR="114300" marT="0" marB="0"/>
                </a:tc>
                <a:tc>
                  <a:txBody>
                    <a:bodyPr/>
                    <a:lstStyle/>
                    <a:p>
                      <a:pPr marL="0" marR="0" algn="just">
                        <a:lnSpc>
                          <a:spcPct val="150000"/>
                        </a:lnSpc>
                        <a:spcBef>
                          <a:spcPts val="0"/>
                        </a:spcBef>
                        <a:spcAft>
                          <a:spcPts val="0"/>
                        </a:spcAft>
                      </a:pPr>
                      <a:r>
                        <a:rPr lang="en-US" sz="1400" dirty="0">
                          <a:latin typeface="Times New Roman"/>
                          <a:ea typeface="Times New Roman"/>
                          <a:cs typeface="Times New Roman"/>
                        </a:rPr>
                        <a:t>Many predictive resource scaling approaches have been proposed to overcome the limitations of the conventional reactive approaches most often used in clouds today.</a:t>
                      </a:r>
                      <a:endParaRPr lang="en-US" sz="1100" dirty="0">
                        <a:latin typeface="Calibri"/>
                        <a:ea typeface="Calibri"/>
                        <a:cs typeface="Times New Roman"/>
                      </a:endParaRPr>
                    </a:p>
                  </a:txBody>
                  <a:tcPr marL="68580" marR="68580" marT="0" marB="0"/>
                </a:tc>
              </a:tr>
              <a:tr h="1220991">
                <a:tc>
                  <a:txBody>
                    <a:bodyPr/>
                    <a:lstStyle/>
                    <a:p>
                      <a:r>
                        <a:rPr kumimoji="0" lang="en-US" sz="1800" kern="1200" dirty="0" smtClean="0">
                          <a:solidFill>
                            <a:schemeClr val="dk1"/>
                          </a:solidFill>
                          <a:latin typeface="+mn-lt"/>
                          <a:ea typeface="+mn-ea"/>
                          <a:cs typeface="+mn-cs"/>
                        </a:rPr>
                        <a:t>A  First  Step  Towards  Comprehensive Traffic  Forecasting  in  Cloud  Computing. </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Yang </a:t>
                      </a:r>
                      <a:r>
                        <a:rPr kumimoji="0" lang="en-US" sz="1800" kern="1200" dirty="0" err="1" smtClean="0">
                          <a:solidFill>
                            <a:schemeClr val="dk1"/>
                          </a:solidFill>
                          <a:latin typeface="+mn-lt"/>
                          <a:ea typeface="+mn-ea"/>
                          <a:cs typeface="+mn-cs"/>
                        </a:rPr>
                        <a:t>Peng</a:t>
                      </a:r>
                      <a:r>
                        <a:rPr kumimoji="0" lang="en-US" sz="1800" kern="1200" dirty="0" smtClean="0">
                          <a:solidFill>
                            <a:schemeClr val="dk1"/>
                          </a:solidFill>
                          <a:latin typeface="+mn-lt"/>
                          <a:ea typeface="+mn-ea"/>
                          <a:cs typeface="+mn-cs"/>
                        </a:rPr>
                        <a:t>, Kai Chen, </a:t>
                      </a:r>
                      <a:r>
                        <a:rPr kumimoji="0" lang="en-US" sz="1800" kern="1200" dirty="0" err="1" smtClean="0">
                          <a:solidFill>
                            <a:schemeClr val="dk1"/>
                          </a:solidFill>
                          <a:latin typeface="+mn-lt"/>
                          <a:ea typeface="+mn-ea"/>
                          <a:cs typeface="+mn-cs"/>
                        </a:rPr>
                        <a:t>Guohui</a:t>
                      </a:r>
                      <a:r>
                        <a:rPr kumimoji="0" lang="en-US" sz="1800" kern="1200" dirty="0" smtClean="0">
                          <a:solidFill>
                            <a:schemeClr val="dk1"/>
                          </a:solidFill>
                          <a:latin typeface="+mn-lt"/>
                          <a:ea typeface="+mn-ea"/>
                          <a:cs typeface="+mn-cs"/>
                        </a:rPr>
                        <a:t> Wang, Wei </a:t>
                      </a:r>
                      <a:r>
                        <a:rPr kumimoji="0" lang="en-US" sz="1800" kern="1200" dirty="0" err="1" smtClean="0">
                          <a:solidFill>
                            <a:schemeClr val="dk1"/>
                          </a:solidFill>
                          <a:latin typeface="+mn-lt"/>
                          <a:ea typeface="+mn-ea"/>
                          <a:cs typeface="+mn-cs"/>
                        </a:rPr>
                        <a:t>Bai</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Zhiqiang</a:t>
                      </a:r>
                      <a:r>
                        <a:rPr kumimoji="0" lang="en-US" sz="1800" kern="1200" dirty="0" smtClean="0">
                          <a:solidFill>
                            <a:schemeClr val="dk1"/>
                          </a:solidFill>
                          <a:latin typeface="+mn-lt"/>
                          <a:ea typeface="+mn-ea"/>
                          <a:cs typeface="+mn-cs"/>
                        </a:rPr>
                        <a:t> Ma, </a:t>
                      </a:r>
                      <a:r>
                        <a:rPr kumimoji="0" lang="en-US" sz="1800" kern="1200" dirty="0" err="1" smtClean="0">
                          <a:solidFill>
                            <a:schemeClr val="dk1"/>
                          </a:solidFill>
                          <a:latin typeface="+mn-lt"/>
                          <a:ea typeface="+mn-ea"/>
                          <a:cs typeface="+mn-cs"/>
                        </a:rPr>
                        <a:t>andLin</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Gu</a:t>
                      </a:r>
                      <a:r>
                        <a:rPr kumimoji="0" lang="en-US" sz="1800" kern="1200" dirty="0" smtClean="0">
                          <a:solidFill>
                            <a:schemeClr val="dk1"/>
                          </a:solidFill>
                          <a:latin typeface="+mn-lt"/>
                          <a:ea typeface="+mn-ea"/>
                          <a:cs typeface="+mn-cs"/>
                        </a:rPr>
                        <a:t>.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a:latin typeface="Times New Roman"/>
                          <a:ea typeface="Calibri"/>
                          <a:cs typeface="Times New Roman"/>
                        </a:rPr>
                        <a:t>We present our effort towards comprehensive traffic forecasting for big data applications using external, light-weighted file system monitoring. Our idea is motivated by the key observations that rich traffic demand information already exists in the log and meta-data files of many big data applications, and that such information can be readily extracted through runtime file system monitoring.</a:t>
                      </a:r>
                      <a:endParaRPr lang="en-US" sz="1100" dirty="0">
                        <a:latin typeface="Calibri"/>
                        <a:ea typeface="Calibri"/>
                        <a:cs typeface="Times New Roman"/>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295400" y="609600"/>
          <a:ext cx="7620000" cy="5802122"/>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Cloud Computing Patterns: </a:t>
                      </a:r>
                      <a:r>
                        <a:rPr kumimoji="0" lang="en-US" sz="1800" kern="1200" dirty="0" err="1" smtClean="0">
                          <a:solidFill>
                            <a:schemeClr val="dk1"/>
                          </a:solidFill>
                          <a:latin typeface="Times New Roman" pitchFamily="18" charset="0"/>
                          <a:ea typeface="+mn-ea"/>
                          <a:cs typeface="Times New Roman" pitchFamily="18" charset="0"/>
                        </a:rPr>
                        <a:t>Funda-mentals</a:t>
                      </a:r>
                      <a:r>
                        <a:rPr kumimoji="0" lang="en-US" sz="1800" kern="1200" dirty="0" smtClean="0">
                          <a:solidFill>
                            <a:schemeClr val="dk1"/>
                          </a:solidFill>
                          <a:latin typeface="Times New Roman" pitchFamily="18" charset="0"/>
                          <a:ea typeface="+mn-ea"/>
                          <a:cs typeface="Times New Roman" pitchFamily="18" charset="0"/>
                        </a:rPr>
                        <a:t> to Design, Build, and Manage Cloud Applications.</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err="1" smtClean="0">
                          <a:solidFill>
                            <a:schemeClr val="dk1"/>
                          </a:solidFill>
                          <a:latin typeface="Times New Roman" pitchFamily="18" charset="0"/>
                          <a:ea typeface="+mn-ea"/>
                          <a:cs typeface="Times New Roman" pitchFamily="18" charset="0"/>
                        </a:rPr>
                        <a:t>Christoph</a:t>
                      </a:r>
                      <a:r>
                        <a:rPr kumimoji="0" lang="en-US" sz="1800" kern="1200" dirty="0" smtClean="0">
                          <a:solidFill>
                            <a:schemeClr val="dk1"/>
                          </a:solidFill>
                          <a:latin typeface="Times New Roman" pitchFamily="18" charset="0"/>
                          <a:ea typeface="+mn-ea"/>
                          <a:cs typeface="Times New Roman" pitchFamily="18" charset="0"/>
                        </a:rPr>
                        <a:t> Fehling, Frank </a:t>
                      </a:r>
                      <a:r>
                        <a:rPr kumimoji="0" lang="en-US" sz="1800" kern="1200" dirty="0" err="1" smtClean="0">
                          <a:solidFill>
                            <a:schemeClr val="dk1"/>
                          </a:solidFill>
                          <a:latin typeface="Times New Roman" pitchFamily="18" charset="0"/>
                          <a:ea typeface="+mn-ea"/>
                          <a:cs typeface="Times New Roman" pitchFamily="18" charset="0"/>
                        </a:rPr>
                        <a:t>Leymann</a:t>
                      </a:r>
                      <a:r>
                        <a:rPr kumimoji="0" lang="en-US" sz="1800" kern="1200" dirty="0" smtClean="0">
                          <a:solidFill>
                            <a:schemeClr val="dk1"/>
                          </a:solidFill>
                          <a:latin typeface="Times New Roman" pitchFamily="18" charset="0"/>
                          <a:ea typeface="+mn-ea"/>
                          <a:cs typeface="Times New Roman" pitchFamily="18" charset="0"/>
                        </a:rPr>
                        <a:t>, Ralph </a:t>
                      </a:r>
                      <a:r>
                        <a:rPr kumimoji="0" lang="en-US" sz="1800" kern="1200" dirty="0" err="1" smtClean="0">
                          <a:solidFill>
                            <a:schemeClr val="dk1"/>
                          </a:solidFill>
                          <a:latin typeface="Times New Roman" pitchFamily="18" charset="0"/>
                          <a:ea typeface="+mn-ea"/>
                          <a:cs typeface="Times New Roman" pitchFamily="18" charset="0"/>
                        </a:rPr>
                        <a:t>Retter</a:t>
                      </a:r>
                      <a:r>
                        <a:rPr kumimoji="0" lang="en-US" sz="1800" kern="1200" dirty="0" smtClean="0">
                          <a:solidFill>
                            <a:schemeClr val="dk1"/>
                          </a:solidFill>
                          <a:latin typeface="Times New Roman" pitchFamily="18" charset="0"/>
                          <a:ea typeface="+mn-ea"/>
                          <a:cs typeface="Times New Roman" pitchFamily="18" charset="0"/>
                        </a:rPr>
                        <a:t>, Walter </a:t>
                      </a:r>
                      <a:r>
                        <a:rPr kumimoji="0" lang="en-US" sz="1800" kern="1200" dirty="0" err="1" smtClean="0">
                          <a:solidFill>
                            <a:schemeClr val="dk1"/>
                          </a:solidFill>
                          <a:latin typeface="Times New Roman" pitchFamily="18" charset="0"/>
                          <a:ea typeface="+mn-ea"/>
                          <a:cs typeface="Times New Roman" pitchFamily="18" charset="0"/>
                        </a:rPr>
                        <a:t>Schu</a:t>
                      </a:r>
                      <a:r>
                        <a:rPr kumimoji="0" lang="en-US" sz="1800" kern="1200" dirty="0" smtClean="0">
                          <a:solidFill>
                            <a:schemeClr val="dk1"/>
                          </a:solidFill>
                          <a:latin typeface="Times New Roman" pitchFamily="18" charset="0"/>
                          <a:ea typeface="+mn-ea"/>
                          <a:cs typeface="Times New Roman" pitchFamily="18" charset="0"/>
                        </a:rPr>
                        <a:t>-peck, and Peter </a:t>
                      </a:r>
                      <a:r>
                        <a:rPr kumimoji="0" lang="en-US" sz="1800" kern="1200" dirty="0" err="1" smtClean="0">
                          <a:solidFill>
                            <a:schemeClr val="dk1"/>
                          </a:solidFill>
                          <a:latin typeface="Times New Roman" pitchFamily="18" charset="0"/>
                          <a:ea typeface="+mn-ea"/>
                          <a:cs typeface="Times New Roman" pitchFamily="18" charset="0"/>
                        </a:rPr>
                        <a:t>Arbittera</a:t>
                      </a:r>
                      <a:r>
                        <a:rPr kumimoji="0" lang="en-US" sz="1800" kern="1200" dirty="0" smtClean="0">
                          <a:solidFill>
                            <a:schemeClr val="dk1"/>
                          </a:solidFill>
                          <a:latin typeface="Times New Roman" pitchFamily="18" charset="0"/>
                          <a:ea typeface="+mn-ea"/>
                          <a:cs typeface="Times New Roman" pitchFamily="18" charset="0"/>
                        </a:rPr>
                        <a:t>. </a:t>
                      </a: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The current work provides CIOs, software architects, project managers, developers, and cloud strategy initiatives with a set of architectural patterns that offer nuggets of advice on how to achieve common cloud computing-related goals. </a:t>
                      </a:r>
                      <a:endParaRPr lang="en-US" sz="16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Workload Predicting-Based Automatic </a:t>
                      </a:r>
                      <a:r>
                        <a:rPr kumimoji="0" lang="en-US" sz="1800" kern="1200" dirty="0" err="1" smtClean="0">
                          <a:solidFill>
                            <a:schemeClr val="dk1"/>
                          </a:solidFill>
                          <a:latin typeface="Times New Roman" pitchFamily="18" charset="0"/>
                          <a:ea typeface="+mn-ea"/>
                          <a:cs typeface="Times New Roman" pitchFamily="18" charset="0"/>
                        </a:rPr>
                        <a:t>Scalingin</a:t>
                      </a:r>
                      <a:r>
                        <a:rPr kumimoji="0" lang="en-US" sz="1800" kern="1200" dirty="0" smtClean="0">
                          <a:solidFill>
                            <a:schemeClr val="dk1"/>
                          </a:solidFill>
                          <a:latin typeface="Times New Roman" pitchFamily="18" charset="0"/>
                          <a:ea typeface="+mn-ea"/>
                          <a:cs typeface="Times New Roman" pitchFamily="18" charset="0"/>
                        </a:rPr>
                        <a:t> Service Clouds.</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err="1" smtClean="0">
                          <a:solidFill>
                            <a:schemeClr val="dk1"/>
                          </a:solidFill>
                          <a:latin typeface="Times New Roman" pitchFamily="18" charset="0"/>
                          <a:ea typeface="+mn-ea"/>
                          <a:cs typeface="Times New Roman" pitchFamily="18" charset="0"/>
                        </a:rPr>
                        <a:t>Jingqi</a:t>
                      </a:r>
                      <a:r>
                        <a:rPr kumimoji="0" lang="en-US" sz="1800" kern="1200" dirty="0" smtClean="0">
                          <a:solidFill>
                            <a:schemeClr val="dk1"/>
                          </a:solidFill>
                          <a:latin typeface="Times New Roman" pitchFamily="18" charset="0"/>
                          <a:ea typeface="+mn-ea"/>
                          <a:cs typeface="Times New Roman" pitchFamily="18" charset="0"/>
                        </a:rPr>
                        <a:t> Yang, </a:t>
                      </a:r>
                      <a:r>
                        <a:rPr kumimoji="0" lang="en-US" sz="1800" kern="1200" dirty="0" err="1" smtClean="0">
                          <a:solidFill>
                            <a:schemeClr val="dk1"/>
                          </a:solidFill>
                          <a:latin typeface="Times New Roman" pitchFamily="18" charset="0"/>
                          <a:ea typeface="+mn-ea"/>
                          <a:cs typeface="Times New Roman" pitchFamily="18" charset="0"/>
                        </a:rPr>
                        <a:t>Chuanchang</a:t>
                      </a:r>
                      <a:r>
                        <a:rPr kumimoji="0" lang="en-US" sz="1800" kern="1200" dirty="0" smtClean="0">
                          <a:solidFill>
                            <a:schemeClr val="dk1"/>
                          </a:solidFill>
                          <a:latin typeface="Times New Roman" pitchFamily="18" charset="0"/>
                          <a:ea typeface="+mn-ea"/>
                          <a:cs typeface="Times New Roman" pitchFamily="18" charset="0"/>
                        </a:rPr>
                        <a:t> Liu, </a:t>
                      </a:r>
                      <a:r>
                        <a:rPr kumimoji="0" lang="en-US" sz="1800" kern="1200" dirty="0" err="1" smtClean="0">
                          <a:solidFill>
                            <a:schemeClr val="dk1"/>
                          </a:solidFill>
                          <a:latin typeface="Times New Roman" pitchFamily="18" charset="0"/>
                          <a:ea typeface="+mn-ea"/>
                          <a:cs typeface="Times New Roman" pitchFamily="18" charset="0"/>
                        </a:rPr>
                        <a:t>Yanlei</a:t>
                      </a:r>
                      <a:r>
                        <a:rPr kumimoji="0" lang="en-US" sz="1800" kern="1200" dirty="0" smtClean="0">
                          <a:solidFill>
                            <a:schemeClr val="dk1"/>
                          </a:solidFill>
                          <a:latin typeface="Times New Roman" pitchFamily="18" charset="0"/>
                          <a:ea typeface="+mn-ea"/>
                          <a:cs typeface="Times New Roman" pitchFamily="18" charset="0"/>
                        </a:rPr>
                        <a:t> Shang, </a:t>
                      </a:r>
                      <a:r>
                        <a:rPr kumimoji="0" lang="en-US" sz="1800" kern="1200" dirty="0" err="1" smtClean="0">
                          <a:solidFill>
                            <a:schemeClr val="dk1"/>
                          </a:solidFill>
                          <a:latin typeface="Times New Roman" pitchFamily="18" charset="0"/>
                          <a:ea typeface="+mn-ea"/>
                          <a:cs typeface="Times New Roman" pitchFamily="18" charset="0"/>
                        </a:rPr>
                        <a:t>Zexiang</a:t>
                      </a:r>
                      <a:r>
                        <a:rPr kumimoji="0" lang="en-US" sz="1800" kern="1200" dirty="0" smtClean="0">
                          <a:solidFill>
                            <a:schemeClr val="dk1"/>
                          </a:solidFill>
                          <a:latin typeface="Times New Roman" pitchFamily="18" charset="0"/>
                          <a:ea typeface="+mn-ea"/>
                          <a:cs typeface="Times New Roman" pitchFamily="18" charset="0"/>
                        </a:rPr>
                        <a:t> Mao, </a:t>
                      </a:r>
                      <a:r>
                        <a:rPr kumimoji="0" lang="en-US" sz="1800" kern="1200" dirty="0" err="1" smtClean="0">
                          <a:solidFill>
                            <a:schemeClr val="dk1"/>
                          </a:solidFill>
                          <a:latin typeface="Times New Roman" pitchFamily="18" charset="0"/>
                          <a:ea typeface="+mn-ea"/>
                          <a:cs typeface="Times New Roman" pitchFamily="18" charset="0"/>
                        </a:rPr>
                        <a:t>andJunliang</a:t>
                      </a:r>
                      <a:r>
                        <a:rPr kumimoji="0" lang="en-US" sz="1800" kern="1200" dirty="0" smtClean="0">
                          <a:solidFill>
                            <a:schemeClr val="dk1"/>
                          </a:solidFill>
                          <a:latin typeface="Times New Roman" pitchFamily="18" charset="0"/>
                          <a:ea typeface="+mn-ea"/>
                          <a:cs typeface="Times New Roman" pitchFamily="18" charset="0"/>
                        </a:rPr>
                        <a:t> Chen.</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Times New Roman" pitchFamily="18" charset="0"/>
                          <a:ea typeface="+mn-ea"/>
                          <a:cs typeface="Times New Roman" pitchFamily="18" charset="0"/>
                        </a:rPr>
                        <a:t>Service platforms have disadvantages they have long construction periods, low resource utilizations and isolated constructions. </a:t>
                      </a:r>
                      <a:endParaRPr lang="en-US" sz="16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buNone/>
            </a:pPr>
            <a:r>
              <a:rPr lang="en-US" sz="1800" dirty="0" smtClean="0"/>
              <a:t> </a:t>
            </a: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1] In </a:t>
            </a:r>
            <a:r>
              <a:rPr lang="en-US" sz="1600" dirty="0" err="1" smtClean="0">
                <a:latin typeface="Times New Roman" pitchFamily="18" charset="0"/>
                <a:cs typeface="Times New Roman" pitchFamily="18" charset="0"/>
              </a:rPr>
              <a:t>Kee</a:t>
            </a:r>
            <a:r>
              <a:rPr lang="en-US" sz="1600" dirty="0" smtClean="0">
                <a:latin typeface="Times New Roman" pitchFamily="18" charset="0"/>
                <a:cs typeface="Times New Roman" pitchFamily="18" charset="0"/>
              </a:rPr>
              <a:t> Kim, Wei Wang, </a:t>
            </a:r>
            <a:r>
              <a:rPr lang="en-US" sz="1600" dirty="0" err="1" smtClean="0">
                <a:latin typeface="Times New Roman" pitchFamily="18" charset="0"/>
                <a:cs typeface="Times New Roman" pitchFamily="18" charset="0"/>
              </a:rPr>
              <a:t>Yanjun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Qi</a:t>
            </a:r>
            <a:r>
              <a:rPr lang="en-US" sz="1600" dirty="0" smtClean="0">
                <a:latin typeface="Times New Roman" pitchFamily="18" charset="0"/>
                <a:cs typeface="Times New Roman" pitchFamily="18" charset="0"/>
              </a:rPr>
              <a:t>, and Marty Humphrey. </a:t>
            </a:r>
            <a:r>
              <a:rPr lang="en-US" sz="1600" dirty="0" err="1" smtClean="0">
                <a:latin typeface="Times New Roman" pitchFamily="18" charset="0"/>
                <a:cs typeface="Times New Roman" pitchFamily="18" charset="0"/>
              </a:rPr>
              <a:t>Empiri</a:t>
            </a:r>
            <a:r>
              <a:rPr lang="en-US" sz="1600" dirty="0" smtClean="0">
                <a:latin typeface="Times New Roman" pitchFamily="18" charset="0"/>
                <a:cs typeface="Times New Roman" pitchFamily="18" charset="0"/>
              </a:rPr>
              <a:t>-cal Evaluation of Workload Forecasting Techniques for </a:t>
            </a:r>
            <a:r>
              <a:rPr lang="en-US" sz="1600" dirty="0" err="1" smtClean="0">
                <a:latin typeface="Times New Roman" pitchFamily="18" charset="0"/>
                <a:cs typeface="Times New Roman" pitchFamily="18" charset="0"/>
              </a:rPr>
              <a:t>PredictiveCloud</a:t>
            </a:r>
            <a:r>
              <a:rPr lang="en-US" sz="1600" dirty="0" smtClean="0">
                <a:latin typeface="Times New Roman" pitchFamily="18" charset="0"/>
                <a:cs typeface="Times New Roman" pitchFamily="18" charset="0"/>
              </a:rPr>
              <a:t> Resource Scaling. </a:t>
            </a:r>
            <a:r>
              <a:rPr lang="en-US" sz="1600" dirty="0" err="1" smtClean="0">
                <a:latin typeface="Times New Roman" pitchFamily="18" charset="0"/>
                <a:cs typeface="Times New Roman" pitchFamily="18" charset="0"/>
              </a:rPr>
              <a:t>InIEEE</a:t>
            </a:r>
            <a:r>
              <a:rPr lang="en-US" sz="1600" dirty="0" smtClean="0">
                <a:latin typeface="Times New Roman" pitchFamily="18" charset="0"/>
                <a:cs typeface="Times New Roman" pitchFamily="18" charset="0"/>
              </a:rPr>
              <a:t> International Conference on </a:t>
            </a:r>
            <a:r>
              <a:rPr lang="en-US" sz="1600" dirty="0" err="1" smtClean="0">
                <a:latin typeface="Times New Roman" pitchFamily="18" charset="0"/>
                <a:cs typeface="Times New Roman" pitchFamily="18" charset="0"/>
              </a:rPr>
              <a:t>CloudComputing</a:t>
            </a:r>
            <a:r>
              <a:rPr lang="en-US" sz="1600" dirty="0" smtClean="0">
                <a:latin typeface="Times New Roman" pitchFamily="18" charset="0"/>
                <a:cs typeface="Times New Roman" pitchFamily="18" charset="0"/>
              </a:rPr>
              <a:t> (CLOUD ’16), 2016</a:t>
            </a: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[2] </a:t>
            </a:r>
            <a:r>
              <a:rPr lang="en-US" sz="1600" dirty="0" err="1" smtClean="0">
                <a:latin typeface="Times New Roman" pitchFamily="18" charset="0"/>
                <a:cs typeface="Times New Roman" pitchFamily="18" charset="0"/>
              </a:rPr>
              <a:t>Nilabja</a:t>
            </a:r>
            <a:r>
              <a:rPr lang="en-US" sz="1600" dirty="0" smtClean="0">
                <a:latin typeface="Times New Roman" pitchFamily="18" charset="0"/>
                <a:cs typeface="Times New Roman" pitchFamily="18" charset="0"/>
              </a:rPr>
              <a:t> Roy, </a:t>
            </a:r>
            <a:r>
              <a:rPr lang="en-US" sz="1600" dirty="0" err="1" smtClean="0">
                <a:latin typeface="Times New Roman" pitchFamily="18" charset="0"/>
                <a:cs typeface="Times New Roman" pitchFamily="18" charset="0"/>
              </a:rPr>
              <a:t>Abhishek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Dubey</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Aniruddha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Gokhale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EfficientAutoscaling</a:t>
            </a:r>
            <a:r>
              <a:rPr lang="en-US" sz="1600" dirty="0" smtClean="0">
                <a:latin typeface="Times New Roman" pitchFamily="18" charset="0"/>
                <a:cs typeface="Times New Roman" pitchFamily="18" charset="0"/>
              </a:rPr>
              <a:t> in the Cloud using Predictive Models for </a:t>
            </a:r>
            <a:r>
              <a:rPr lang="en-US" sz="1600" dirty="0" err="1" smtClean="0">
                <a:latin typeface="Times New Roman" pitchFamily="18" charset="0"/>
                <a:cs typeface="Times New Roman" pitchFamily="18" charset="0"/>
              </a:rPr>
              <a:t>WorkloadForecasting</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InIEEE</a:t>
            </a:r>
            <a:r>
              <a:rPr lang="en-US" sz="1600" dirty="0" smtClean="0">
                <a:latin typeface="Times New Roman" pitchFamily="18" charset="0"/>
                <a:cs typeface="Times New Roman" pitchFamily="18" charset="0"/>
              </a:rPr>
              <a:t> International Conference on Cloud Computing(CLOUD ’11), Washington DC, USA, June 2011.</a:t>
            </a:r>
          </a:p>
          <a:p>
            <a:pPr algn="just">
              <a:buNone/>
            </a:pP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3] Yang </a:t>
            </a:r>
            <a:r>
              <a:rPr lang="en-US" sz="1600" dirty="0" err="1" smtClean="0">
                <a:latin typeface="Times New Roman" pitchFamily="18" charset="0"/>
                <a:cs typeface="Times New Roman" pitchFamily="18" charset="0"/>
              </a:rPr>
              <a:t>Peng</a:t>
            </a:r>
            <a:r>
              <a:rPr lang="en-US" sz="1600" dirty="0" smtClean="0">
                <a:latin typeface="Times New Roman" pitchFamily="18" charset="0"/>
                <a:cs typeface="Times New Roman" pitchFamily="18" charset="0"/>
              </a:rPr>
              <a:t>, Kai Chen, </a:t>
            </a:r>
            <a:r>
              <a:rPr lang="en-US" sz="1600" dirty="0" err="1" smtClean="0">
                <a:latin typeface="Times New Roman" pitchFamily="18" charset="0"/>
                <a:cs typeface="Times New Roman" pitchFamily="18" charset="0"/>
              </a:rPr>
              <a:t>Guohui</a:t>
            </a:r>
            <a:r>
              <a:rPr lang="en-US" sz="1600" dirty="0" smtClean="0">
                <a:latin typeface="Times New Roman" pitchFamily="18" charset="0"/>
                <a:cs typeface="Times New Roman" pitchFamily="18" charset="0"/>
              </a:rPr>
              <a:t> Wang, Wei </a:t>
            </a:r>
            <a:r>
              <a:rPr lang="en-US" sz="1600" dirty="0" err="1" smtClean="0">
                <a:latin typeface="Times New Roman" pitchFamily="18" charset="0"/>
                <a:cs typeface="Times New Roman" pitchFamily="18" charset="0"/>
              </a:rPr>
              <a:t>Bai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Zhiqiang</a:t>
            </a:r>
            <a:r>
              <a:rPr lang="en-US" sz="1600" dirty="0" smtClean="0">
                <a:latin typeface="Times New Roman" pitchFamily="18" charset="0"/>
                <a:cs typeface="Times New Roman" pitchFamily="18" charset="0"/>
              </a:rPr>
              <a:t> Ma, </a:t>
            </a:r>
            <a:r>
              <a:rPr lang="en-US" sz="1600" dirty="0" err="1" smtClean="0">
                <a:latin typeface="Times New Roman" pitchFamily="18" charset="0"/>
                <a:cs typeface="Times New Roman" pitchFamily="18" charset="0"/>
              </a:rPr>
              <a:t>andLin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Gu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HadoopWatch</a:t>
            </a:r>
            <a:r>
              <a:rPr lang="en-US" sz="1600" dirty="0" smtClean="0">
                <a:latin typeface="Times New Roman" pitchFamily="18" charset="0"/>
                <a:cs typeface="Times New Roman" pitchFamily="18" charset="0"/>
              </a:rPr>
              <a:t>:  A  First  Step  Towards  </a:t>
            </a:r>
            <a:r>
              <a:rPr lang="en-US" sz="1600" dirty="0" err="1" smtClean="0">
                <a:latin typeface="Times New Roman" pitchFamily="18" charset="0"/>
                <a:cs typeface="Times New Roman" pitchFamily="18" charset="0"/>
              </a:rPr>
              <a:t>ComprehensiveTraffic</a:t>
            </a:r>
            <a:r>
              <a:rPr lang="en-US" sz="1600" dirty="0" smtClean="0">
                <a:latin typeface="Times New Roman" pitchFamily="18" charset="0"/>
                <a:cs typeface="Times New Roman" pitchFamily="18" charset="0"/>
              </a:rPr>
              <a:t>  Forecasting  in  Cloud  Computing.   </a:t>
            </a:r>
            <a:r>
              <a:rPr lang="en-US" sz="1600" dirty="0" err="1" smtClean="0">
                <a:latin typeface="Times New Roman" pitchFamily="18" charset="0"/>
                <a:cs typeface="Times New Roman" pitchFamily="18" charset="0"/>
              </a:rPr>
              <a:t>InIEEE</a:t>
            </a:r>
            <a:r>
              <a:rPr lang="en-US" sz="1600" dirty="0" smtClean="0">
                <a:latin typeface="Times New Roman" pitchFamily="18" charset="0"/>
                <a:cs typeface="Times New Roman" pitchFamily="18" charset="0"/>
              </a:rPr>
              <a:t>  Conference  </a:t>
            </a:r>
            <a:r>
              <a:rPr lang="en-US" sz="1600" dirty="0" err="1" smtClean="0">
                <a:latin typeface="Times New Roman" pitchFamily="18" charset="0"/>
                <a:cs typeface="Times New Roman" pitchFamily="18" charset="0"/>
              </a:rPr>
              <a:t>onComputer</a:t>
            </a:r>
            <a:r>
              <a:rPr lang="en-US" sz="1600" dirty="0" smtClean="0">
                <a:latin typeface="Times New Roman" pitchFamily="18" charset="0"/>
                <a:cs typeface="Times New Roman" pitchFamily="18" charset="0"/>
              </a:rPr>
              <a:t> Comm. (INFOCOM), Toronto, ON, Canada, April 2014.</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[4] </a:t>
            </a:r>
            <a:r>
              <a:rPr lang="en-US" sz="1600" dirty="0" err="1" smtClean="0">
                <a:latin typeface="Times New Roman" pitchFamily="18" charset="0"/>
                <a:cs typeface="Times New Roman" pitchFamily="18" charset="0"/>
              </a:rPr>
              <a:t>Marwin</a:t>
            </a:r>
            <a:r>
              <a:rPr lang="en-US" sz="1600" dirty="0" smtClean="0">
                <a:latin typeface="Times New Roman" pitchFamily="18" charset="0"/>
                <a:cs typeface="Times New Roman" pitchFamily="18" charset="0"/>
              </a:rPr>
              <a:t> Z ̈</a:t>
            </a:r>
            <a:r>
              <a:rPr lang="en-US" sz="1600" dirty="0" err="1" smtClean="0">
                <a:latin typeface="Times New Roman" pitchFamily="18" charset="0"/>
                <a:cs typeface="Times New Roman" pitchFamily="18" charset="0"/>
              </a:rPr>
              <a:t>ufle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Andr</a:t>
            </a:r>
            <a:r>
              <a:rPr lang="en-US" sz="1600" dirty="0" smtClean="0">
                <a:latin typeface="Times New Roman" pitchFamily="18" charset="0"/>
                <a:cs typeface="Times New Roman" pitchFamily="18" charset="0"/>
              </a:rPr>
              <a:t> ́e Bauer, </a:t>
            </a:r>
            <a:r>
              <a:rPr lang="en-US" sz="1600" dirty="0" err="1" smtClean="0">
                <a:latin typeface="Times New Roman" pitchFamily="18" charset="0"/>
                <a:cs typeface="Times New Roman" pitchFamily="18" charset="0"/>
              </a:rPr>
              <a:t>Veronika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Lesch</a:t>
            </a:r>
            <a:r>
              <a:rPr lang="en-US" sz="1600" dirty="0" smtClean="0">
                <a:latin typeface="Times New Roman" pitchFamily="18" charset="0"/>
                <a:cs typeface="Times New Roman" pitchFamily="18" charset="0"/>
              </a:rPr>
              <a:t>, Christian </a:t>
            </a:r>
            <a:r>
              <a:rPr lang="en-US" sz="1600" dirty="0" err="1" smtClean="0">
                <a:latin typeface="Times New Roman" pitchFamily="18" charset="0"/>
                <a:cs typeface="Times New Roman" pitchFamily="18" charset="0"/>
              </a:rPr>
              <a:t>Krupitzer,Nikolas</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Herbst</a:t>
            </a:r>
            <a:r>
              <a:rPr lang="en-US" sz="1600" dirty="0" smtClean="0">
                <a:latin typeface="Times New Roman" pitchFamily="18" charset="0"/>
                <a:cs typeface="Times New Roman" pitchFamily="18" charset="0"/>
              </a:rPr>
              <a:t>, Samuel </a:t>
            </a:r>
            <a:r>
              <a:rPr lang="en-US" sz="1600" dirty="0" err="1" smtClean="0">
                <a:latin typeface="Times New Roman" pitchFamily="18" charset="0"/>
                <a:cs typeface="Times New Roman" pitchFamily="18" charset="0"/>
              </a:rPr>
              <a:t>Kounev</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Valentin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Curtef</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Autonomicforecasting</a:t>
            </a:r>
            <a:r>
              <a:rPr lang="en-US" sz="1600" dirty="0" smtClean="0">
                <a:latin typeface="Times New Roman" pitchFamily="18" charset="0"/>
                <a:cs typeface="Times New Roman" pitchFamily="18" charset="0"/>
              </a:rPr>
              <a:t> method selection: Examination and ways ahead.   In2019 IEEE International Conference on Autonomic Computing, ICAC2019, Ume ̊a, Sweden, June 16-20, 2019, 2019.</a:t>
            </a:r>
          </a:p>
          <a:p>
            <a:pPr algn="just">
              <a:buNone/>
            </a:pPr>
            <a:r>
              <a:rPr lang="en-US" sz="1600" dirty="0" smtClean="0">
                <a:latin typeface="Times New Roman" pitchFamily="18" charset="0"/>
                <a:cs typeface="Times New Roman" pitchFamily="18" charset="0"/>
              </a:rPr>
              <a:t> </a:t>
            </a:r>
          </a:p>
          <a:p>
            <a:pPr algn="just"/>
            <a:r>
              <a:rPr lang="en-US" sz="1600" dirty="0" smtClean="0">
                <a:latin typeface="Times New Roman" pitchFamily="18" charset="0"/>
                <a:cs typeface="Times New Roman" pitchFamily="18" charset="0"/>
              </a:rPr>
              <a:t>[5] In </a:t>
            </a:r>
            <a:r>
              <a:rPr lang="en-US" sz="1600" dirty="0" err="1" smtClean="0">
                <a:latin typeface="Times New Roman" pitchFamily="18" charset="0"/>
                <a:cs typeface="Times New Roman" pitchFamily="18" charset="0"/>
              </a:rPr>
              <a:t>Kee</a:t>
            </a:r>
            <a:r>
              <a:rPr lang="en-US" sz="1600" dirty="0" smtClean="0">
                <a:latin typeface="Times New Roman" pitchFamily="18" charset="0"/>
                <a:cs typeface="Times New Roman" pitchFamily="18" charset="0"/>
              </a:rPr>
              <a:t> Kim, Wei Wang, </a:t>
            </a:r>
            <a:r>
              <a:rPr lang="en-US" sz="1600" dirty="0" err="1" smtClean="0">
                <a:latin typeface="Times New Roman" pitchFamily="18" charset="0"/>
                <a:cs typeface="Times New Roman" pitchFamily="18" charset="0"/>
              </a:rPr>
              <a:t>Yanjun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Qi</a:t>
            </a:r>
            <a:r>
              <a:rPr lang="en-US" sz="1600" dirty="0" smtClean="0">
                <a:latin typeface="Times New Roman" pitchFamily="18" charset="0"/>
                <a:cs typeface="Times New Roman" pitchFamily="18" charset="0"/>
              </a:rPr>
              <a:t>, and Marty Humphrey. </a:t>
            </a:r>
            <a:r>
              <a:rPr lang="en-US" sz="1600" dirty="0" err="1" smtClean="0">
                <a:latin typeface="Times New Roman" pitchFamily="18" charset="0"/>
                <a:cs typeface="Times New Roman" pitchFamily="18" charset="0"/>
              </a:rPr>
              <a:t>Empiri</a:t>
            </a:r>
            <a:r>
              <a:rPr lang="en-US" sz="1600" dirty="0" smtClean="0">
                <a:latin typeface="Times New Roman" pitchFamily="18" charset="0"/>
                <a:cs typeface="Times New Roman" pitchFamily="18" charset="0"/>
              </a:rPr>
              <a:t>-cal Evaluation of Workload Forecasting Techniques for </a:t>
            </a:r>
            <a:r>
              <a:rPr lang="en-US" sz="1600" dirty="0" err="1" smtClean="0">
                <a:latin typeface="Times New Roman" pitchFamily="18" charset="0"/>
                <a:cs typeface="Times New Roman" pitchFamily="18" charset="0"/>
              </a:rPr>
              <a:t>PredictiveCloud</a:t>
            </a:r>
            <a:r>
              <a:rPr lang="en-US" sz="1600" dirty="0" smtClean="0">
                <a:latin typeface="Times New Roman" pitchFamily="18" charset="0"/>
                <a:cs typeface="Times New Roman" pitchFamily="18" charset="0"/>
              </a:rPr>
              <a:t> Resource Scaling. In IEEE International Conference on Cloud Computing (CLOUD ’16), 2016.</a:t>
            </a:r>
          </a:p>
          <a:p>
            <a:pPr lvl="0" algn="just">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a:bodyPr>
          <a:lstStyle/>
          <a:p>
            <a:pPr>
              <a:buNone/>
            </a:pP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6</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Christoph</a:t>
            </a:r>
            <a:r>
              <a:rPr lang="en-US" sz="1600" dirty="0" smtClean="0">
                <a:latin typeface="Times New Roman" pitchFamily="18" charset="0"/>
                <a:cs typeface="Times New Roman" pitchFamily="18" charset="0"/>
              </a:rPr>
              <a:t> Fehling, Frank </a:t>
            </a:r>
            <a:r>
              <a:rPr lang="en-US" sz="1600" dirty="0" err="1" smtClean="0">
                <a:latin typeface="Times New Roman" pitchFamily="18" charset="0"/>
                <a:cs typeface="Times New Roman" pitchFamily="18" charset="0"/>
              </a:rPr>
              <a:t>Leymann</a:t>
            </a:r>
            <a:r>
              <a:rPr lang="en-US" sz="1600" dirty="0" smtClean="0">
                <a:latin typeface="Times New Roman" pitchFamily="18" charset="0"/>
                <a:cs typeface="Times New Roman" pitchFamily="18" charset="0"/>
              </a:rPr>
              <a:t>, Ralph </a:t>
            </a:r>
            <a:r>
              <a:rPr lang="en-US" sz="1600" dirty="0" err="1" smtClean="0">
                <a:latin typeface="Times New Roman" pitchFamily="18" charset="0"/>
                <a:cs typeface="Times New Roman" pitchFamily="18" charset="0"/>
              </a:rPr>
              <a:t>Retter</a:t>
            </a:r>
            <a:r>
              <a:rPr lang="en-US" sz="1600" dirty="0" smtClean="0">
                <a:latin typeface="Times New Roman" pitchFamily="18" charset="0"/>
                <a:cs typeface="Times New Roman" pitchFamily="18" charset="0"/>
              </a:rPr>
              <a:t>, Walter </a:t>
            </a:r>
            <a:r>
              <a:rPr lang="en-US" sz="1600" dirty="0" err="1" smtClean="0">
                <a:latin typeface="Times New Roman" pitchFamily="18" charset="0"/>
                <a:cs typeface="Times New Roman" pitchFamily="18" charset="0"/>
              </a:rPr>
              <a:t>Schu</a:t>
            </a:r>
            <a:r>
              <a:rPr lang="en-US" sz="1600" dirty="0" smtClean="0">
                <a:latin typeface="Times New Roman" pitchFamily="18" charset="0"/>
                <a:cs typeface="Times New Roman" pitchFamily="18" charset="0"/>
              </a:rPr>
              <a:t>-peck, and Peter </a:t>
            </a:r>
            <a:r>
              <a:rPr lang="en-US" sz="1600" dirty="0" err="1" smtClean="0">
                <a:latin typeface="Times New Roman" pitchFamily="18" charset="0"/>
                <a:cs typeface="Times New Roman" pitchFamily="18" charset="0"/>
              </a:rPr>
              <a:t>Arbittera</a:t>
            </a:r>
            <a:r>
              <a:rPr lang="en-US" sz="1600" dirty="0" smtClean="0">
                <a:latin typeface="Times New Roman" pitchFamily="18" charset="0"/>
                <a:cs typeface="Times New Roman" pitchFamily="18" charset="0"/>
              </a:rPr>
              <a:t>. Cloud Computing Patterns: </a:t>
            </a:r>
            <a:r>
              <a:rPr lang="en-US" sz="1600" dirty="0" err="1" smtClean="0">
                <a:latin typeface="Times New Roman" pitchFamily="18" charset="0"/>
                <a:cs typeface="Times New Roman" pitchFamily="18" charset="0"/>
              </a:rPr>
              <a:t>Funda-mentals</a:t>
            </a:r>
            <a:r>
              <a:rPr lang="en-US" sz="1600" dirty="0" smtClean="0">
                <a:latin typeface="Times New Roman" pitchFamily="18" charset="0"/>
                <a:cs typeface="Times New Roman" pitchFamily="18" charset="0"/>
              </a:rPr>
              <a:t> to Design, Build, and Manage Cloud Applications. 2014.</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[7] Yu Hen </a:t>
            </a:r>
            <a:r>
              <a:rPr lang="en-US" sz="1600" dirty="0" err="1" smtClean="0">
                <a:latin typeface="Times New Roman" pitchFamily="18" charset="0"/>
                <a:cs typeface="Times New Roman" pitchFamily="18" charset="0"/>
              </a:rPr>
              <a:t>Hu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Surekha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Palreddy</a:t>
            </a:r>
            <a:r>
              <a:rPr lang="en-US" sz="1600" dirty="0" smtClean="0">
                <a:latin typeface="Times New Roman" pitchFamily="18" charset="0"/>
                <a:cs typeface="Times New Roman" pitchFamily="18" charset="0"/>
              </a:rPr>
              <a:t>, and Willis J. Tompkins. A Patient-Adaptable ECG Beat Classifier Using a Mixture of Experts </a:t>
            </a:r>
            <a:r>
              <a:rPr lang="en-US" sz="1600" dirty="0" err="1" smtClean="0">
                <a:latin typeface="Times New Roman" pitchFamily="18" charset="0"/>
                <a:cs typeface="Times New Roman" pitchFamily="18" charset="0"/>
              </a:rPr>
              <a:t>Ap-proach.IEEE</a:t>
            </a:r>
            <a:r>
              <a:rPr lang="en-US" sz="1600" dirty="0" smtClean="0">
                <a:latin typeface="Times New Roman" pitchFamily="18" charset="0"/>
                <a:cs typeface="Times New Roman" pitchFamily="18" charset="0"/>
              </a:rPr>
              <a:t> Trans. on Biomedical Engineering, 44(9):891–900, 1997.</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[8]In </a:t>
            </a:r>
            <a:r>
              <a:rPr lang="en-US" sz="1600" dirty="0" err="1" smtClean="0">
                <a:latin typeface="Times New Roman" pitchFamily="18" charset="0"/>
                <a:cs typeface="Times New Roman" pitchFamily="18" charset="0"/>
              </a:rPr>
              <a:t>Kee</a:t>
            </a:r>
            <a:r>
              <a:rPr lang="en-US" sz="1600" dirty="0" smtClean="0">
                <a:latin typeface="Times New Roman" pitchFamily="18" charset="0"/>
                <a:cs typeface="Times New Roman" pitchFamily="18" charset="0"/>
              </a:rPr>
              <a:t> Kim, Wei Wang, and Marty Humphrey.    PICS: A </a:t>
            </a:r>
            <a:r>
              <a:rPr lang="en-US" sz="1600" dirty="0" err="1" smtClean="0">
                <a:latin typeface="Times New Roman" pitchFamily="18" charset="0"/>
                <a:cs typeface="Times New Roman" pitchFamily="18" charset="0"/>
              </a:rPr>
              <a:t>PublicIaaS</a:t>
            </a:r>
            <a:r>
              <a:rPr lang="en-US" sz="1600" dirty="0" smtClean="0">
                <a:latin typeface="Times New Roman" pitchFamily="18" charset="0"/>
                <a:cs typeface="Times New Roman" pitchFamily="18" charset="0"/>
              </a:rPr>
              <a:t> Cloud Simulator.   </a:t>
            </a:r>
            <a:r>
              <a:rPr lang="en-US" sz="1600" dirty="0" err="1" smtClean="0">
                <a:latin typeface="Times New Roman" pitchFamily="18" charset="0"/>
                <a:cs typeface="Times New Roman" pitchFamily="18" charset="0"/>
              </a:rPr>
              <a:t>InIEEE</a:t>
            </a:r>
            <a:r>
              <a:rPr lang="en-US" sz="1600" dirty="0" smtClean="0">
                <a:latin typeface="Times New Roman" pitchFamily="18" charset="0"/>
                <a:cs typeface="Times New Roman" pitchFamily="18" charset="0"/>
              </a:rPr>
              <a:t> International Conference on </a:t>
            </a:r>
            <a:r>
              <a:rPr lang="en-US" sz="1600" dirty="0" err="1" smtClean="0">
                <a:latin typeface="Times New Roman" pitchFamily="18" charset="0"/>
                <a:cs typeface="Times New Roman" pitchFamily="18" charset="0"/>
              </a:rPr>
              <a:t>CloudComputing</a:t>
            </a:r>
            <a:r>
              <a:rPr lang="en-US" sz="1600" dirty="0" smtClean="0">
                <a:latin typeface="Times New Roman" pitchFamily="18" charset="0"/>
                <a:cs typeface="Times New Roman" pitchFamily="18" charset="0"/>
              </a:rPr>
              <a:t> (CLOUD ’15), New York, NY, USA, 2015.</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[9] </a:t>
            </a:r>
            <a:r>
              <a:rPr lang="en-US" sz="1600" dirty="0" err="1" smtClean="0">
                <a:latin typeface="Times New Roman" pitchFamily="18" charset="0"/>
                <a:cs typeface="Times New Roman" pitchFamily="18" charset="0"/>
              </a:rPr>
              <a:t>Jingqi</a:t>
            </a:r>
            <a:r>
              <a:rPr lang="en-US" sz="1600" dirty="0" smtClean="0">
                <a:latin typeface="Times New Roman" pitchFamily="18" charset="0"/>
                <a:cs typeface="Times New Roman" pitchFamily="18" charset="0"/>
              </a:rPr>
              <a:t> Yang, </a:t>
            </a:r>
            <a:r>
              <a:rPr lang="en-US" sz="1600" dirty="0" err="1" smtClean="0">
                <a:latin typeface="Times New Roman" pitchFamily="18" charset="0"/>
                <a:cs typeface="Times New Roman" pitchFamily="18" charset="0"/>
              </a:rPr>
              <a:t>Chuanchang</a:t>
            </a:r>
            <a:r>
              <a:rPr lang="en-US" sz="1600" dirty="0" smtClean="0">
                <a:latin typeface="Times New Roman" pitchFamily="18" charset="0"/>
                <a:cs typeface="Times New Roman" pitchFamily="18" charset="0"/>
              </a:rPr>
              <a:t> Liu, </a:t>
            </a:r>
            <a:r>
              <a:rPr lang="en-US" sz="1600" dirty="0" err="1" smtClean="0">
                <a:latin typeface="Times New Roman" pitchFamily="18" charset="0"/>
                <a:cs typeface="Times New Roman" pitchFamily="18" charset="0"/>
              </a:rPr>
              <a:t>Yanlei</a:t>
            </a:r>
            <a:r>
              <a:rPr lang="en-US" sz="1600" dirty="0" smtClean="0">
                <a:latin typeface="Times New Roman" pitchFamily="18" charset="0"/>
                <a:cs typeface="Times New Roman" pitchFamily="18" charset="0"/>
              </a:rPr>
              <a:t> Shang, </a:t>
            </a:r>
            <a:r>
              <a:rPr lang="en-US" sz="1600" dirty="0" err="1" smtClean="0">
                <a:latin typeface="Times New Roman" pitchFamily="18" charset="0"/>
                <a:cs typeface="Times New Roman" pitchFamily="18" charset="0"/>
              </a:rPr>
              <a:t>Zexiang</a:t>
            </a:r>
            <a:r>
              <a:rPr lang="en-US" sz="1600" dirty="0" smtClean="0">
                <a:latin typeface="Times New Roman" pitchFamily="18" charset="0"/>
                <a:cs typeface="Times New Roman" pitchFamily="18" charset="0"/>
              </a:rPr>
              <a:t> Mao, </a:t>
            </a:r>
            <a:r>
              <a:rPr lang="en-US" sz="1600" dirty="0" err="1" smtClean="0">
                <a:latin typeface="Times New Roman" pitchFamily="18" charset="0"/>
                <a:cs typeface="Times New Roman" pitchFamily="18" charset="0"/>
              </a:rPr>
              <a:t>andJunliang</a:t>
            </a:r>
            <a:r>
              <a:rPr lang="en-US" sz="1600" dirty="0" smtClean="0">
                <a:latin typeface="Times New Roman" pitchFamily="18" charset="0"/>
                <a:cs typeface="Times New Roman" pitchFamily="18" charset="0"/>
              </a:rPr>
              <a:t> Chen. Workload Predicting-Based Automatic </a:t>
            </a:r>
            <a:r>
              <a:rPr lang="en-US" sz="1600" dirty="0" err="1" smtClean="0">
                <a:latin typeface="Times New Roman" pitchFamily="18" charset="0"/>
                <a:cs typeface="Times New Roman" pitchFamily="18" charset="0"/>
              </a:rPr>
              <a:t>Scalingin</a:t>
            </a:r>
            <a:r>
              <a:rPr lang="en-US" sz="1600" dirty="0" smtClean="0">
                <a:latin typeface="Times New Roman" pitchFamily="18" charset="0"/>
                <a:cs typeface="Times New Roman" pitchFamily="18" charset="0"/>
              </a:rPr>
              <a:t> Service </a:t>
            </a:r>
            <a:r>
              <a:rPr lang="en-US" sz="1600" dirty="0" err="1" smtClean="0">
                <a:latin typeface="Times New Roman" pitchFamily="18" charset="0"/>
                <a:cs typeface="Times New Roman" pitchFamily="18" charset="0"/>
              </a:rPr>
              <a:t>Clouds.InIEEE</a:t>
            </a:r>
            <a:r>
              <a:rPr lang="en-US" sz="1600" dirty="0" smtClean="0">
                <a:latin typeface="Times New Roman" pitchFamily="18" charset="0"/>
                <a:cs typeface="Times New Roman" pitchFamily="18" charset="0"/>
              </a:rPr>
              <a:t> International Conference on </a:t>
            </a:r>
            <a:r>
              <a:rPr lang="en-US" sz="1600" dirty="0" err="1" smtClean="0">
                <a:latin typeface="Times New Roman" pitchFamily="18" charset="0"/>
                <a:cs typeface="Times New Roman" pitchFamily="18" charset="0"/>
              </a:rPr>
              <a:t>CloudComputing</a:t>
            </a:r>
            <a:r>
              <a:rPr lang="en-US" sz="1600" dirty="0" smtClean="0">
                <a:latin typeface="Times New Roman" pitchFamily="18" charset="0"/>
                <a:cs typeface="Times New Roman" pitchFamily="18" charset="0"/>
              </a:rPr>
              <a:t> (CLOUD ’13), Santa Clara, CA, USA, June 2013.</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[10]</a:t>
            </a:r>
            <a:r>
              <a:rPr lang="en-US" sz="1600" dirty="0" err="1" smtClean="0">
                <a:latin typeface="Times New Roman" pitchFamily="18" charset="0"/>
                <a:cs typeface="Times New Roman" pitchFamily="18" charset="0"/>
              </a:rPr>
              <a:t>Siddhant</a:t>
            </a:r>
            <a:r>
              <a:rPr lang="en-US" sz="1600" dirty="0" smtClean="0">
                <a:latin typeface="Times New Roman" pitchFamily="18" charset="0"/>
                <a:cs typeface="Times New Roman" pitchFamily="18" charset="0"/>
              </a:rPr>
              <a:t>  Kumar,  </a:t>
            </a:r>
            <a:r>
              <a:rPr lang="en-US" sz="1600" dirty="0" err="1" smtClean="0">
                <a:latin typeface="Times New Roman" pitchFamily="18" charset="0"/>
                <a:cs typeface="Times New Roman" pitchFamily="18" charset="0"/>
              </a:rPr>
              <a:t>Neha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Muthiyan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Shaifu</a:t>
            </a:r>
            <a:r>
              <a:rPr lang="en-US" sz="1600" dirty="0" smtClean="0">
                <a:latin typeface="Times New Roman" pitchFamily="18" charset="0"/>
                <a:cs typeface="Times New Roman" pitchFamily="18" charset="0"/>
              </a:rPr>
              <a:t>  Gupta,  </a:t>
            </a:r>
            <a:r>
              <a:rPr lang="en-US" sz="1600" dirty="0" err="1" smtClean="0">
                <a:latin typeface="Times New Roman" pitchFamily="18" charset="0"/>
                <a:cs typeface="Times New Roman" pitchFamily="18" charset="0"/>
              </a:rPr>
              <a:t>Dileep</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A.D.,and</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Aditya</a:t>
            </a:r>
            <a:r>
              <a:rPr lang="en-US" sz="1600" dirty="0" smtClean="0">
                <a:latin typeface="Times New Roman" pitchFamily="18" charset="0"/>
                <a:cs typeface="Times New Roman" pitchFamily="18" charset="0"/>
              </a:rPr>
              <a:t> Nigam.   Association Learning based Hybrid </a:t>
            </a:r>
            <a:r>
              <a:rPr lang="en-US" sz="1600" dirty="0" err="1" smtClean="0">
                <a:latin typeface="Times New Roman" pitchFamily="18" charset="0"/>
                <a:cs typeface="Times New Roman" pitchFamily="18" charset="0"/>
              </a:rPr>
              <a:t>Modelfor</a:t>
            </a:r>
            <a:r>
              <a:rPr lang="en-US" sz="1600" dirty="0" smtClean="0">
                <a:latin typeface="Times New Roman" pitchFamily="18" charset="0"/>
                <a:cs typeface="Times New Roman" pitchFamily="18" charset="0"/>
              </a:rPr>
              <a:t> Cloud Workload Prediction .  </a:t>
            </a:r>
            <a:r>
              <a:rPr lang="en-US" sz="1600" dirty="0" err="1" smtClean="0">
                <a:latin typeface="Times New Roman" pitchFamily="18" charset="0"/>
                <a:cs typeface="Times New Roman" pitchFamily="18" charset="0"/>
              </a:rPr>
              <a:t>InIJCNN</a:t>
            </a:r>
            <a:r>
              <a:rPr lang="en-US" sz="1600" dirty="0" smtClean="0">
                <a:latin typeface="Times New Roman" pitchFamily="18" charset="0"/>
                <a:cs typeface="Times New Roman" pitchFamily="18" charset="0"/>
              </a:rPr>
              <a:t> ’18.</a:t>
            </a:r>
          </a:p>
          <a:p>
            <a:pPr lvl="0">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911</TotalTime>
  <Words>671</Words>
  <Application>Microsoft Office PowerPoint</Application>
  <PresentationFormat>On-screen Show (4:3)</PresentationFormat>
  <Paragraphs>88</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Forecasting Cloud Application Workloads with Cloud Insight for Predictive Resource Management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453</cp:revision>
  <dcterms:created xsi:type="dcterms:W3CDTF">2006-08-16T00:00:00Z</dcterms:created>
  <dcterms:modified xsi:type="dcterms:W3CDTF">2021-01-26T11:20:14Z</dcterms:modified>
</cp:coreProperties>
</file>