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en.wikipedia.org/wiki/Gas_detector"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DRAINAGE GAS DETECTION</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US" sz="2000" dirty="0" smtClean="0">
                <a:latin typeface="Times New Roman" pitchFamily="18" charset="0"/>
                <a:cs typeface="Times New Roman" pitchFamily="18" charset="0"/>
              </a:rPr>
              <a:t>Safety plays a major role in today’s world and it is necessary that good safety systems are to be implemented in places of education and work. This work modifies the existing safety model installed in industries and this system also be used in homes and offices.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main objective of the work is designing microcontroller based toxic gas detecting and alerting system. The hazardous gases like LPG and propane were sensed and displayed each and every second in the LCD display. If these gases exceed the normal level then an alarm is generated immediately and also an alert message (SMS) is sent to the authorized person through the GSM.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advantage of this automated detection and alerting system over the manual method is that it offers quick response time and accurate detection of an emergency and in turn leading faster diffusion of the critical situation. </a:t>
            </a:r>
            <a:endParaRPr lang="en-IN" sz="2000" dirty="0" smtClean="0">
              <a:latin typeface="Times New Roman" pitchFamily="18" charset="0"/>
              <a:cs typeface="Times New Roman" pitchFamily="18" charset="0"/>
            </a:endParaRPr>
          </a:p>
          <a:p>
            <a:pPr algn="just"/>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electrode, as the key part, is a gas diffusion electrode made of noble metals.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this device the electric current between the working electrode and the opposing electrode is proportional to the concentration of the toxic gas.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sensor has been widely used in detecting the gases mentioned above, especially in both fixed site and portable detectors.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Semiconductor </a:t>
            </a:r>
            <a:r>
              <a:rPr lang="en-US" sz="2000" dirty="0" smtClean="0">
                <a:latin typeface="Times New Roman" pitchFamily="18" charset="0"/>
                <a:cs typeface="Times New Roman" pitchFamily="18" charset="0"/>
              </a:rPr>
              <a:t>sensors are prepared as sintered, thick or thin films by the deposition of noble metal catalysts, such as platinum, palladium, ruthenium, gold, etc., onto semiconductor materials, such as ferric oxide, zinc oxide, stannic oxide or indium oxide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err="1" smtClean="0">
                <a:latin typeface="Times New Roman" pitchFamily="18" charset="0"/>
                <a:cs typeface="Times New Roman" pitchFamily="18" charset="0"/>
              </a:rPr>
              <a:t>Lundstrom</a:t>
            </a:r>
            <a:r>
              <a:rPr lang="en-US" sz="2000" dirty="0" smtClean="0">
                <a:latin typeface="Times New Roman" pitchFamily="18" charset="0"/>
                <a:cs typeface="Times New Roman" pitchFamily="18" charset="0"/>
              </a:rPr>
              <a:t> in Sweden prepared </a:t>
            </a:r>
            <a:r>
              <a:rPr lang="en-US" sz="2000" dirty="0" err="1" smtClean="0">
                <a:latin typeface="Times New Roman" pitchFamily="18" charset="0"/>
                <a:cs typeface="Times New Roman" pitchFamily="18" charset="0"/>
              </a:rPr>
              <a:t>hydrogensensitive</a:t>
            </a:r>
            <a:r>
              <a:rPr lang="en-US" sz="2000" dirty="0" smtClean="0">
                <a:latin typeface="Times New Roman" pitchFamily="18" charset="0"/>
                <a:cs typeface="Times New Roman" pitchFamily="18" charset="0"/>
              </a:rPr>
              <a:t> metal oxide semiconductor (MOS) field effects sensors by using a palladium metal grid material and later </a:t>
            </a:r>
            <a:r>
              <a:rPr lang="en-US" sz="2000" dirty="0" err="1" smtClean="0">
                <a:latin typeface="Times New Roman" pitchFamily="18" charset="0"/>
                <a:cs typeface="Times New Roman" pitchFamily="18" charset="0"/>
              </a:rPr>
              <a:t>Armagarth</a:t>
            </a:r>
            <a:r>
              <a:rPr lang="en-US" sz="2000" dirty="0" smtClean="0">
                <a:latin typeface="Times New Roman" pitchFamily="18" charset="0"/>
                <a:cs typeface="Times New Roman" pitchFamily="18" charset="0"/>
              </a:rPr>
              <a:t> found that this structure is also sensitive in some degree to hydrogen </a:t>
            </a:r>
            <a:r>
              <a:rPr lang="en-US" sz="2000" dirty="0" err="1" smtClean="0">
                <a:latin typeface="Times New Roman" pitchFamily="18" charset="0"/>
                <a:cs typeface="Times New Roman" pitchFamily="18" charset="0"/>
              </a:rPr>
              <a:t>sulphide</a:t>
            </a:r>
            <a:r>
              <a:rPr lang="en-US" sz="2000" dirty="0" smtClean="0">
                <a:latin typeface="Times New Roman" pitchFamily="18" charset="0"/>
                <a:cs typeface="Times New Roman" pitchFamily="18" charset="0"/>
              </a:rPr>
              <a:t> and ammonia . As this is suitable for </a:t>
            </a:r>
            <a:r>
              <a:rPr lang="en-US" sz="2000" dirty="0" err="1" smtClean="0">
                <a:latin typeface="Times New Roman" pitchFamily="18" charset="0"/>
                <a:cs typeface="Times New Roman" pitchFamily="18" charset="0"/>
              </a:rPr>
              <a:t>microprocessing</a:t>
            </a:r>
            <a:r>
              <a:rPr lang="en-US" sz="2000" dirty="0" smtClean="0">
                <a:latin typeface="Times New Roman" pitchFamily="18" charset="0"/>
                <a:cs typeface="Times New Roman" pitchFamily="18" charset="0"/>
              </a:rPr>
              <a:t> and integration widespread interest has been aroused It is usually considered that hydrogen containing compounds, including hydrogen </a:t>
            </a:r>
            <a:r>
              <a:rPr lang="en-US" sz="2000" dirty="0" err="1" smtClean="0">
                <a:latin typeface="Times New Roman" pitchFamily="18" charset="0"/>
                <a:cs typeface="Times New Roman" pitchFamily="18" charset="0"/>
              </a:rPr>
              <a:t>sulphide</a:t>
            </a:r>
            <a:r>
              <a:rPr lang="en-US" sz="2000" dirty="0" smtClean="0">
                <a:latin typeface="Times New Roman" pitchFamily="18" charset="0"/>
                <a:cs typeface="Times New Roman" pitchFamily="18" charset="0"/>
              </a:rPr>
              <a:t>, It is usually considered that hydrogen containing compounds, including hydrogen </a:t>
            </a:r>
            <a:r>
              <a:rPr lang="en-US" sz="2000" dirty="0" err="1" smtClean="0">
                <a:latin typeface="Times New Roman" pitchFamily="18" charset="0"/>
                <a:cs typeface="Times New Roman" pitchFamily="18" charset="0"/>
              </a:rPr>
              <a:t>sulphide</a:t>
            </a:r>
            <a:r>
              <a:rPr lang="en-US" sz="2000" dirty="0" smtClean="0">
                <a:latin typeface="Times New Roman" pitchFamily="18" charset="0"/>
                <a:cs typeface="Times New Roman" pitchFamily="18" charset="0"/>
              </a:rPr>
              <a:t>, ammonia and hydrogen cyanide, dissociate out atomic hydrogen on the semiconductor grid (palladium or other noble metals) and that atomic hydrogen diffuses into the inner surface of the noble metals grid.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r>
              <a:rPr lang="en-US" sz="2000" dirty="0" smtClean="0">
                <a:latin typeface="Times New Roman" pitchFamily="18" charset="0"/>
                <a:cs typeface="Times New Roman" pitchFamily="18" charset="0"/>
              </a:rPr>
              <a:t>Decomposition of organic matters in sewers, manholes and pits of the drainage system will generate methane and/or hydrogen </a:t>
            </a:r>
            <a:r>
              <a:rPr lang="en-US" sz="2000" dirty="0" err="1" smtClean="0">
                <a:latin typeface="Times New Roman" pitchFamily="18" charset="0"/>
                <a:cs typeface="Times New Roman" pitchFamily="18" charset="0"/>
              </a:rPr>
              <a:t>sulphide</a:t>
            </a:r>
            <a:r>
              <a:rPr lang="en-US" sz="2000"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Hydrogen </a:t>
            </a:r>
            <a:r>
              <a:rPr lang="en-US" sz="2000" dirty="0" err="1" smtClean="0">
                <a:latin typeface="Times New Roman" pitchFamily="18" charset="0"/>
                <a:cs typeface="Times New Roman" pitchFamily="18" charset="0"/>
              </a:rPr>
              <a:t>sulphide</a:t>
            </a:r>
            <a:r>
              <a:rPr lang="en-US" sz="2000" dirty="0" smtClean="0">
                <a:latin typeface="Times New Roman" pitchFamily="18" charset="0"/>
                <a:cs typeface="Times New Roman" pitchFamily="18" charset="0"/>
              </a:rPr>
              <a:t>, being very soluble in water, often dissolves in sewage and can be trapped within sediment and sludge in sewers as gas pockets.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Disturbing </a:t>
            </a:r>
            <a:r>
              <a:rPr lang="en-US" sz="2000" dirty="0" smtClean="0">
                <a:latin typeface="Times New Roman" pitchFamily="18" charset="0"/>
                <a:cs typeface="Times New Roman" pitchFamily="18" charset="0"/>
              </a:rPr>
              <a:t>the sewage, sediment or sludge can release the trapped or dissolved gas.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Leaks </a:t>
            </a:r>
            <a:r>
              <a:rPr lang="en-US" sz="2000" dirty="0" smtClean="0">
                <a:latin typeface="Times New Roman" pitchFamily="18" charset="0"/>
                <a:cs typeface="Times New Roman" pitchFamily="18" charset="0"/>
              </a:rPr>
              <a:t>from underground fuel tanks, gas utility pipes, connected sewer systems or contaminated land, such as landfills, may enter the work area.</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Use </a:t>
            </a:r>
            <a:r>
              <a:rPr lang="en-US" sz="2000" dirty="0" smtClean="0">
                <a:latin typeface="Times New Roman" pitchFamily="18" charset="0"/>
                <a:cs typeface="Times New Roman" pitchFamily="18" charset="0"/>
              </a:rPr>
              <a:t>of generators and fuel-driven tools in poorly ventilated areas may use up oxygen and generate carbon monoxide. </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r>
              <a:rPr lang="en-US" sz="2000" dirty="0" smtClean="0">
                <a:latin typeface="Times New Roman" pitchFamily="18" charset="0"/>
                <a:cs typeface="Times New Roman" pitchFamily="18" charset="0"/>
              </a:rPr>
              <a:t>Only properly maintained and calibrated equipment should be used for atmospheric testing.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Unscientific </a:t>
            </a:r>
            <a:r>
              <a:rPr lang="en-US" sz="2000" dirty="0" smtClean="0">
                <a:latin typeface="Times New Roman" pitchFamily="18" charset="0"/>
                <a:cs typeface="Times New Roman" pitchFamily="18" charset="0"/>
              </a:rPr>
              <a:t>methods such as throwing a flame down the manhole, and observing the presence of living organisms or the </a:t>
            </a:r>
            <a:r>
              <a:rPr lang="en-US" sz="2000" dirty="0" err="1" smtClean="0">
                <a:latin typeface="Times New Roman" pitchFamily="18" charset="0"/>
                <a:cs typeface="Times New Roman" pitchFamily="18" charset="0"/>
              </a:rPr>
              <a:t>colour</a:t>
            </a:r>
            <a:r>
              <a:rPr lang="en-US" sz="2000" dirty="0" smtClean="0">
                <a:latin typeface="Times New Roman" pitchFamily="18" charset="0"/>
                <a:cs typeface="Times New Roman" pitchFamily="18" charset="0"/>
              </a:rPr>
              <a:t> of manhole are unreliable.</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The most common configuration for a multiple-sensor gas monitor is one that can read levels of oxygen, combustible gases, hydrogen </a:t>
            </a:r>
            <a:r>
              <a:rPr lang="en-US" sz="2000" dirty="0" err="1" smtClean="0">
                <a:latin typeface="Times New Roman" pitchFamily="18" charset="0"/>
                <a:cs typeface="Times New Roman" pitchFamily="18" charset="0"/>
              </a:rPr>
              <a:t>sulphide</a:t>
            </a:r>
            <a:r>
              <a:rPr lang="en-US" sz="2000" dirty="0" smtClean="0">
                <a:latin typeface="Times New Roman" pitchFamily="18" charset="0"/>
                <a:cs typeface="Times New Roman" pitchFamily="18" charset="0"/>
              </a:rPr>
              <a:t> and carbon monoxide.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Never </a:t>
            </a:r>
            <a:r>
              <a:rPr lang="en-US" sz="2000" dirty="0" smtClean="0">
                <a:latin typeface="Times New Roman" pitchFamily="18" charset="0"/>
                <a:cs typeface="Times New Roman" pitchFamily="18" charset="0"/>
              </a:rPr>
              <a:t>assume that the hazardous gases present are limited to these gases.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Different </a:t>
            </a:r>
            <a:r>
              <a:rPr lang="en-US" sz="2000" dirty="0" smtClean="0">
                <a:latin typeface="Times New Roman" pitchFamily="18" charset="0"/>
                <a:cs typeface="Times New Roman" pitchFamily="18" charset="0"/>
              </a:rPr>
              <a:t>or additional air monitoring instruments are required for other hazardous gases that may be present in the drainage.</a:t>
            </a:r>
            <a:endParaRPr lang="en-IN"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6552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sz="2000" dirty="0" smtClean="0">
                          <a:latin typeface="Times New Roman" pitchFamily="18" charset="0"/>
                          <a:cs typeface="Times New Roman" pitchFamily="18" charset="0"/>
                        </a:rPr>
                        <a:t>TITTLE</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AUTHOR</a:t>
                      </a:r>
                      <a:endParaRPr lang="en-IN" sz="2000" dirty="0">
                        <a:latin typeface="Times New Roman" pitchFamily="18" charset="0"/>
                        <a:cs typeface="Times New Roman" pitchFamily="18" charset="0"/>
                      </a:endParaRPr>
                    </a:p>
                  </a:txBody>
                  <a:tcPr/>
                </a:tc>
                <a:tc>
                  <a:txBody>
                    <a:bodyPr/>
                    <a:lstStyle/>
                    <a:p>
                      <a:pPr algn="ctr"/>
                      <a:r>
                        <a:rPr lang="en-US" sz="2000" smtClean="0">
                          <a:latin typeface="Times New Roman" pitchFamily="18" charset="0"/>
                          <a:cs typeface="Times New Roman" pitchFamily="18" charset="0"/>
                        </a:rPr>
                        <a:t>DESCRIPTION</a:t>
                      </a:r>
                      <a:endParaRPr lang="en-IN" sz="2000" dirty="0">
                        <a:latin typeface="Times New Roman" pitchFamily="18" charset="0"/>
                        <a:cs typeface="Times New Roman" pitchFamily="18" charset="0"/>
                      </a:endParaRPr>
                    </a:p>
                  </a:txBody>
                  <a:tcPr/>
                </a:tc>
              </a:tr>
              <a:tr h="370840">
                <a:tc>
                  <a:txBody>
                    <a:bodyPr/>
                    <a:lstStyle/>
                    <a:p>
                      <a:pPr algn="ctr"/>
                      <a:r>
                        <a:rPr lang="en-US" sz="2000" dirty="0" smtClean="0">
                          <a:latin typeface="Times New Roman" pitchFamily="18" charset="0"/>
                          <a:cs typeface="Times New Roman" pitchFamily="18" charset="0"/>
                        </a:rPr>
                        <a:t>Monitoring and Controlling of Hazardous Gases inside Vehicle and Alerting Using GSM Technology</a:t>
                      </a:r>
                      <a:endParaRPr lang="en-IN" sz="2000" dirty="0">
                        <a:latin typeface="Times New Roman" pitchFamily="18" charset="0"/>
                        <a:cs typeface="Times New Roman" pitchFamily="18" charset="0"/>
                      </a:endParaRPr>
                    </a:p>
                  </a:txBody>
                  <a:tcPr/>
                </a:tc>
                <a:tc>
                  <a:txBody>
                    <a:bodyPr/>
                    <a:lstStyle/>
                    <a:p>
                      <a:pPr algn="ctr"/>
                      <a:r>
                        <a:rPr lang="en-US" sz="2000" dirty="0" err="1" smtClean="0">
                          <a:latin typeface="Times New Roman" pitchFamily="18" charset="0"/>
                          <a:cs typeface="Times New Roman" pitchFamily="18" charset="0"/>
                        </a:rPr>
                        <a:t>Sandip</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Patil</a:t>
                      </a:r>
                      <a:r>
                        <a:rPr lang="en-US" sz="2000" dirty="0" smtClean="0">
                          <a:latin typeface="Times New Roman" pitchFamily="18" charset="0"/>
                          <a:cs typeface="Times New Roman" pitchFamily="18" charset="0"/>
                        </a:rPr>
                        <a:t>, Prof. </a:t>
                      </a:r>
                      <a:r>
                        <a:rPr lang="en-US" sz="2000" dirty="0" err="1" smtClean="0">
                          <a:latin typeface="Times New Roman" pitchFamily="18" charset="0"/>
                          <a:cs typeface="Times New Roman" pitchFamily="18" charset="0"/>
                        </a:rPr>
                        <a:t>Jaykaran</a:t>
                      </a:r>
                      <a:r>
                        <a:rPr lang="en-US" sz="2000" dirty="0" smtClean="0">
                          <a:latin typeface="Times New Roman" pitchFamily="18" charset="0"/>
                          <a:cs typeface="Times New Roman" pitchFamily="18" charset="0"/>
                        </a:rPr>
                        <a:t> Singh</a:t>
                      </a:r>
                      <a:endParaRPr lang="en-IN" sz="2000" dirty="0">
                        <a:latin typeface="Times New Roman" pitchFamily="18" charset="0"/>
                        <a:cs typeface="Times New Roman" pitchFamily="18" charset="0"/>
                      </a:endParaRPr>
                    </a:p>
                  </a:txBody>
                  <a:tcPr/>
                </a:tc>
                <a:tc>
                  <a:txBody>
                    <a:bodyPr/>
                    <a:lstStyle/>
                    <a:p>
                      <a:pPr algn="just"/>
                      <a:r>
                        <a:rPr lang="en-IN" sz="2000" dirty="0" smtClean="0">
                          <a:latin typeface="Times New Roman" pitchFamily="18" charset="0"/>
                          <a:cs typeface="Times New Roman" pitchFamily="18" charset="0"/>
                        </a:rPr>
                        <a:t>Safety plays a major role in today’s world and it is necessary that good safety systems are to be implemented in places of education and work. This work modifies the existing safety model installed in industries and this system also be used in homes and offices.</a:t>
                      </a:r>
                      <a:endParaRPr lang="en-IN" sz="2000" dirty="0">
                        <a:latin typeface="Times New Roman" pitchFamily="18" charset="0"/>
                        <a:cs typeface="Times New Roman" pitchFamily="18" charset="0"/>
                      </a:endParaRPr>
                    </a:p>
                  </a:txBody>
                  <a:tcPr/>
                </a:tc>
              </a:tr>
              <a:tr h="370840">
                <a:tc>
                  <a:txBody>
                    <a:bodyPr/>
                    <a:lstStyle/>
                    <a:p>
                      <a:pPr algn="ctr"/>
                      <a:r>
                        <a:rPr lang="en-US" sz="2000" dirty="0" smtClean="0">
                          <a:latin typeface="Times New Roman" pitchFamily="18" charset="0"/>
                          <a:cs typeface="Times New Roman" pitchFamily="18" charset="0"/>
                        </a:rPr>
                        <a:t>Embedded System for Vehicle Cabin Toxic Gas Detection and Alerting</a:t>
                      </a:r>
                      <a:endParaRPr lang="en-IN" sz="2000" dirty="0">
                        <a:latin typeface="Times New Roman" pitchFamily="18" charset="0"/>
                        <a:cs typeface="Times New Roman" pitchFamily="18" charset="0"/>
                      </a:endParaRPr>
                    </a:p>
                  </a:txBody>
                  <a:tcPr/>
                </a:tc>
                <a:tc>
                  <a:txBody>
                    <a:bodyPr/>
                    <a:lstStyle/>
                    <a:p>
                      <a:pPr algn="ctr"/>
                      <a:r>
                        <a:rPr lang="en-US" sz="2000" dirty="0" err="1" smtClean="0">
                          <a:latin typeface="Times New Roman" pitchFamily="18" charset="0"/>
                          <a:cs typeface="Times New Roman" pitchFamily="18" charset="0"/>
                        </a:rPr>
                        <a:t>V.Ramya</a:t>
                      </a:r>
                      <a:r>
                        <a:rPr lang="en-US" sz="2000" dirty="0" smtClean="0">
                          <a:latin typeface="Times New Roman" pitchFamily="18" charset="0"/>
                          <a:cs typeface="Times New Roman" pitchFamily="18" charset="0"/>
                        </a:rPr>
                        <a:t>, B. </a:t>
                      </a:r>
                      <a:r>
                        <a:rPr lang="en-US" sz="2000" dirty="0" err="1" smtClean="0">
                          <a:latin typeface="Times New Roman" pitchFamily="18" charset="0"/>
                          <a:cs typeface="Times New Roman" pitchFamily="18" charset="0"/>
                        </a:rPr>
                        <a:t>Palaniappan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K.Karthick</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Subash</a:t>
                      </a:r>
                      <a:r>
                        <a:rPr lang="en-US" sz="2000" dirty="0" smtClean="0">
                          <a:latin typeface="Times New Roman" pitchFamily="18" charset="0"/>
                          <a:cs typeface="Times New Roman" pitchFamily="18" charset="0"/>
                        </a:rPr>
                        <a:t> Prasad </a:t>
                      </a:r>
                      <a:endParaRPr lang="en-IN" sz="2000" dirty="0">
                        <a:latin typeface="Times New Roman" pitchFamily="18" charset="0"/>
                        <a:cs typeface="Times New Roman" pitchFamily="18" charset="0"/>
                      </a:endParaRPr>
                    </a:p>
                  </a:txBody>
                  <a:tcPr/>
                </a:tc>
                <a:tc>
                  <a:txBody>
                    <a:bodyPr/>
                    <a:lstStyle/>
                    <a:p>
                      <a:pPr algn="just"/>
                      <a:r>
                        <a:rPr kumimoji="0" lang="en-IN" sz="2000" b="0" i="0" kern="1200" dirty="0" smtClean="0">
                          <a:solidFill>
                            <a:schemeClr val="dk1"/>
                          </a:solidFill>
                          <a:latin typeface="Times New Roman" pitchFamily="18" charset="0"/>
                          <a:ea typeface="+mn-ea"/>
                          <a:cs typeface="Times New Roman" pitchFamily="18" charset="0"/>
                        </a:rPr>
                        <a:t>The hazardous gases like LPG and propane were sensed and displayed each and every second in the LCD display</a:t>
                      </a:r>
                      <a:endParaRPr lang="en-IN" sz="2000"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D:\yuva work document\pic 2.png"/>
          <p:cNvPicPr>
            <a:picLocks noGrp="1" noChangeAspect="1" noChangeArrowheads="1"/>
          </p:cNvPicPr>
          <p:nvPr>
            <p:ph idx="1"/>
          </p:nvPr>
        </p:nvPicPr>
        <p:blipFill>
          <a:blip r:embed="rId2"/>
          <a:srcRect/>
          <a:stretch>
            <a:fillRect/>
          </a:stretch>
        </p:blipFill>
        <p:spPr bwMode="auto">
          <a:xfrm>
            <a:off x="1905000" y="1371600"/>
            <a:ext cx="6019799" cy="4876799"/>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85000" lnSpcReduction="10000"/>
          </a:bodyPr>
          <a:lstStyle/>
          <a:p>
            <a:pPr algn="just">
              <a:buNone/>
            </a:pPr>
            <a:r>
              <a:rPr lang="en-US" dirty="0" smtClean="0">
                <a:latin typeface="Times New Roman" pitchFamily="18" charset="0"/>
                <a:cs typeface="Times New Roman" pitchFamily="18" charset="0"/>
              </a:rPr>
              <a:t>An embedded system for hazardous gas detection has been implemented; here only two gases (LPG and Propane) have been detected for demo purpose. The gas sensors and the critical level of the respective gas should be known, and then this system can be implemented for detecting various gases either in domestic area such as places of educational institutions, residential and industrial areas which avoids endangering of human lives. This system provides quick response rate and the diffusion of the critical situation can be made faster than the manual methods.</a:t>
            </a:r>
            <a:endParaRPr lang="en-IN" dirty="0" smtClean="0">
              <a:latin typeface="Times New Roman" pitchFamily="18" charset="0"/>
              <a:cs typeface="Times New Roman" pitchFamily="18" charset="0"/>
            </a:endParaRPr>
          </a:p>
          <a:p>
            <a:pPr algn="just">
              <a:buNone/>
            </a:pPr>
            <a:endParaRPr lang="en-US"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[1] </a:t>
            </a:r>
            <a:r>
              <a:rPr lang="en-US" sz="2000" dirty="0" err="1" smtClean="0">
                <a:latin typeface="Times New Roman" pitchFamily="18" charset="0"/>
                <a:cs typeface="Times New Roman" pitchFamily="18" charset="0"/>
              </a:rPr>
              <a:t>Sandip</a:t>
            </a:r>
            <a:r>
              <a:rPr lang="en-US" sz="2000" dirty="0" smtClean="0">
                <a:latin typeface="Times New Roman" pitchFamily="18" charset="0"/>
                <a:cs typeface="Times New Roman" pitchFamily="18" charset="0"/>
              </a:rPr>
              <a:t> S. </a:t>
            </a:r>
            <a:r>
              <a:rPr lang="en-US" sz="2000" dirty="0" err="1" smtClean="0">
                <a:latin typeface="Times New Roman" pitchFamily="18" charset="0"/>
                <a:cs typeface="Times New Roman" pitchFamily="18" charset="0"/>
              </a:rPr>
              <a:t>Patil</a:t>
            </a:r>
            <a:r>
              <a:rPr lang="en-US" sz="2000" dirty="0" smtClean="0">
                <a:latin typeface="Times New Roman" pitchFamily="18" charset="0"/>
                <a:cs typeface="Times New Roman" pitchFamily="18" charset="0"/>
              </a:rPr>
              <a:t>, Prof. </a:t>
            </a:r>
            <a:r>
              <a:rPr lang="en-US" sz="2000" dirty="0" err="1" smtClean="0">
                <a:latin typeface="Times New Roman" pitchFamily="18" charset="0"/>
                <a:cs typeface="Times New Roman" pitchFamily="18" charset="0"/>
              </a:rPr>
              <a:t>Jaykaran</a:t>
            </a:r>
            <a:r>
              <a:rPr lang="en-US" sz="2000" dirty="0" smtClean="0">
                <a:latin typeface="Times New Roman" pitchFamily="18" charset="0"/>
                <a:cs typeface="Times New Roman" pitchFamily="18" charset="0"/>
              </a:rPr>
              <a:t> Singh “Monitoring and Controlling of Hazardous Gases inside Vehicle and Alerting Using GSM Technology”, in Proc: International Journal of Advanced Research in Computer Science and Software Engineering. Volume 5, Issue 1, January 2015.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[2] </a:t>
            </a:r>
            <a:r>
              <a:rPr lang="en-US" sz="2000" u="sng" dirty="0" smtClean="0">
                <a:latin typeface="Times New Roman" pitchFamily="18" charset="0"/>
                <a:cs typeface="Times New Roman" pitchFamily="18" charset="0"/>
                <a:hlinkClick r:id="rId3"/>
              </a:rPr>
              <a:t>https://en.wikipedia.org/wiki/Gas_detector</a:t>
            </a:r>
            <a:r>
              <a:rPr lang="en-US"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[3] </a:t>
            </a:r>
            <a:r>
              <a:rPr lang="en-US" sz="2000" dirty="0" err="1" smtClean="0">
                <a:latin typeface="Times New Roman" pitchFamily="18" charset="0"/>
                <a:cs typeface="Times New Roman" pitchFamily="18" charset="0"/>
              </a:rPr>
              <a:t>V.Ramya</a:t>
            </a:r>
            <a:r>
              <a:rPr lang="en-US" sz="2000" dirty="0" smtClean="0">
                <a:latin typeface="Times New Roman" pitchFamily="18" charset="0"/>
                <a:cs typeface="Times New Roman" pitchFamily="18" charset="0"/>
              </a:rPr>
              <a:t>, B. </a:t>
            </a:r>
            <a:r>
              <a:rPr lang="en-US" sz="2000" dirty="0" err="1" smtClean="0">
                <a:latin typeface="Times New Roman" pitchFamily="18" charset="0"/>
                <a:cs typeface="Times New Roman" pitchFamily="18" charset="0"/>
              </a:rPr>
              <a:t>Palaniappan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K.Karthick</a:t>
            </a:r>
            <a:r>
              <a:rPr lang="en-US" sz="2000" dirty="0" smtClean="0">
                <a:latin typeface="Times New Roman" pitchFamily="18" charset="0"/>
                <a:cs typeface="Times New Roman" pitchFamily="18" charset="0"/>
              </a:rPr>
              <a:t> , </a:t>
            </a:r>
            <a:r>
              <a:rPr lang="en-US" sz="2000" dirty="0" err="1" smtClean="0">
                <a:latin typeface="Times New Roman" pitchFamily="18" charset="0"/>
                <a:cs typeface="Times New Roman" pitchFamily="18" charset="0"/>
              </a:rPr>
              <a:t>Subash</a:t>
            </a:r>
            <a:r>
              <a:rPr lang="en-US" sz="2000" dirty="0" smtClean="0">
                <a:latin typeface="Times New Roman" pitchFamily="18" charset="0"/>
                <a:cs typeface="Times New Roman" pitchFamily="18" charset="0"/>
              </a:rPr>
              <a:t> Prasad “Embedded System for Vehicle Cabin Toxic Gas Detection and Alerting”, in Proc. .</a:t>
            </a:r>
            <a:r>
              <a:rPr lang="en-US" sz="2000" dirty="0" err="1" smtClean="0">
                <a:latin typeface="Times New Roman" pitchFamily="18" charset="0"/>
                <a:cs typeface="Times New Roman" pitchFamily="18" charset="0"/>
              </a:rPr>
              <a:t>sciencedirect</a:t>
            </a:r>
            <a:r>
              <a:rPr lang="en-US" sz="2000" dirty="0" smtClean="0">
                <a:latin typeface="Times New Roman" pitchFamily="18" charset="0"/>
                <a:cs typeface="Times New Roman" pitchFamily="18" charset="0"/>
              </a:rPr>
              <a:t>, 30 (2012) 869 – 873.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[4] Eduardo </a:t>
            </a:r>
            <a:r>
              <a:rPr lang="en-US" sz="2000" dirty="0" err="1" smtClean="0">
                <a:latin typeface="Times New Roman" pitchFamily="18" charset="0"/>
                <a:cs typeface="Times New Roman" pitchFamily="18" charset="0"/>
              </a:rPr>
              <a:t>Guedes</a:t>
            </a:r>
            <a:r>
              <a:rPr lang="en-US" sz="2000" dirty="0" smtClean="0">
                <a:latin typeface="Times New Roman" pitchFamily="18" charset="0"/>
                <a:cs typeface="Times New Roman" pitchFamily="18" charset="0"/>
              </a:rPr>
              <a:t> Gomes, Ricardo de Andrade </a:t>
            </a:r>
            <a:r>
              <a:rPr lang="en-US" sz="2000" dirty="0" err="1" smtClean="0">
                <a:latin typeface="Times New Roman" pitchFamily="18" charset="0"/>
                <a:cs typeface="Times New Roman" pitchFamily="18" charset="0"/>
              </a:rPr>
              <a:t>Medronho</a:t>
            </a:r>
            <a:r>
              <a:rPr lang="en-US" sz="2000" dirty="0" smtClean="0">
                <a:latin typeface="Times New Roman" pitchFamily="18" charset="0"/>
                <a:cs typeface="Times New Roman" pitchFamily="18" charset="0"/>
              </a:rPr>
              <a:t>, Joao Victor </a:t>
            </a:r>
            <a:r>
              <a:rPr lang="en-US" sz="2000" dirty="0" err="1" smtClean="0">
                <a:latin typeface="Times New Roman" pitchFamily="18" charset="0"/>
                <a:cs typeface="Times New Roman" pitchFamily="18" charset="0"/>
              </a:rPr>
              <a:t>Barbosa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Alves</a:t>
            </a:r>
            <a:r>
              <a:rPr lang="en-US" sz="2000" dirty="0" smtClean="0">
                <a:latin typeface="Times New Roman" pitchFamily="18" charset="0"/>
                <a:cs typeface="Times New Roman" pitchFamily="18" charset="0"/>
              </a:rPr>
              <a:t>, “Gas Detector Placement in Petroleum Process Unit Using Computational Fluid Dynamics”, in proc: International Journal of Modeling and Simulation for the Petroleum industry, vol. 8, no. 1, November 2014.</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[5]. R. Al-Ali, Member, IEEE, </a:t>
            </a:r>
            <a:r>
              <a:rPr lang="en-US" sz="2000" dirty="0" err="1" smtClean="0">
                <a:latin typeface="Times New Roman" pitchFamily="18" charset="0"/>
                <a:cs typeface="Times New Roman" pitchFamily="18" charset="0"/>
              </a:rPr>
              <a:t>Imran</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Zualkernan</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FadiAloul</a:t>
            </a:r>
            <a:r>
              <a:rPr lang="en-US" sz="2000" dirty="0" smtClean="0">
                <a:latin typeface="Times New Roman" pitchFamily="18" charset="0"/>
                <a:cs typeface="Times New Roman" pitchFamily="18" charset="0"/>
              </a:rPr>
              <a:t>, Senior Member, IEEE, “A Mobile GPRS-sensors array for Air Pollution Monitoring” vol.6, pp.410-422, Oct.2010.</a:t>
            </a:r>
            <a:endParaRPr lang="en-IN" sz="2000" dirty="0" smtClean="0">
              <a:latin typeface="Times New Roman" pitchFamily="18" charset="0"/>
              <a:cs typeface="Times New Roman" pitchFamily="18" charset="0"/>
            </a:endParaRPr>
          </a:p>
          <a:p>
            <a:pPr algn="just">
              <a:buNone/>
            </a:pPr>
            <a:endParaRPr lang="en-IN" sz="2000" dirty="0" smtClean="0">
              <a:latin typeface="Times New Roman" pitchFamily="18" charset="0"/>
              <a:cs typeface="Times New Roman" pitchFamily="18" charset="0"/>
            </a:endParaRPr>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1246</TotalTime>
  <Words>1024</Words>
  <Application>Microsoft Office PowerPoint</Application>
  <PresentationFormat>On-screen Show (4:3)</PresentationFormat>
  <Paragraphs>55</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DRAINAGE GAS DETECTION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2021-04-22T09:07:24Z</dcterms:modified>
</cp:coreProperties>
</file>