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4/20/2021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4/20/2021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4/20/2021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4/20/2021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4/20/2021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4/20/2021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fontScale="90000"/>
          </a:bodyPr>
          <a:lstStyle/>
          <a:p>
            <a:pPr algn="ctr"/>
            <a:r>
              <a:rPr lang="en-US" b="1" dirty="0" smtClean="0"/>
              <a:t>ANDROID AND BLUETOOTH BASED VOICE CONTROLLED WIRELESS SMART HOME SYSTEM</a:t>
            </a:r>
            <a:r>
              <a:rPr lang="en-IN" dirty="0" smtClean="0"/>
              <a:t/>
            </a:r>
            <a:br>
              <a:rPr lang="en-IN" dirty="0" smtClean="0"/>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US" sz="2000" dirty="0" smtClean="0">
                <a:latin typeface="Times New Roman" pitchFamily="18" charset="0"/>
                <a:cs typeface="Times New Roman" pitchFamily="18" charset="0"/>
              </a:rPr>
              <a:t>In this paper, a design is proposed using IR  and LDR sensor for automation of lights and fans using PIC  with Internet of Things for smart homes. Nowadays we’re having automation of every little electrical device in our homes. Internet of  Things is the concept of basically connecting any device with an on and off switch to the internet. IOT is more than smart homes and connected appliances; however, it scales up to include smart cities with connected sensors. Using IR sensors, the lights will automatically turn on and off according to the intensity of light. Temperature sensors will detect the room  temperature and turn on and off fans. The security challenges being encountered in many places today require electronic means of controlling access to secured premises in addition to the available security personnel. Various technologies were used in different forms to solve these challenges. The Radio Frequency Identification (RFID) Based Access Control Security system with IOT technology presented in this work helps to prevent unauthorized access to controlled environments (secured premises).</a:t>
            </a:r>
            <a:endParaRPr lang="en-IN" sz="2000" dirty="0" smtClean="0">
              <a:latin typeface="Times New Roman" pitchFamily="18" charset="0"/>
              <a:cs typeface="Times New Roman" pitchFamily="18" charset="0"/>
            </a:endParaRPr>
          </a:p>
          <a:p>
            <a:pPr algn="just">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There are several automatic identification technologies including barcode, magnetic stripe and Radio Frequency Identification (RFID) applied in security system. Radio-Frequency Identification (RFID) is an emerging technology and one of the most rapidly growing segments of today’s automatic identification data collection industry.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RFID </a:t>
            </a:r>
            <a:r>
              <a:rPr lang="en-US" sz="2000" dirty="0" smtClean="0">
                <a:latin typeface="Times New Roman" pitchFamily="18" charset="0"/>
                <a:cs typeface="Times New Roman" pitchFamily="18" charset="0"/>
              </a:rPr>
              <a:t>technology, offers superior performance over other automatic identification systems. Because it is not an optical technology like bar coding, no inherent line of sight is required between the reader and the tagged RFID object</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There was not much problem observed during development. However, commands involving the word “fan” give some problem since it has a close resemblance to the word “fen” and “fend”. The word  “off” also has a resemblance to the word “of”. If the command “Fan Off” is said too fast, the system  will detect it as “</a:t>
            </a:r>
            <a:r>
              <a:rPr lang="en-US" sz="2000" dirty="0" err="1" smtClean="0">
                <a:latin typeface="Times New Roman" pitchFamily="18" charset="0"/>
                <a:cs typeface="Times New Roman" pitchFamily="18" charset="0"/>
              </a:rPr>
              <a:t>fanoff</a:t>
            </a:r>
            <a:r>
              <a:rPr lang="en-US" sz="2000" dirty="0" smtClean="0">
                <a:latin typeface="Times New Roman" pitchFamily="18" charset="0"/>
                <a:cs typeface="Times New Roman" pitchFamily="18" charset="0"/>
              </a:rPr>
              <a:t>”. The accuracy for all commands except for fan-related commands is 100% accurate. For fan-related commands, the accuracy is 66.67%. The solution for this is to implement extra commands that will do the same action.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buNone/>
            </a:pPr>
            <a:r>
              <a:rPr lang="en-US" sz="2000" dirty="0" smtClean="0">
                <a:latin typeface="Times New Roman" pitchFamily="18" charset="0"/>
                <a:cs typeface="Times New Roman" pitchFamily="18" charset="0"/>
              </a:rPr>
              <a:t>A relay is an electrical switch that uses an electromagnet  to move the switch from the off to on position instead of a person moving the switch. It takes a relatively small amount of power to turn on a relay but the relay can control something that draws much more power. A relay is used to control the air  </a:t>
            </a:r>
            <a:r>
              <a:rPr lang="en-US" sz="2000" dirty="0" err="1" smtClean="0">
                <a:latin typeface="Times New Roman" pitchFamily="18" charset="0"/>
                <a:cs typeface="Times New Roman" pitchFamily="18" charset="0"/>
              </a:rPr>
              <a:t>onditioner</a:t>
            </a:r>
            <a:r>
              <a:rPr lang="en-US" sz="2000" dirty="0" smtClean="0">
                <a:latin typeface="Times New Roman" pitchFamily="18" charset="0"/>
                <a:cs typeface="Times New Roman" pitchFamily="18" charset="0"/>
              </a:rPr>
              <a:t> in your home. The AC unit probably runs off of 220VAC at around 30A. That's 6600 Watts! The coil that controls the relay may only need  a few watts to pull the contacts </a:t>
            </a:r>
            <a:r>
              <a:rPr lang="en-US" sz="2000" dirty="0" err="1" smtClean="0">
                <a:latin typeface="Times New Roman" pitchFamily="18" charset="0"/>
                <a:cs typeface="Times New Roman" pitchFamily="18" charset="0"/>
              </a:rPr>
              <a:t>together.A</a:t>
            </a:r>
            <a:r>
              <a:rPr lang="en-US" sz="2000" dirty="0" smtClean="0">
                <a:latin typeface="Times New Roman" pitchFamily="18" charset="0"/>
                <a:cs typeface="Times New Roman" pitchFamily="18" charset="0"/>
              </a:rPr>
              <a:t> relay switch can be divided into two parts: input and output. The input section has a coil which generates magnetic field when a small voltage from an electronic circuit is applied to it. This voltage is called the operating voltage.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US" sz="2000" dirty="0" smtClean="0">
                <a:latin typeface="Times New Roman" pitchFamily="18" charset="0"/>
                <a:cs typeface="Times New Roman" pitchFamily="18" charset="0"/>
              </a:rPr>
              <a:t>PORTE has three pins (RE0/RD/AN5, RE1/WR/AN6and RE2/CS/AN7) which are individually configurable as inputs or outputs. These pins have Schmitt Trigger input buffers. The PORTE pins become the I/O control inputs for the microprocessor port when bit PSPMODE (TRISE&lt;4&gt;) is set. In this mode, the user must make certain that the TRISE&lt;2:0&gt; bits are set and that the pins are configured as digital inputs. Also, ensure that ADCON1 is configured for digital I/O. In this mode, the input buffers are TTL.</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6580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sz="1800" dirty="0" smtClean="0">
                          <a:latin typeface="Times New Roman" pitchFamily="18" charset="0"/>
                          <a:cs typeface="Times New Roman" pitchFamily="18" charset="0"/>
                        </a:rPr>
                        <a:t>TITTLE</a:t>
                      </a:r>
                      <a:endParaRPr lang="en-IN" sz="1800" dirty="0">
                        <a:latin typeface="Times New Roman" pitchFamily="18" charset="0"/>
                        <a:cs typeface="Times New Roman" pitchFamily="18" charset="0"/>
                      </a:endParaRPr>
                    </a:p>
                  </a:txBody>
                  <a:tcPr/>
                </a:tc>
                <a:tc>
                  <a:txBody>
                    <a:bodyPr/>
                    <a:lstStyle/>
                    <a:p>
                      <a:pPr algn="ctr"/>
                      <a:r>
                        <a:rPr lang="en-US" sz="1800" smtClean="0">
                          <a:latin typeface="Times New Roman" pitchFamily="18" charset="0"/>
                          <a:cs typeface="Times New Roman" pitchFamily="18" charset="0"/>
                        </a:rPr>
                        <a:t>AUTHOR</a:t>
                      </a:r>
                      <a:endParaRPr lang="en-IN" sz="1800" dirty="0">
                        <a:latin typeface="Times New Roman" pitchFamily="18" charset="0"/>
                        <a:cs typeface="Times New Roman" pitchFamily="18" charset="0"/>
                      </a:endParaRPr>
                    </a:p>
                  </a:txBody>
                  <a:tcPr/>
                </a:tc>
                <a:tc>
                  <a:txBody>
                    <a:bodyPr/>
                    <a:lstStyle/>
                    <a:p>
                      <a:pPr algn="ctr"/>
                      <a:r>
                        <a:rPr lang="en-US" sz="1800" smtClean="0">
                          <a:latin typeface="Times New Roman" pitchFamily="18" charset="0"/>
                          <a:cs typeface="Times New Roman" pitchFamily="18" charset="0"/>
                        </a:rPr>
                        <a:t>DESCRIPTION</a:t>
                      </a:r>
                      <a:endParaRPr lang="en-IN" sz="1800" dirty="0">
                        <a:latin typeface="Times New Roman" pitchFamily="18" charset="0"/>
                        <a:cs typeface="Times New Roman" pitchFamily="18" charset="0"/>
                      </a:endParaRPr>
                    </a:p>
                  </a:txBody>
                  <a:tcPr/>
                </a:tc>
              </a:tr>
              <a:tr h="370840">
                <a:tc>
                  <a:txBody>
                    <a:bodyPr/>
                    <a:lstStyle/>
                    <a:p>
                      <a:pPr algn="ctr"/>
                      <a:r>
                        <a:rPr lang="en-IN" sz="1800" dirty="0" smtClean="0">
                          <a:latin typeface="Times New Roman" pitchFamily="18" charset="0"/>
                          <a:cs typeface="Times New Roman" pitchFamily="18" charset="0"/>
                        </a:rPr>
                        <a:t>Inside the Smart Home</a:t>
                      </a:r>
                      <a:endParaRPr lang="en-IN" sz="1800" dirty="0">
                        <a:latin typeface="Times New Roman" pitchFamily="18" charset="0"/>
                        <a:cs typeface="Times New Roman" pitchFamily="18" charset="0"/>
                      </a:endParaRPr>
                    </a:p>
                  </a:txBody>
                  <a:tcPr/>
                </a:tc>
                <a:tc>
                  <a:txBody>
                    <a:bodyPr/>
                    <a:lstStyle/>
                    <a:p>
                      <a:pPr algn="ctr"/>
                      <a:r>
                        <a:rPr lang="en-IN" sz="1800" dirty="0" smtClean="0">
                          <a:latin typeface="Times New Roman" pitchFamily="18" charset="0"/>
                          <a:cs typeface="Times New Roman" pitchFamily="18" charset="0"/>
                        </a:rPr>
                        <a:t>Richard Harper (2003)</a:t>
                      </a:r>
                      <a:endParaRPr lang="en-IN" sz="1800" dirty="0">
                        <a:latin typeface="Times New Roman" pitchFamily="18" charset="0"/>
                        <a:cs typeface="Times New Roman" pitchFamily="18" charset="0"/>
                      </a:endParaRPr>
                    </a:p>
                  </a:txBody>
                  <a:tcPr/>
                </a:tc>
                <a:tc>
                  <a:txBody>
                    <a:bodyPr/>
                    <a:lstStyle/>
                    <a:p>
                      <a:pPr algn="just"/>
                      <a:r>
                        <a:rPr kumimoji="0" lang="en-IN" sz="1800" b="0" i="0" kern="1200" dirty="0" smtClean="0">
                          <a:solidFill>
                            <a:schemeClr val="dk1"/>
                          </a:solidFill>
                          <a:latin typeface="Times New Roman" pitchFamily="18" charset="0"/>
                          <a:ea typeface="+mn-ea"/>
                          <a:cs typeface="Times New Roman" pitchFamily="18" charset="0"/>
                        </a:rPr>
                        <a:t>The Social Context of Home Computing.- Design with Care: Technology, Disability and the Home.- The Home of the Future.- Towards the Unremarkable Computer: Making Technology at Home in Domestic Routine</a:t>
                      </a:r>
                      <a:endParaRPr lang="en-IN" sz="1800" dirty="0">
                        <a:latin typeface="Times New Roman" pitchFamily="18" charset="0"/>
                        <a:cs typeface="Times New Roman" pitchFamily="18" charset="0"/>
                      </a:endParaRPr>
                    </a:p>
                  </a:txBody>
                  <a:tcPr/>
                </a:tc>
              </a:tr>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IN" sz="1800" dirty="0" smtClean="0">
                          <a:latin typeface="Times New Roman" pitchFamily="18" charset="0"/>
                          <a:cs typeface="Times New Roman" pitchFamily="18" charset="0"/>
                        </a:rPr>
                        <a:t>The Georgia Tech aware Home</a:t>
                      </a:r>
                    </a:p>
                    <a:p>
                      <a:pPr algn="ctr"/>
                      <a:endParaRPr lang="en-IN" sz="1800" dirty="0">
                        <a:latin typeface="Times New Roman" pitchFamily="18" charset="0"/>
                        <a:cs typeface="Times New Roman" pitchFamily="18" charset="0"/>
                      </a:endParaRPr>
                    </a:p>
                  </a:txBody>
                  <a:tcPr/>
                </a:tc>
                <a:tc>
                  <a:txBody>
                    <a:bodyPr/>
                    <a:lstStyle/>
                    <a:p>
                      <a:pPr algn="ctr"/>
                      <a:r>
                        <a:rPr lang="en-IN" sz="1800" dirty="0" err="1" smtClean="0">
                          <a:latin typeface="Times New Roman" pitchFamily="18" charset="0"/>
                          <a:cs typeface="Times New Roman" pitchFamily="18" charset="0"/>
                        </a:rPr>
                        <a:t>Juile</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Kietz</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Shwetak</a:t>
                      </a:r>
                      <a:r>
                        <a:rPr lang="en-IN" sz="1800" dirty="0" smtClean="0">
                          <a:latin typeface="Times New Roman" pitchFamily="18" charset="0"/>
                          <a:cs typeface="Times New Roman" pitchFamily="18" charset="0"/>
                        </a:rPr>
                        <a:t> N. Patel, Brian Jones, Ed Price, Elizabeth </a:t>
                      </a:r>
                      <a:r>
                        <a:rPr lang="en-IN" sz="1800" dirty="0" err="1" smtClean="0">
                          <a:latin typeface="Times New Roman" pitchFamily="18" charset="0"/>
                          <a:cs typeface="Times New Roman" pitchFamily="18" charset="0"/>
                        </a:rPr>
                        <a:t>D.Mynatt</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Greogory</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Abowd</a:t>
                      </a:r>
                      <a:r>
                        <a:rPr lang="en-IN" sz="1800" dirty="0" smtClean="0">
                          <a:latin typeface="Times New Roman" pitchFamily="18" charset="0"/>
                          <a:cs typeface="Times New Roman" pitchFamily="18" charset="0"/>
                        </a:rPr>
                        <a:t>(2008)</a:t>
                      </a:r>
                      <a:endParaRPr lang="en-IN" sz="1800" dirty="0">
                        <a:latin typeface="Times New Roman" pitchFamily="18" charset="0"/>
                        <a:cs typeface="Times New Roman" pitchFamily="18" charset="0"/>
                      </a:endParaRPr>
                    </a:p>
                  </a:txBody>
                  <a:tcPr/>
                </a:tc>
                <a:tc>
                  <a:txBody>
                    <a:bodyPr/>
                    <a:lstStyle/>
                    <a:p>
                      <a:pPr algn="just"/>
                      <a:r>
                        <a:rPr lang="en-IN" sz="1800" dirty="0" smtClean="0">
                          <a:latin typeface="Times New Roman" pitchFamily="18" charset="0"/>
                          <a:cs typeface="Times New Roman" pitchFamily="18" charset="0"/>
                        </a:rPr>
                        <a:t>With specific expertise in health, education, entertainment and usable security, we are able to apply our research to problems of significant social and economic impact.</a:t>
                      </a:r>
                      <a:endParaRPr lang="en-IN" sz="18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5" name="Content Placeholder 4" descr="D:\STUDENT\2018\Kavery_Vanishwari\Cuircuit.png"/>
          <p:cNvPicPr>
            <a:picLocks noGrp="1"/>
          </p:cNvPicPr>
          <p:nvPr>
            <p:ph idx="1"/>
          </p:nvPr>
        </p:nvPicPr>
        <p:blipFill>
          <a:blip r:embed="rId2"/>
          <a:srcRect/>
          <a:stretch>
            <a:fillRect/>
          </a:stretch>
        </p:blipFill>
        <p:spPr bwMode="auto">
          <a:xfrm>
            <a:off x="1626435" y="1447800"/>
            <a:ext cx="7116679" cy="4800600"/>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buNone/>
            </a:pPr>
            <a:r>
              <a:rPr lang="en-US" sz="2000" dirty="0" smtClean="0">
                <a:latin typeface="Times New Roman" pitchFamily="18" charset="0"/>
                <a:cs typeface="Times New Roman" pitchFamily="18" charset="0"/>
              </a:rPr>
              <a:t>The purpose of the system is to use mobile phone’s inbuilt  Bluetooth facility for automation. Different hardware and software unit of the system are described. The complete application software has been designed using Android, using JAVA Language. The HAS furnishes a good paradigm for any Automation System based on Android Mobile Phone and Bluetooth.</a:t>
            </a:r>
            <a:endParaRPr lang="en-IN" sz="2000" dirty="0" smtClean="0">
              <a:latin typeface="Times New Roman" pitchFamily="18" charset="0"/>
              <a:cs typeface="Times New Roman" pitchFamily="18" charset="0"/>
            </a:endParaRPr>
          </a:p>
          <a:p>
            <a:pPr algn="just">
              <a:buNone/>
            </a:pP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ABI Research on home automation</a:t>
            </a:r>
            <a:r>
              <a:rPr lang="en-IN" sz="1600" dirty="0" smtClean="0">
                <a:latin typeface="Times New Roman" pitchFamily="18" charset="0"/>
                <a:cs typeface="Times New Roman" pitchFamily="18" charset="0"/>
              </a:rPr>
              <a:t>. </a:t>
            </a: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Richard Harper (2003) “Inside the Smart Home”, Springer-</a:t>
            </a:r>
            <a:r>
              <a:rPr lang="en-IN" sz="1600" dirty="0" err="1" smtClean="0">
                <a:latin typeface="Times New Roman" pitchFamily="18" charset="0"/>
                <a:cs typeface="Times New Roman" pitchFamily="18" charset="0"/>
              </a:rPr>
              <a:t>Verlag</a:t>
            </a:r>
            <a:r>
              <a:rPr lang="en-IN" sz="1600" dirty="0" smtClean="0">
                <a:latin typeface="Times New Roman" pitchFamily="18" charset="0"/>
                <a:cs typeface="Times New Roman" pitchFamily="18" charset="0"/>
              </a:rPr>
              <a:t> London Limited 2003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a:t>
            </a:r>
            <a:r>
              <a:rPr lang="en-IN" sz="1600" dirty="0" err="1" smtClean="0">
                <a:latin typeface="Times New Roman" pitchFamily="18" charset="0"/>
                <a:cs typeface="Times New Roman" pitchFamily="18" charset="0"/>
              </a:rPr>
              <a:t>Juile</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Kietz</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Shwetak</a:t>
            </a:r>
            <a:r>
              <a:rPr lang="en-IN" sz="1600" dirty="0" smtClean="0">
                <a:latin typeface="Times New Roman" pitchFamily="18" charset="0"/>
                <a:cs typeface="Times New Roman" pitchFamily="18" charset="0"/>
              </a:rPr>
              <a:t> N. Patel, Brian Jones, Ed Price, Elizabeth </a:t>
            </a:r>
            <a:r>
              <a:rPr lang="en-IN" sz="1600" dirty="0" err="1" smtClean="0">
                <a:latin typeface="Times New Roman" pitchFamily="18" charset="0"/>
                <a:cs typeface="Times New Roman" pitchFamily="18" charset="0"/>
              </a:rPr>
              <a:t>D.Mynatt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Greogory</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Abowd</a:t>
            </a:r>
            <a:r>
              <a:rPr lang="en-IN" sz="1600" dirty="0" smtClean="0">
                <a:latin typeface="Times New Roman" pitchFamily="18" charset="0"/>
                <a:cs typeface="Times New Roman" pitchFamily="18" charset="0"/>
              </a:rPr>
              <a:t>(2008)“The Georgia Tech aware Home”, The 26th CHI Conference, April 5-10, Florence, Italy,2008, pp. 3675-3680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a:t>
            </a:r>
            <a:r>
              <a:rPr lang="en-IN" sz="1600" dirty="0" err="1" smtClean="0">
                <a:latin typeface="Times New Roman" pitchFamily="18" charset="0"/>
                <a:cs typeface="Times New Roman" pitchFamily="18" charset="0"/>
              </a:rPr>
              <a:t>TiiuKoskela</a:t>
            </a:r>
            <a:r>
              <a:rPr lang="en-IN" sz="1600" dirty="0" smtClean="0">
                <a:latin typeface="Times New Roman" pitchFamily="18" charset="0"/>
                <a:cs typeface="Times New Roman" pitchFamily="18" charset="0"/>
              </a:rPr>
              <a:t> and </a:t>
            </a:r>
            <a:r>
              <a:rPr lang="en-IN" sz="1600" dirty="0" err="1" smtClean="0">
                <a:latin typeface="Times New Roman" pitchFamily="18" charset="0"/>
                <a:cs typeface="Times New Roman" pitchFamily="18" charset="0"/>
              </a:rPr>
              <a:t>Kaosa-vaananen-vainio-Mattila</a:t>
            </a:r>
            <a:r>
              <a:rPr lang="en-IN" sz="1600" dirty="0" smtClean="0">
                <a:latin typeface="Times New Roman" pitchFamily="18" charset="0"/>
                <a:cs typeface="Times New Roman" pitchFamily="18" charset="0"/>
              </a:rPr>
              <a:t> (2004)“Evolution towards smart home environments: empirical evaluation of three users interfaces, International Journal of Personal and Ubiquitous Computing, July, Vol. 8, No. 3-4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Tom </a:t>
            </a:r>
            <a:r>
              <a:rPr lang="en-IN" sz="1600" dirty="0" err="1" smtClean="0">
                <a:latin typeface="Times New Roman" pitchFamily="18" charset="0"/>
                <a:cs typeface="Times New Roman" pitchFamily="18" charset="0"/>
              </a:rPr>
              <a:t>Rodden</a:t>
            </a:r>
            <a:r>
              <a:rPr lang="en-IN" sz="1600" dirty="0" smtClean="0">
                <a:latin typeface="Times New Roman" pitchFamily="18" charset="0"/>
                <a:cs typeface="Times New Roman" pitchFamily="18" charset="0"/>
              </a:rPr>
              <a:t> and Steve </a:t>
            </a:r>
            <a:r>
              <a:rPr lang="en-IN" sz="1600" dirty="0" err="1" smtClean="0">
                <a:latin typeface="Times New Roman" pitchFamily="18" charset="0"/>
                <a:cs typeface="Times New Roman" pitchFamily="18" charset="0"/>
              </a:rPr>
              <a:t>Benford</a:t>
            </a:r>
            <a:r>
              <a:rPr lang="en-IN" sz="1600" dirty="0" smtClean="0">
                <a:latin typeface="Times New Roman" pitchFamily="18" charset="0"/>
                <a:cs typeface="Times New Roman" pitchFamily="18" charset="0"/>
              </a:rPr>
              <a:t> (2003) “ The evolution of buildings and implications for the design of ubiquitous domestic environments”, Proceedings of the SIGCHI Conference on Human Factors in Computing Systems”, April 5-10, Fort Lauderdale, </a:t>
            </a:r>
            <a:r>
              <a:rPr lang="en-IN" sz="1600" dirty="0" smtClean="0">
                <a:latin typeface="Times New Roman" pitchFamily="18" charset="0"/>
                <a:cs typeface="Times New Roman" pitchFamily="18" charset="0"/>
              </a:rPr>
              <a:t>Florida</a:t>
            </a:r>
            <a:endParaRPr lang="en-US" sz="16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1237</TotalTime>
  <Words>989</Words>
  <Application>Microsoft Office PowerPoint</Application>
  <PresentationFormat>On-screen Show (4:3)</PresentationFormat>
  <Paragraphs>43</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ANDROID AND BLUETOOTH BASED VOICE CONTROLLED WIRELESS SMART HOME SYSTEM </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561</cp:revision>
  <dcterms:created xsi:type="dcterms:W3CDTF">2006-08-16T00:00:00Z</dcterms:created>
  <dcterms:modified xsi:type="dcterms:W3CDTF">2021-04-20T03:16:43Z</dcterms:modified>
</cp:coreProperties>
</file>