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383" r:id="rId2"/>
    <p:sldId id="375" r:id="rId3"/>
    <p:sldId id="371" r:id="rId4"/>
    <p:sldId id="342" r:id="rId5"/>
    <p:sldId id="367" r:id="rId6"/>
    <p:sldId id="382" r:id="rId7"/>
    <p:sldId id="381" r:id="rId8"/>
    <p:sldId id="363" r:id="rId9"/>
    <p:sldId id="374" r:id="rId10"/>
    <p:sldId id="350" r:id="rId11"/>
    <p:sldId id="377" r:id="rId12"/>
    <p:sldId id="313" r:id="rId13"/>
    <p:sldId id="257" r:id="rId14"/>
    <p:sldId id="366" r:id="rId15"/>
    <p:sldId id="380" r:id="rId16"/>
    <p:sldId id="331"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779" autoAdjust="0"/>
    <p:restoredTop sz="91119" autoAdjust="0"/>
  </p:normalViewPr>
  <p:slideViewPr>
    <p:cSldViewPr>
      <p:cViewPr varScale="1">
        <p:scale>
          <a:sx n="69" d="100"/>
          <a:sy n="69" d="100"/>
        </p:scale>
        <p:origin x="-1362" y="-108"/>
      </p:cViewPr>
      <p:guideLst>
        <p:guide orient="horz" pos="2160"/>
        <p:guide pos="2880"/>
      </p:guideLst>
    </p:cSldViewPr>
  </p:slideViewPr>
  <p:outlineViewPr>
    <p:cViewPr>
      <p:scale>
        <a:sx n="33" d="100"/>
        <a:sy n="33" d="100"/>
      </p:scale>
      <p:origin x="102"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5/22/2020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 xmlns:p14="http://schemas.microsoft.com/office/powerpoint/2010/main"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5/22/2020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5/22/2020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5/22/2020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5/22/2020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5/22/2020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5/22/2020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5/22/2020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5/22/2020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905000"/>
            <a:ext cx="8229600" cy="1143000"/>
          </a:xfrm>
        </p:spPr>
        <p:txBody>
          <a:bodyPr/>
          <a:lstStyle/>
          <a:p>
            <a:pPr lvl="1"/>
            <a:r>
              <a:rPr lang="en-US" b="1" dirty="0" smtClean="0">
                <a:latin typeface="Times New Roman" pitchFamily="18" charset="0"/>
                <a:cs typeface="Times New Roman" pitchFamily="18" charset="0"/>
              </a:rPr>
              <a:t>FAST AND PROVABLY ACCURATE FIRE DETECTION USING IMAGE PROCESSING </a:t>
            </a:r>
            <a:br>
              <a:rPr lang="en-US" b="1" dirty="0" smtClean="0">
                <a:latin typeface="Times New Roman" pitchFamily="18" charset="0"/>
                <a:cs typeface="Times New Roman" pitchFamily="18" charset="0"/>
              </a:rPr>
            </a:b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itchFamily="18" charset="0"/>
                <a:ea typeface="+mn-ea"/>
                <a:cs typeface="Times New Roman" pitchFamily="18" charset="0"/>
              </a:rPr>
              <a:t>CONTENTS</a:t>
            </a:r>
            <a:endParaRPr lang="en-US" sz="3200" b="1" dirty="0">
              <a:latin typeface="Times New Roman" pitchFamily="18" charset="0"/>
              <a:ea typeface="+mn-ea"/>
              <a:cs typeface="Times New Roman" pitchFamily="18" charset="0"/>
            </a:endParaRPr>
          </a:p>
        </p:txBody>
      </p:sp>
      <p:sp>
        <p:nvSpPr>
          <p:cNvPr id="3" name="Content Placeholder 2"/>
          <p:cNvSpPr>
            <a:spLocks noGrp="1"/>
          </p:cNvSpPr>
          <p:nvPr>
            <p:ph idx="1"/>
          </p:nvPr>
        </p:nvSpPr>
        <p:spPr/>
        <p:txBody>
          <a:bodyPr/>
          <a:lstStyle/>
          <a:p>
            <a:pPr>
              <a:buFont typeface="Wingdings" pitchFamily="2" charset="2"/>
              <a:buChar char="Ø"/>
            </a:pPr>
            <a:r>
              <a:rPr lang="en-US" sz="2000" dirty="0" smtClean="0">
                <a:latin typeface="Times New Roman" panose="02020603050405020304" pitchFamily="18" charset="0"/>
                <a:cs typeface="Times New Roman" panose="02020603050405020304" pitchFamily="18" charset="0"/>
              </a:rPr>
              <a:t>ABSTRACT</a:t>
            </a:r>
          </a:p>
          <a:p>
            <a:pPr>
              <a:buFont typeface="Wingdings" pitchFamily="2" charset="2"/>
              <a:buChar char="Ø"/>
            </a:pPr>
            <a:r>
              <a:rPr lang="en-US" sz="2000" dirty="0" smtClean="0">
                <a:latin typeface="Times New Roman" panose="02020603050405020304" pitchFamily="18" charset="0"/>
                <a:cs typeface="Times New Roman" panose="02020603050405020304" pitchFamily="18" charset="0"/>
              </a:rPr>
              <a:t>EXISTING SYSTEM</a:t>
            </a:r>
          </a:p>
          <a:p>
            <a:pPr>
              <a:buFont typeface="Wingdings" pitchFamily="2" charset="2"/>
              <a:buChar char="Ø"/>
            </a:pPr>
            <a:r>
              <a:rPr lang="en-US" sz="2000" dirty="0" smtClean="0">
                <a:latin typeface="Times New Roman" panose="02020603050405020304" pitchFamily="18" charset="0"/>
                <a:cs typeface="Times New Roman" panose="02020603050405020304" pitchFamily="18" charset="0"/>
              </a:rPr>
              <a:t>BLOCK DIAGRAM OF PROPOSED SYSTEM</a:t>
            </a:r>
          </a:p>
          <a:p>
            <a:pPr>
              <a:buFont typeface="Wingdings" pitchFamily="2" charset="2"/>
              <a:buChar char="Ø"/>
            </a:pPr>
            <a:r>
              <a:rPr lang="en-US" sz="2000" dirty="0" smtClean="0">
                <a:latin typeface="Times New Roman" panose="02020603050405020304" pitchFamily="18" charset="0"/>
                <a:cs typeface="Times New Roman" panose="02020603050405020304" pitchFamily="18" charset="0"/>
              </a:rPr>
              <a:t>WORKING PRINCIPLE OF PROPOSED SYSTEM </a:t>
            </a:r>
          </a:p>
          <a:p>
            <a:pPr>
              <a:buFont typeface="Wingdings" pitchFamily="2" charset="2"/>
              <a:buChar char="Ø"/>
            </a:pPr>
            <a:r>
              <a:rPr lang="en-US" sz="2000" dirty="0" smtClean="0">
                <a:latin typeface="Times New Roman" panose="02020603050405020304" pitchFamily="18" charset="0"/>
                <a:cs typeface="Times New Roman" panose="02020603050405020304" pitchFamily="18" charset="0"/>
              </a:rPr>
              <a:t>FLOW CHART</a:t>
            </a:r>
          </a:p>
          <a:p>
            <a:pPr>
              <a:buFont typeface="Wingdings" pitchFamily="2" charset="2"/>
              <a:buChar char="Ø"/>
            </a:pPr>
            <a:r>
              <a:rPr lang="en-US" sz="2000" dirty="0" smtClean="0">
                <a:latin typeface="Times New Roman" panose="02020603050405020304" pitchFamily="18" charset="0"/>
                <a:cs typeface="Times New Roman" panose="02020603050405020304" pitchFamily="18" charset="0"/>
              </a:rPr>
              <a:t>MATHEMATICAL MODELING</a:t>
            </a:r>
          </a:p>
          <a:p>
            <a:pPr>
              <a:buFont typeface="Wingdings" pitchFamily="2" charset="2"/>
              <a:buChar char="Ø"/>
            </a:pPr>
            <a:r>
              <a:rPr lang="en-US" sz="2000" dirty="0" smtClean="0">
                <a:latin typeface="Times New Roman" panose="02020603050405020304" pitchFamily="18" charset="0"/>
                <a:cs typeface="Times New Roman" panose="02020603050405020304" pitchFamily="18" charset="0"/>
              </a:rPr>
              <a:t>SOFTWARE TOOLS AND ITS FEATURES</a:t>
            </a:r>
          </a:p>
          <a:p>
            <a:pPr>
              <a:buFont typeface="Wingdings" pitchFamily="2" charset="2"/>
              <a:buChar char="Ø"/>
            </a:pPr>
            <a:r>
              <a:rPr lang="en-US" sz="2000" dirty="0" smtClean="0">
                <a:latin typeface="Times New Roman" panose="02020603050405020304" pitchFamily="18" charset="0"/>
                <a:cs typeface="Times New Roman" panose="02020603050405020304" pitchFamily="18" charset="0"/>
              </a:rPr>
              <a:t>RESULTS</a:t>
            </a:r>
          </a:p>
          <a:p>
            <a:pPr>
              <a:buFont typeface="Wingdings" pitchFamily="2" charset="2"/>
              <a:buChar char="Ø"/>
            </a:pPr>
            <a:r>
              <a:rPr lang="en-US" sz="2000" dirty="0" smtClean="0">
                <a:latin typeface="Times New Roman" panose="02020603050405020304" pitchFamily="18" charset="0"/>
                <a:cs typeface="Times New Roman" panose="02020603050405020304" pitchFamily="18" charset="0"/>
              </a:rPr>
              <a:t>CONCLUSION AND FUTURE SCOPE</a:t>
            </a:r>
          </a:p>
          <a:p>
            <a:pPr>
              <a:buFont typeface="Wingdings" pitchFamily="2" charset="2"/>
              <a:buChar char="Ø"/>
            </a:pPr>
            <a:r>
              <a:rPr lang="en-US" sz="2000" dirty="0" smtClean="0">
                <a:latin typeface="Times New Roman" panose="02020603050405020304" pitchFamily="18" charset="0"/>
                <a:cs typeface="Times New Roman" panose="02020603050405020304" pitchFamily="18" charset="0"/>
              </a:rPr>
              <a:t>REFERENCES</a:t>
            </a:r>
            <a:endParaRPr lang="en-US" sz="2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a:p>
        </p:txBody>
      </p:sp>
    </p:spTree>
    <p:extLst>
      <p:ext uri="{BB962C8B-B14F-4D97-AF65-F5344CB8AC3E}">
        <p14:creationId xmlns="" xmlns:p14="http://schemas.microsoft.com/office/powerpoint/2010/main" val="1979997202"/>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ABSTRACT</a:t>
            </a:r>
            <a:endParaRPr lang="en-US" sz="3200" dirty="0"/>
          </a:p>
        </p:txBody>
      </p:sp>
      <p:sp>
        <p:nvSpPr>
          <p:cNvPr id="3" name="Content Placeholder 2"/>
          <p:cNvSpPr>
            <a:spLocks noGrp="1"/>
          </p:cNvSpPr>
          <p:nvPr>
            <p:ph idx="1"/>
          </p:nvPr>
        </p:nvSpPr>
        <p:spPr/>
        <p:txBody>
          <a:bodyPr/>
          <a:lstStyle/>
          <a:p>
            <a:pPr algn="just" eaLnBrk="1" hangingPunct="1">
              <a:lnSpc>
                <a:spcPct val="150000"/>
              </a:lnSpc>
              <a:buFont typeface="Wingdings" panose="05000000000000000000" pitchFamily="2" charset="2"/>
              <a:buChar char="§"/>
            </a:pPr>
            <a:r>
              <a:rPr lang="en-US" altLang="en-US" sz="2000" dirty="0">
                <a:latin typeface="Times New Roman" panose="02020603050405020304" pitchFamily="18" charset="0"/>
                <a:cs typeface="Times New Roman" panose="02020603050405020304" pitchFamily="18" charset="0"/>
              </a:rPr>
              <a:t>Fire that affects the ecological systems across globe has positive effects and negative effects.</a:t>
            </a:r>
          </a:p>
          <a:p>
            <a:pPr algn="just" eaLnBrk="1" hangingPunct="1">
              <a:lnSpc>
                <a:spcPct val="150000"/>
              </a:lnSpc>
              <a:buFont typeface="Wingdings" panose="05000000000000000000" pitchFamily="2" charset="2"/>
              <a:buChar char="§"/>
            </a:pPr>
            <a:r>
              <a:rPr lang="en-US" altLang="en-US" sz="2000" dirty="0">
                <a:latin typeface="Times New Roman" panose="02020603050405020304" pitchFamily="18" charset="0"/>
                <a:cs typeface="Times New Roman" panose="02020603050405020304" pitchFamily="18" charset="0"/>
              </a:rPr>
              <a:t>The only way to minimize the damage is to early detection and analysis of fire.</a:t>
            </a:r>
          </a:p>
          <a:p>
            <a:pPr algn="just" eaLnBrk="1" hangingPunct="1">
              <a:lnSpc>
                <a:spcPct val="150000"/>
              </a:lnSpc>
              <a:buFont typeface="Wingdings" panose="05000000000000000000" pitchFamily="2" charset="2"/>
              <a:buChar char="§"/>
            </a:pPr>
            <a:r>
              <a:rPr lang="en-US" altLang="en-US" sz="2000" dirty="0">
                <a:latin typeface="Times New Roman" panose="02020603050405020304" pitchFamily="18" charset="0"/>
                <a:cs typeface="Times New Roman" panose="02020603050405020304" pitchFamily="18" charset="0"/>
              </a:rPr>
              <a:t>In a vast area, it is a trouble to find the location of fire and wasting more resources due to many false alarms.</a:t>
            </a:r>
          </a:p>
          <a:p>
            <a:pPr algn="just" eaLnBrk="1" hangingPunct="1">
              <a:lnSpc>
                <a:spcPct val="150000"/>
              </a:lnSpc>
              <a:buFont typeface="Wingdings" panose="05000000000000000000" pitchFamily="2" charset="2"/>
              <a:buChar char="§"/>
            </a:pPr>
            <a:r>
              <a:rPr lang="en-US" altLang="en-US" sz="2000" dirty="0">
                <a:latin typeface="Times New Roman" panose="02020603050405020304" pitchFamily="18" charset="0"/>
                <a:cs typeface="Times New Roman" panose="02020603050405020304" pitchFamily="18" charset="0"/>
              </a:rPr>
              <a:t>To avoid the above problem and get accuracy , Fire growth is analyses and calculated based on frame differences using approximating the bilateral filter.</a:t>
            </a:r>
            <a:endParaRPr lang="en-IN" altLang="en-US" sz="2000" dirty="0">
              <a:latin typeface="Times New Roman" panose="02020603050405020304" pitchFamily="18" charset="0"/>
              <a:cs typeface="Times New Roman" panose="02020603050405020304" pitchFamily="18" charset="0"/>
            </a:endParaRPr>
          </a:p>
          <a:p>
            <a:endParaRPr lang="en-US" sz="20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3</a:t>
            </a:fld>
            <a:endParaRPr lang="en-US"/>
          </a:p>
        </p:txBody>
      </p:sp>
    </p:spTree>
    <p:extLst>
      <p:ext uri="{BB962C8B-B14F-4D97-AF65-F5344CB8AC3E}">
        <p14:creationId xmlns="" xmlns:p14="http://schemas.microsoft.com/office/powerpoint/2010/main" val="2234558466"/>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62000" y="304800"/>
            <a:ext cx="7467600" cy="838200"/>
          </a:xfrm>
        </p:spPr>
        <p:txBody>
          <a:bodyPr/>
          <a:lstStyle/>
          <a:p>
            <a:pPr eaLnBrk="1" hangingPunct="1">
              <a:lnSpc>
                <a:spcPct val="150000"/>
              </a:lnSpc>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EXISTING SCHEME</a:t>
            </a:r>
          </a:p>
        </p:txBody>
      </p:sp>
      <p:sp>
        <p:nvSpPr>
          <p:cNvPr id="5123" name="Content Placeholder 2"/>
          <p:cNvSpPr>
            <a:spLocks noGrp="1"/>
          </p:cNvSpPr>
          <p:nvPr>
            <p:ph idx="1"/>
          </p:nvPr>
        </p:nvSpPr>
        <p:spPr>
          <a:xfrm>
            <a:off x="228600" y="1524000"/>
            <a:ext cx="8482012" cy="5105400"/>
          </a:xfrm>
        </p:spPr>
        <p:txBody>
          <a:bodyPr/>
          <a:lstStyle/>
          <a:p>
            <a:pPr algn="just">
              <a:lnSpc>
                <a:spcPct val="150000"/>
              </a:lnSpc>
              <a:defRPr/>
            </a:pPr>
            <a:r>
              <a:rPr lang="en-US" sz="2000" dirty="0" smtClean="0">
                <a:latin typeface="Times New Roman" pitchFamily="18" charset="0"/>
                <a:cs typeface="Times New Roman" pitchFamily="18" charset="0"/>
              </a:rPr>
              <a:t> </a:t>
            </a:r>
            <a:r>
              <a:rPr lang="en-US" altLang="en-US" sz="2000" b="1" dirty="0">
                <a:latin typeface="Times New Roman" panose="02020603050405020304" pitchFamily="18" charset="0"/>
                <a:cs typeface="Times New Roman" panose="02020603050405020304" pitchFamily="18" charset="0"/>
              </a:rPr>
              <a:t>Method 	: </a:t>
            </a:r>
            <a:r>
              <a:rPr lang="en-US" altLang="en-US" sz="2000" dirty="0">
                <a:latin typeface="Times New Roman" panose="02020603050405020304" pitchFamily="18" charset="0"/>
                <a:cs typeface="Times New Roman" panose="02020603050405020304" pitchFamily="18" charset="0"/>
              </a:rPr>
              <a:t>Fuzzy c-means-based clustering algorithm . A gray level co-occurrence matrix is used. </a:t>
            </a:r>
          </a:p>
          <a:p>
            <a:pPr algn="just">
              <a:lnSpc>
                <a:spcPct val="150000"/>
              </a:lnSpc>
              <a:defRPr/>
            </a:pPr>
            <a:r>
              <a:rPr lang="en-US" altLang="en-US" sz="2000" b="1" dirty="0">
                <a:latin typeface="Times New Roman" panose="02020603050405020304" pitchFamily="18" charset="0"/>
                <a:cs typeface="Times New Roman" panose="02020603050405020304" pitchFamily="18" charset="0"/>
              </a:rPr>
              <a:t>Model 	: </a:t>
            </a:r>
            <a:r>
              <a:rPr lang="en-US" altLang="en-US" sz="2000" dirty="0">
                <a:latin typeface="Times New Roman" panose="02020603050405020304" pitchFamily="18" charset="0"/>
                <a:cs typeface="Times New Roman" panose="02020603050405020304" pitchFamily="18" charset="0"/>
              </a:rPr>
              <a:t>HSV model.</a:t>
            </a:r>
          </a:p>
          <a:p>
            <a:pPr algn="just">
              <a:lnSpc>
                <a:spcPct val="150000"/>
              </a:lnSpc>
              <a:defRPr/>
            </a:pPr>
            <a:r>
              <a:rPr lang="en-US" altLang="en-US" sz="2000" b="1" dirty="0">
                <a:latin typeface="Times New Roman" panose="02020603050405020304" pitchFamily="18" charset="0"/>
                <a:cs typeface="Times New Roman" panose="02020603050405020304" pitchFamily="18" charset="0"/>
              </a:rPr>
              <a:t>Input	:</a:t>
            </a:r>
            <a:r>
              <a:rPr lang="en-US" altLang="en-US" sz="2000" dirty="0">
                <a:latin typeface="Times New Roman" panose="02020603050405020304" pitchFamily="18" charset="0"/>
                <a:cs typeface="Times New Roman" panose="02020603050405020304" pitchFamily="18" charset="0"/>
              </a:rPr>
              <a:t> Back-propagation neural network. </a:t>
            </a:r>
          </a:p>
          <a:p>
            <a:pPr algn="just">
              <a:lnSpc>
                <a:spcPct val="150000"/>
              </a:lnSpc>
              <a:defRPr/>
            </a:pPr>
            <a:r>
              <a:rPr lang="en-US" altLang="en-US" sz="2000" b="1" dirty="0">
                <a:latin typeface="Times New Roman" panose="02020603050405020304" pitchFamily="18" charset="0"/>
                <a:cs typeface="Times New Roman" panose="02020603050405020304" pitchFamily="18" charset="0"/>
              </a:rPr>
              <a:t>Outputs 	: </a:t>
            </a:r>
            <a:r>
              <a:rPr lang="en-US" altLang="en-US" sz="2000" dirty="0">
                <a:latin typeface="Times New Roman" panose="02020603050405020304" pitchFamily="18" charset="0"/>
                <a:cs typeface="Times New Roman" panose="02020603050405020304" pitchFamily="18" charset="0"/>
              </a:rPr>
              <a:t>Alarms(may be false alarms).</a:t>
            </a:r>
          </a:p>
          <a:p>
            <a:pPr marL="0" indent="0" algn="just">
              <a:lnSpc>
                <a:spcPct val="150000"/>
              </a:lnSpc>
              <a:buNone/>
              <a:defRPr/>
            </a:pPr>
            <a:r>
              <a:rPr lang="en-IN" altLang="en-US" sz="2000" dirty="0" err="1">
                <a:latin typeface="Times New Roman" panose="02020603050405020304" pitchFamily="18" charset="0"/>
                <a:cs typeface="Times New Roman" panose="02020603050405020304" pitchFamily="18" charset="0"/>
              </a:rPr>
              <a:t>Surbhi</a:t>
            </a:r>
            <a:r>
              <a:rPr lang="en-IN" altLang="en-US" sz="2000" dirty="0">
                <a:latin typeface="Times New Roman" panose="02020603050405020304" pitchFamily="18" charset="0"/>
                <a:cs typeface="Times New Roman" panose="02020603050405020304" pitchFamily="18" charset="0"/>
              </a:rPr>
              <a:t> </a:t>
            </a:r>
            <a:r>
              <a:rPr lang="en-IN" altLang="en-US" sz="2000" dirty="0" err="1">
                <a:latin typeface="Times New Roman" panose="02020603050405020304" pitchFamily="18" charset="0"/>
                <a:cs typeface="Times New Roman" panose="02020603050405020304" pitchFamily="18" charset="0"/>
              </a:rPr>
              <a:t>Narwani</a:t>
            </a:r>
            <a:r>
              <a:rPr lang="en-IN" altLang="en-US" sz="2000" dirty="0">
                <a:latin typeface="Times New Roman" panose="02020603050405020304" pitchFamily="18" charset="0"/>
                <a:cs typeface="Times New Roman" panose="02020603050405020304" pitchFamily="18" charset="0"/>
              </a:rPr>
              <a:t> –”Real-time Fire Detection For Video Surveillance Applications Using A Combination Of Experts Based On Color, Shape And Motion” International Journal Of Scientific Research Publications, pp 423-454 Volume 6. 4 April 2016</a:t>
            </a:r>
          </a:p>
          <a:p>
            <a:pPr algn="just" eaLnBrk="1" hangingPunct="1">
              <a:buFont typeface="Arial" pitchFamily="34" charset="0"/>
              <a:buNone/>
            </a:pPr>
            <a:endParaRPr lang="en-US" sz="2000" dirty="0" smtClean="0">
              <a:latin typeface="Times New Roman" pitchFamily="18" charset="0"/>
              <a:cs typeface="Times New Roman" pitchFamily="18" charset="0"/>
            </a:endParaRPr>
          </a:p>
          <a:p>
            <a:pPr algn="just" eaLnBrk="1" hangingPunct="1">
              <a:buFont typeface="Arial" pitchFamily="34" charset="0"/>
              <a:buNone/>
            </a:pPr>
            <a:endParaRPr lang="en-US" sz="2000" dirty="0" smtClean="0">
              <a:latin typeface="Times New Roman" pitchFamily="18" charset="0"/>
              <a:cs typeface="Times New Roman" pitchFamily="18" charset="0"/>
            </a:endParaRPr>
          </a:p>
          <a:p>
            <a:pPr eaLnBrk="1" hangingPunct="1"/>
            <a:endParaRPr lang="en-US" sz="20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4</a:t>
            </a:fld>
            <a:endParaRPr lang="en-US"/>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1"/>
            <a:ext cx="8229600" cy="4876800"/>
          </a:xfrm>
        </p:spPr>
        <p:txBody>
          <a:bodyPr/>
          <a:lstStyle/>
          <a:p>
            <a:pPr>
              <a:lnSpc>
                <a:spcPct val="150000"/>
              </a:lnSpc>
              <a:buFont typeface="Wingdings" pitchFamily="2" charset="2"/>
              <a:buChar char="ü"/>
            </a:pPr>
            <a:endParaRPr lang="en-US" sz="2000" dirty="0" smtClean="0">
              <a:latin typeface="Times New Roman" panose="02020603050405020304" pitchFamily="18" charset="0"/>
              <a:cs typeface="Times New Roman" panose="02020603050405020304" pitchFamily="18" charset="0"/>
            </a:endParaRPr>
          </a:p>
          <a:p>
            <a:pPr>
              <a:lnSpc>
                <a:spcPct val="150000"/>
              </a:lnSpc>
              <a:buFont typeface="Wingdings" pitchFamily="2" charset="2"/>
              <a:buChar char="ü"/>
            </a:pPr>
            <a:r>
              <a:rPr lang="en-US" sz="2000" dirty="0" smtClean="0">
                <a:latin typeface="Times New Roman" panose="02020603050405020304" pitchFamily="18" charset="0"/>
                <a:cs typeface="Times New Roman" panose="02020603050405020304" pitchFamily="18" charset="0"/>
              </a:rPr>
              <a:t>Fuzzy C-means-based Clustering Algorithm Is Employed To Extract Candidate Regions Of Fire From All Of The Movement-containing Regions.</a:t>
            </a:r>
          </a:p>
          <a:p>
            <a:pPr>
              <a:lnSpc>
                <a:spcPct val="150000"/>
              </a:lnSpc>
              <a:buFont typeface="Wingdings" pitchFamily="2" charset="2"/>
              <a:buChar char="ü"/>
            </a:pPr>
            <a:r>
              <a:rPr lang="en-US" sz="2000" dirty="0" smtClean="0">
                <a:latin typeface="Times New Roman" panose="02020603050405020304" pitchFamily="18" charset="0"/>
                <a:cs typeface="Times New Roman" panose="02020603050405020304" pitchFamily="18" charset="0"/>
              </a:rPr>
              <a:t>A Gray Level Co-occurrence Matrix Is Used To Extract Texture Parameters By Tracking Red-colored Objects In The Candidate Regions.</a:t>
            </a:r>
          </a:p>
          <a:p>
            <a:pPr>
              <a:lnSpc>
                <a:spcPct val="150000"/>
              </a:lnSpc>
              <a:buFont typeface="Wingdings" pitchFamily="2" charset="2"/>
              <a:buChar char="ü"/>
            </a:pPr>
            <a:r>
              <a:rPr lang="en-US" sz="2000" dirty="0" smtClean="0">
                <a:latin typeface="Times New Roman" panose="02020603050405020304" pitchFamily="18" charset="0"/>
                <a:cs typeface="Times New Roman" panose="02020603050405020304" pitchFamily="18" charset="0"/>
              </a:rPr>
              <a:t> These Texture Features Are, Subsequently, Used As Inputs Of A Back-propagation Neural Network To Distinguish Between Fire And Non-fire Detect Output Fire Image</a:t>
            </a:r>
            <a:endParaRPr lang="en-US" sz="20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5</a:t>
            </a:fld>
            <a:endParaRPr lang="en-US"/>
          </a:p>
        </p:txBody>
      </p:sp>
      <p:sp>
        <p:nvSpPr>
          <p:cNvPr id="5" name="Title 1"/>
          <p:cNvSpPr>
            <a:spLocks noGrp="1"/>
          </p:cNvSpPr>
          <p:nvPr>
            <p:ph type="title"/>
          </p:nvPr>
        </p:nvSpPr>
        <p:spPr>
          <a:xfrm>
            <a:off x="762000" y="304800"/>
            <a:ext cx="7467600" cy="838200"/>
          </a:xfrm>
        </p:spPr>
        <p:txBody>
          <a:bodyPr/>
          <a:lstStyle/>
          <a:p>
            <a:pPr eaLnBrk="1" hangingPunct="1">
              <a:lnSpc>
                <a:spcPct val="150000"/>
              </a:lnSpc>
            </a:pPr>
            <a:r>
              <a:rPr lang="en-US" sz="32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  EXISTING SCHEME </a:t>
            </a:r>
            <a:r>
              <a:rPr lang="en-US" sz="2000" b="1" dirty="0" smtClean="0">
                <a:latin typeface="Times New Roman" pitchFamily="18" charset="0"/>
                <a:cs typeface="Times New Roman" pitchFamily="18" charset="0"/>
              </a:rPr>
              <a:t>Cont..</a:t>
            </a:r>
          </a:p>
        </p:txBody>
      </p:sp>
    </p:spTree>
    <p:extLst>
      <p:ext uri="{BB962C8B-B14F-4D97-AF65-F5344CB8AC3E}">
        <p14:creationId xmlns="" xmlns:p14="http://schemas.microsoft.com/office/powerpoint/2010/main" val="2488704618"/>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C1AD7B2-69C3-42A6-AB13-DA2487ADEBCF}" type="slidenum">
              <a:rPr lang="en-US" altLang="en-US" sz="1200" smtClean="0">
                <a:solidFill>
                  <a:srgbClr val="898989"/>
                </a:solidFill>
              </a:rPr>
              <a:pPr>
                <a:spcBef>
                  <a:spcPct val="0"/>
                </a:spcBef>
                <a:buFontTx/>
                <a:buNone/>
              </a:pPr>
              <a:t>6</a:t>
            </a:fld>
            <a:endParaRPr lang="en-US" altLang="en-US" sz="1200" smtClean="0">
              <a:solidFill>
                <a:srgbClr val="898989"/>
              </a:solidFill>
            </a:endParaRPr>
          </a:p>
        </p:txBody>
      </p:sp>
      <p:sp>
        <p:nvSpPr>
          <p:cNvPr id="9219" name="Title 1"/>
          <p:cNvSpPr>
            <a:spLocks noGrp="1"/>
          </p:cNvSpPr>
          <p:nvPr>
            <p:ph type="title" idx="4294967295"/>
          </p:nvPr>
        </p:nvSpPr>
        <p:spPr>
          <a:xfrm>
            <a:off x="388938" y="304800"/>
            <a:ext cx="8145462" cy="1015272"/>
          </a:xfrm>
        </p:spPr>
        <p:txBody>
          <a:bodyPr/>
          <a:lstStyle/>
          <a:p>
            <a:r>
              <a:rPr lang="en-IN" altLang="en-US" sz="3200" b="1" dirty="0" smtClean="0">
                <a:latin typeface="Times New Roman" panose="02020603050405020304" pitchFamily="18" charset="0"/>
                <a:cs typeface="Times New Roman" panose="02020603050405020304" pitchFamily="18" charset="0"/>
              </a:rPr>
              <a:t>PROPOSED SYSTEM WITH BLOCK DIAGRAM</a:t>
            </a:r>
          </a:p>
        </p:txBody>
      </p:sp>
      <p:sp>
        <p:nvSpPr>
          <p:cNvPr id="5" name="Rounded Rectangle 4"/>
          <p:cNvSpPr/>
          <p:nvPr/>
        </p:nvSpPr>
        <p:spPr>
          <a:xfrm>
            <a:off x="836840" y="2104975"/>
            <a:ext cx="1905000" cy="838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N" dirty="0"/>
              <a:t>CAMERA WITH IR SENSOR </a:t>
            </a:r>
          </a:p>
        </p:txBody>
      </p:sp>
      <p:sp>
        <p:nvSpPr>
          <p:cNvPr id="6" name="Rounded Rectangle 5"/>
          <p:cNvSpPr/>
          <p:nvPr/>
        </p:nvSpPr>
        <p:spPr>
          <a:xfrm>
            <a:off x="3563164" y="2104975"/>
            <a:ext cx="1524000" cy="838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N" dirty="0"/>
              <a:t>PROCESSING CENTRE</a:t>
            </a:r>
          </a:p>
        </p:txBody>
      </p:sp>
      <p:sp>
        <p:nvSpPr>
          <p:cNvPr id="7" name="Rounded Rectangle 6"/>
          <p:cNvSpPr/>
          <p:nvPr/>
        </p:nvSpPr>
        <p:spPr>
          <a:xfrm>
            <a:off x="2752997" y="3653431"/>
            <a:ext cx="3200400" cy="1279525"/>
          </a:xfrm>
          <a:prstGeom prst="roundRect">
            <a:avLst/>
          </a:prstGeom>
        </p:spPr>
        <p:style>
          <a:lnRef idx="3">
            <a:schemeClr val="lt1"/>
          </a:lnRef>
          <a:fillRef idx="1">
            <a:schemeClr val="accent3"/>
          </a:fillRef>
          <a:effectRef idx="1">
            <a:schemeClr val="accent3"/>
          </a:effectRef>
          <a:fontRef idx="minor">
            <a:schemeClr val="lt1"/>
          </a:fontRef>
        </p:style>
        <p:txBody>
          <a:bodyPr anchor="ctr"/>
          <a:lstStyle/>
          <a:p>
            <a:pPr algn="ctr">
              <a:defRPr/>
            </a:pPr>
            <a:r>
              <a:rPr lang="en-IN" dirty="0"/>
              <a:t>USING MATLAB,IMAGE PROCESSING IS DONE FOR FIRE FRAMES FOR BETTER ACCURACY</a:t>
            </a:r>
          </a:p>
        </p:txBody>
      </p:sp>
      <p:sp>
        <p:nvSpPr>
          <p:cNvPr id="9" name="Rounded Rectangle 8"/>
          <p:cNvSpPr/>
          <p:nvPr/>
        </p:nvSpPr>
        <p:spPr>
          <a:xfrm>
            <a:off x="5799138" y="5183870"/>
            <a:ext cx="2438400" cy="8302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N" dirty="0"/>
              <a:t>DISPLAY AND ALARMS</a:t>
            </a:r>
          </a:p>
        </p:txBody>
      </p:sp>
      <p:sp>
        <p:nvSpPr>
          <p:cNvPr id="10" name="Right Arrow 9"/>
          <p:cNvSpPr/>
          <p:nvPr/>
        </p:nvSpPr>
        <p:spPr>
          <a:xfrm>
            <a:off x="2752997" y="2405806"/>
            <a:ext cx="838200" cy="236537"/>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n-IN"/>
          </a:p>
        </p:txBody>
      </p:sp>
      <p:sp>
        <p:nvSpPr>
          <p:cNvPr id="12" name="Down Arrow 11"/>
          <p:cNvSpPr/>
          <p:nvPr/>
        </p:nvSpPr>
        <p:spPr>
          <a:xfrm flipH="1">
            <a:off x="4267200" y="2980365"/>
            <a:ext cx="152400" cy="747713"/>
          </a:xfrm>
          <a:prstGeom prst="downArrow">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n-IN"/>
          </a:p>
        </p:txBody>
      </p:sp>
      <p:sp>
        <p:nvSpPr>
          <p:cNvPr id="13" name="Bent-Up Arrow 12"/>
          <p:cNvSpPr/>
          <p:nvPr/>
        </p:nvSpPr>
        <p:spPr>
          <a:xfrm rot="16200000" flipH="1" flipV="1">
            <a:off x="4999037" y="5000309"/>
            <a:ext cx="754063" cy="693738"/>
          </a:xfrm>
          <a:prstGeom prst="bentUpArrow">
            <a:avLst>
              <a:gd name="adj1" fmla="val 10360"/>
              <a:gd name="adj2" fmla="val 11814"/>
              <a:gd name="adj3" fmla="val 50000"/>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n-IN"/>
          </a:p>
        </p:txBody>
      </p:sp>
      <p:sp>
        <p:nvSpPr>
          <p:cNvPr id="11" name="Rounded Rectangle 10"/>
          <p:cNvSpPr/>
          <p:nvPr/>
        </p:nvSpPr>
        <p:spPr>
          <a:xfrm>
            <a:off x="952500" y="3728078"/>
            <a:ext cx="1600200" cy="40798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N" dirty="0"/>
              <a:t>GPS</a:t>
            </a:r>
          </a:p>
        </p:txBody>
      </p:sp>
      <p:sp>
        <p:nvSpPr>
          <p:cNvPr id="14" name="Right Arrow 13"/>
          <p:cNvSpPr/>
          <p:nvPr/>
        </p:nvSpPr>
        <p:spPr>
          <a:xfrm rot="16200000">
            <a:off x="1393031" y="3238814"/>
            <a:ext cx="719138" cy="152400"/>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n-IN"/>
          </a:p>
        </p:txBody>
      </p:sp>
      <p:sp>
        <p:nvSpPr>
          <p:cNvPr id="15" name="Rounded Rectangle 14"/>
          <p:cNvSpPr/>
          <p:nvPr/>
        </p:nvSpPr>
        <p:spPr>
          <a:xfrm>
            <a:off x="5625191" y="2722856"/>
            <a:ext cx="1524000" cy="838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N" dirty="0"/>
              <a:t>REFERENCE FRAME</a:t>
            </a:r>
          </a:p>
        </p:txBody>
      </p:sp>
      <p:sp>
        <p:nvSpPr>
          <p:cNvPr id="17" name="Right Arrow 16"/>
          <p:cNvSpPr/>
          <p:nvPr/>
        </p:nvSpPr>
        <p:spPr>
          <a:xfrm rot="10800000">
            <a:off x="4383676" y="3122613"/>
            <a:ext cx="1219200" cy="153987"/>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n-IN"/>
          </a:p>
        </p:txBody>
      </p:sp>
    </p:spTree>
    <p:extLst>
      <p:ext uri="{BB962C8B-B14F-4D97-AF65-F5344CB8AC3E}">
        <p14:creationId xmlns="" xmlns:p14="http://schemas.microsoft.com/office/powerpoint/2010/main" val="18949456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sz="3200" b="1" dirty="0" smtClean="0">
                <a:latin typeface="Times New Roman" pitchFamily="18" charset="0"/>
                <a:cs typeface="Times New Roman" pitchFamily="18" charset="0"/>
              </a:rPr>
              <a:t>WORKING PRINCIPLE OF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PROPOSED SYSTEM</a:t>
            </a:r>
            <a:endParaRPr lang="en-US" sz="3200" dirty="0"/>
          </a:p>
        </p:txBody>
      </p:sp>
      <p:sp>
        <p:nvSpPr>
          <p:cNvPr id="3" name="Content Placeholder 2"/>
          <p:cNvSpPr>
            <a:spLocks noGrp="1"/>
          </p:cNvSpPr>
          <p:nvPr>
            <p:ph idx="1"/>
          </p:nvPr>
        </p:nvSpPr>
        <p:spPr>
          <a:xfrm>
            <a:off x="457200" y="1447800"/>
            <a:ext cx="8229600" cy="4678363"/>
          </a:xfrm>
        </p:spPr>
        <p:txBody>
          <a:bodyPr/>
          <a:lstStyle/>
          <a:p>
            <a:pPr algn="just">
              <a:lnSpc>
                <a:spcPct val="150000"/>
              </a:lnSpc>
            </a:pPr>
            <a:r>
              <a:rPr lang="en-US" sz="2000" dirty="0" smtClean="0">
                <a:latin typeface="Times New Roman" panose="02020603050405020304" pitchFamily="18" charset="0"/>
                <a:cs typeface="Times New Roman" panose="02020603050405020304" pitchFamily="18" charset="0"/>
              </a:rPr>
              <a:t>The RGB image is given as a input image and is converted into YCbCr image.</a:t>
            </a:r>
          </a:p>
          <a:p>
            <a:pPr algn="just">
              <a:lnSpc>
                <a:spcPct val="150000"/>
              </a:lnSpc>
            </a:pPr>
            <a:r>
              <a:rPr lang="en-US" sz="2000" dirty="0" smtClean="0">
                <a:latin typeface="Times New Roman" panose="02020603050405020304" pitchFamily="18" charset="0"/>
                <a:cs typeface="Times New Roman" panose="02020603050405020304" pitchFamily="18" charset="0"/>
              </a:rPr>
              <a:t>YCbCr </a:t>
            </a:r>
            <a:r>
              <a:rPr lang="en-US" sz="2000" dirty="0">
                <a:latin typeface="Times New Roman" panose="02020603050405020304" pitchFamily="18" charset="0"/>
                <a:cs typeface="Times New Roman" panose="02020603050405020304" pitchFamily="18" charset="0"/>
              </a:rPr>
              <a:t>color models with given conditions to separate orange, yellow, and high brightness light from background and ambient light</a:t>
            </a:r>
            <a:r>
              <a:rPr lang="en-US" sz="2000" dirty="0" smtClean="0">
                <a:latin typeface="Times New Roman" panose="02020603050405020304" pitchFamily="18" charset="0"/>
                <a:cs typeface="Times New Roman" panose="02020603050405020304" pitchFamily="18" charset="0"/>
              </a:rPr>
              <a:t>.</a:t>
            </a:r>
          </a:p>
          <a:p>
            <a:pPr algn="just">
              <a:lnSpc>
                <a:spcPct val="150000"/>
              </a:lnSpc>
            </a:pPr>
            <a:r>
              <a:rPr lang="en-US" sz="2000" dirty="0" smtClean="0">
                <a:latin typeface="Times New Roman" panose="02020603050405020304" pitchFamily="18" charset="0"/>
                <a:cs typeface="Times New Roman" panose="02020603050405020304" pitchFamily="18" charset="0"/>
              </a:rPr>
              <a:t>Fire </a:t>
            </a:r>
            <a:r>
              <a:rPr lang="en-US" sz="2000" dirty="0">
                <a:latin typeface="Times New Roman" panose="02020603050405020304" pitchFamily="18" charset="0"/>
                <a:cs typeface="Times New Roman" panose="02020603050405020304" pitchFamily="18" charset="0"/>
              </a:rPr>
              <a:t>growth is analyses and calculated based on frame differences using approximating the bilateral filter when the range kernel is </a:t>
            </a:r>
            <a:r>
              <a:rPr lang="en-US" sz="2000" dirty="0" smtClean="0">
                <a:latin typeface="Times New Roman" panose="02020603050405020304" pitchFamily="18" charset="0"/>
                <a:cs typeface="Times New Roman" panose="02020603050405020304" pitchFamily="18" charset="0"/>
              </a:rPr>
              <a:t>Gaussian.</a:t>
            </a:r>
          </a:p>
          <a:p>
            <a:pPr algn="just">
              <a:lnSpc>
                <a:spcPct val="150000"/>
              </a:lnSpc>
            </a:pPr>
            <a:r>
              <a:rPr lang="en-US" sz="2000" dirty="0" smtClean="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algorithm has a simple implementation involving N + 1 spatial filtering, where N is the approximation order</a:t>
            </a:r>
            <a:r>
              <a:rPr lang="en-US" sz="2000" dirty="0" smtClean="0">
                <a:latin typeface="Times New Roman" panose="02020603050405020304" pitchFamily="18" charset="0"/>
                <a:cs typeface="Times New Roman" panose="02020603050405020304" pitchFamily="18" charset="0"/>
              </a:rPr>
              <a:t>. </a:t>
            </a:r>
          </a:p>
          <a:p>
            <a:pPr algn="just">
              <a:lnSpc>
                <a:spcPct val="150000"/>
              </a:lnSpc>
            </a:pPr>
            <a:r>
              <a:rPr lang="en-US" sz="2000" dirty="0" smtClean="0">
                <a:latin typeface="Times New Roman" panose="02020603050405020304" pitchFamily="18" charset="0"/>
                <a:cs typeface="Times New Roman" panose="02020603050405020304" pitchFamily="18" charset="0"/>
              </a:rPr>
              <a:t>Sobel operator is used to detect the vertical and horizontal edge.</a:t>
            </a:r>
          </a:p>
          <a:p>
            <a:pPr algn="just">
              <a:lnSpc>
                <a:spcPct val="150000"/>
              </a:lnSpc>
            </a:pPr>
            <a:r>
              <a:rPr lang="en-US" sz="2000" dirty="0" smtClean="0">
                <a:latin typeface="Times New Roman" panose="02020603050405020304" pitchFamily="18" charset="0"/>
                <a:cs typeface="Times New Roman" panose="02020603050405020304" pitchFamily="18" charset="0"/>
              </a:rPr>
              <a:t>Background and foreground separation is used to separate the fire image. </a:t>
            </a:r>
            <a:endParaRPr lang="en-US" sz="2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7</a:t>
            </a:fld>
            <a:endParaRPr lang="en-US"/>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991600" cy="1143000"/>
          </a:xfrm>
        </p:spPr>
        <p:txBody>
          <a:bodyPr/>
          <a:lstStyle/>
          <a:p>
            <a:r>
              <a:rPr lang="en-US" sz="3200" b="1" dirty="0" smtClean="0">
                <a:latin typeface="Times New Roman" pitchFamily="18" charset="0"/>
                <a:cs typeface="Times New Roman" pitchFamily="18" charset="0"/>
              </a:rPr>
              <a:t>WORKING PRINCIPLE WITH FLOW CHART</a:t>
            </a:r>
            <a:endParaRPr lang="en-US" sz="3200" b="1"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8</a:t>
            </a:fld>
            <a:endParaRPr lang="en-US"/>
          </a:p>
        </p:txBody>
      </p:sp>
      <p:sp>
        <p:nvSpPr>
          <p:cNvPr id="9" name="Title 1"/>
          <p:cNvSpPr txBox="1">
            <a:spLocks/>
          </p:cNvSpPr>
          <p:nvPr/>
        </p:nvSpPr>
        <p:spPr bwMode="auto">
          <a:xfrm>
            <a:off x="457200" y="382588"/>
            <a:ext cx="8229600" cy="9128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endParaRPr lang="en-US" altLang="en-US" sz="3200" b="1" dirty="0" smtClean="0">
              <a:latin typeface="Times New Roman" panose="02020603050405020304" pitchFamily="18" charset="0"/>
              <a:cs typeface="Times New Roman" panose="02020603050405020304" pitchFamily="18" charset="0"/>
            </a:endParaRPr>
          </a:p>
        </p:txBody>
      </p:sp>
      <p:sp>
        <p:nvSpPr>
          <p:cNvPr id="10" name="Content Placeholder 4"/>
          <p:cNvSpPr txBox="1">
            <a:spLocks/>
          </p:cNvSpPr>
          <p:nvPr/>
        </p:nvSpPr>
        <p:spPr bwMode="auto">
          <a:xfrm flipV="1">
            <a:off x="7315199" y="6780212"/>
            <a:ext cx="1089025" cy="4587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US" altLang="en-US" sz="2400" smtClean="0">
              <a:latin typeface="Times New Roman" panose="02020603050405020304" pitchFamily="18" charset="0"/>
              <a:cs typeface="Times New Roman" panose="02020603050405020304" pitchFamily="18" charset="0"/>
            </a:endParaRPr>
          </a:p>
          <a:p>
            <a:endParaRPr lang="en-US" altLang="en-US" sz="2400" smtClean="0">
              <a:latin typeface="Times New Roman" panose="02020603050405020304" pitchFamily="18" charset="0"/>
              <a:cs typeface="Times New Roman" panose="02020603050405020304" pitchFamily="18" charset="0"/>
            </a:endParaRPr>
          </a:p>
          <a:p>
            <a:endParaRPr lang="en-US" altLang="en-US" sz="2400" smtClean="0">
              <a:latin typeface="Times New Roman" panose="02020603050405020304" pitchFamily="18" charset="0"/>
              <a:cs typeface="Times New Roman" panose="02020603050405020304" pitchFamily="18" charset="0"/>
            </a:endParaRPr>
          </a:p>
          <a:p>
            <a:endParaRPr lang="en-US" altLang="en-US" sz="2400" smtClean="0">
              <a:latin typeface="Times New Roman" panose="02020603050405020304" pitchFamily="18" charset="0"/>
              <a:cs typeface="Times New Roman" panose="02020603050405020304" pitchFamily="18" charset="0"/>
            </a:endParaRPr>
          </a:p>
          <a:p>
            <a:endParaRPr lang="en-US" altLang="en-US" sz="2400" smtClean="0">
              <a:latin typeface="Times New Roman" panose="02020603050405020304" pitchFamily="18" charset="0"/>
              <a:cs typeface="Times New Roman" panose="02020603050405020304" pitchFamily="18" charset="0"/>
            </a:endParaRPr>
          </a:p>
          <a:p>
            <a:endParaRPr lang="en-US" altLang="en-US" sz="2400" smtClean="0">
              <a:latin typeface="Times New Roman" panose="02020603050405020304" pitchFamily="18" charset="0"/>
              <a:cs typeface="Times New Roman" panose="02020603050405020304" pitchFamily="18" charset="0"/>
            </a:endParaRPr>
          </a:p>
          <a:p>
            <a:endParaRPr lang="en-US" altLang="en-US" sz="2400" smtClean="0">
              <a:latin typeface="Times New Roman" panose="02020603050405020304" pitchFamily="18" charset="0"/>
              <a:cs typeface="Times New Roman" panose="02020603050405020304" pitchFamily="18" charset="0"/>
            </a:endParaRPr>
          </a:p>
          <a:p>
            <a:endParaRPr lang="en-US" altLang="en-US" sz="2400" smtClean="0">
              <a:latin typeface="Times New Roman" panose="02020603050405020304" pitchFamily="18" charset="0"/>
              <a:cs typeface="Times New Roman" panose="02020603050405020304" pitchFamily="18" charset="0"/>
            </a:endParaRPr>
          </a:p>
        </p:txBody>
      </p:sp>
      <p:sp>
        <p:nvSpPr>
          <p:cNvPr id="11" name="Slide Number Placeholder 4"/>
          <p:cNvSpPr txBox="1">
            <a:spLocks/>
          </p:cNvSpPr>
          <p:nvPr/>
        </p:nvSpPr>
        <p:spPr bwMode="auto">
          <a:xfrm>
            <a:off x="6553200" y="6356350"/>
            <a:ext cx="2133600" cy="365125"/>
          </a:xfrm>
          <a:prstGeom prst="rect">
            <a:avLst/>
          </a:prstGeo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algn="r" rtl="0" fontAlgn="auto">
              <a:spcBef>
                <a:spcPct val="20000"/>
              </a:spcBef>
              <a:spcAft>
                <a:spcPts val="0"/>
              </a:spcAft>
              <a:buFont typeface="Arial" panose="020B0604020202020204" pitchFamily="34" charset="0"/>
              <a:buChar char="•"/>
              <a:defRPr sz="3200" kern="1200">
                <a:solidFill>
                  <a:schemeClr val="tx1"/>
                </a:solidFill>
                <a:latin typeface="Calibri" panose="020F0502020204030204" pitchFamily="34" charset="0"/>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Calibri" panose="020F0502020204030204" pitchFamily="34" charset="0"/>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Calibri" panose="020F0502020204030204" pitchFamily="34" charset="0"/>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mn-ea"/>
                <a:cs typeface="+mn-cs"/>
              </a:defRPr>
            </a:lvl5pPr>
            <a:lvl6pPr marL="2514600" indent="-228600" algn="l" defTabSz="9144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mn-ea"/>
                <a:cs typeface="+mn-cs"/>
              </a:defRPr>
            </a:lvl6pPr>
            <a:lvl7pPr marL="2971800" indent="-228600" algn="l" defTabSz="9144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mn-ea"/>
                <a:cs typeface="+mn-cs"/>
              </a:defRPr>
            </a:lvl7pPr>
            <a:lvl8pPr marL="3429000" indent="-228600" algn="l" defTabSz="9144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mn-ea"/>
                <a:cs typeface="+mn-cs"/>
              </a:defRPr>
            </a:lvl8pPr>
            <a:lvl9pPr marL="3886200" indent="-228600" algn="l" defTabSz="9144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mn-ea"/>
                <a:cs typeface="+mn-cs"/>
              </a:defRPr>
            </a:lvl9pPr>
          </a:lstStyle>
          <a:p>
            <a:pPr>
              <a:spcBef>
                <a:spcPct val="0"/>
              </a:spcBef>
              <a:buFontTx/>
              <a:buNone/>
            </a:pPr>
            <a:fld id="{C665E0CC-F433-4A29-95C0-E9C901421929}" type="slidenum">
              <a:rPr lang="en-US" altLang="en-US" sz="1200" smtClean="0">
                <a:solidFill>
                  <a:srgbClr val="898989"/>
                </a:solidFill>
              </a:rPr>
              <a:pPr>
                <a:spcBef>
                  <a:spcPct val="0"/>
                </a:spcBef>
                <a:buFontTx/>
                <a:buNone/>
              </a:pPr>
              <a:t>8</a:t>
            </a:fld>
            <a:endParaRPr lang="en-US" altLang="en-US" sz="1200" smtClean="0">
              <a:solidFill>
                <a:srgbClr val="898989"/>
              </a:solidFill>
            </a:endParaRPr>
          </a:p>
        </p:txBody>
      </p:sp>
      <p:sp>
        <p:nvSpPr>
          <p:cNvPr id="12" name="Rounded Rectangle 11"/>
          <p:cNvSpPr/>
          <p:nvPr/>
        </p:nvSpPr>
        <p:spPr>
          <a:xfrm>
            <a:off x="2028825" y="1474788"/>
            <a:ext cx="5029200" cy="4302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IN" sz="2000" dirty="0">
                <a:latin typeface="Times New Roman" panose="02020603050405020304" pitchFamily="18" charset="0"/>
                <a:cs typeface="Times New Roman" panose="02020603050405020304" pitchFamily="18" charset="0"/>
              </a:rPr>
              <a:t>RGB COLOR IMAGE</a:t>
            </a:r>
          </a:p>
        </p:txBody>
      </p:sp>
      <p:sp>
        <p:nvSpPr>
          <p:cNvPr id="13" name="Rounded Rectangle 12"/>
          <p:cNvSpPr/>
          <p:nvPr/>
        </p:nvSpPr>
        <p:spPr>
          <a:xfrm>
            <a:off x="2047875" y="2155825"/>
            <a:ext cx="5010150" cy="56991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IN" sz="2000" dirty="0">
                <a:latin typeface="Times New Roman" panose="02020603050405020304" pitchFamily="18" charset="0"/>
                <a:cs typeface="Times New Roman" panose="02020603050405020304" pitchFamily="18" charset="0"/>
              </a:rPr>
              <a:t>YCbCr COLOR CONVERSION PROCESSING</a:t>
            </a:r>
          </a:p>
        </p:txBody>
      </p:sp>
      <p:sp>
        <p:nvSpPr>
          <p:cNvPr id="14" name="Rounded Rectangle 13"/>
          <p:cNvSpPr/>
          <p:nvPr/>
        </p:nvSpPr>
        <p:spPr>
          <a:xfrm>
            <a:off x="1978025" y="2997200"/>
            <a:ext cx="5062538" cy="685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IN" sz="2000" dirty="0">
                <a:latin typeface="Times New Roman" panose="02020603050405020304" pitchFamily="18" charset="0"/>
                <a:cs typeface="Times New Roman" panose="02020603050405020304" pitchFamily="18" charset="0"/>
              </a:rPr>
              <a:t>BILATERAL FILTERING USING REDUCED NOISE PIXEL</a:t>
            </a:r>
          </a:p>
        </p:txBody>
      </p:sp>
      <p:sp>
        <p:nvSpPr>
          <p:cNvPr id="15" name="Rounded Rectangle 14"/>
          <p:cNvSpPr/>
          <p:nvPr/>
        </p:nvSpPr>
        <p:spPr>
          <a:xfrm>
            <a:off x="1978025" y="3930650"/>
            <a:ext cx="5062538" cy="8826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IN" sz="2000" dirty="0">
                <a:latin typeface="Times New Roman" panose="02020603050405020304" pitchFamily="18" charset="0"/>
                <a:cs typeface="Times New Roman" panose="02020603050405020304" pitchFamily="18" charset="0"/>
              </a:rPr>
              <a:t>BACKGROUND AND FOREGROUND ANALYSIS FIRE DETECTION PROCESSING</a:t>
            </a:r>
          </a:p>
        </p:txBody>
      </p:sp>
      <p:sp>
        <p:nvSpPr>
          <p:cNvPr id="16" name="Rounded Rectangle 15"/>
          <p:cNvSpPr/>
          <p:nvPr/>
        </p:nvSpPr>
        <p:spPr>
          <a:xfrm>
            <a:off x="1978025" y="5157788"/>
            <a:ext cx="5062538" cy="406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IN" sz="2000" dirty="0">
                <a:latin typeface="Times New Roman" panose="02020603050405020304" pitchFamily="18" charset="0"/>
                <a:cs typeface="Times New Roman" panose="02020603050405020304" pitchFamily="18" charset="0"/>
              </a:rPr>
              <a:t>FIRE SEGMENTATION OUTPUT</a:t>
            </a:r>
          </a:p>
        </p:txBody>
      </p:sp>
      <p:sp>
        <p:nvSpPr>
          <p:cNvPr id="17" name="Rounded Rectangle 16"/>
          <p:cNvSpPr/>
          <p:nvPr/>
        </p:nvSpPr>
        <p:spPr>
          <a:xfrm>
            <a:off x="2005013" y="5870575"/>
            <a:ext cx="5067300" cy="6127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IN" sz="2000" dirty="0">
                <a:latin typeface="Times New Roman" panose="02020603050405020304" pitchFamily="18" charset="0"/>
                <a:cs typeface="Times New Roman" panose="02020603050405020304" pitchFamily="18" charset="0"/>
              </a:rPr>
              <a:t>RED BOX AT FIRE FLAME AT DETECT IMAGE</a:t>
            </a:r>
          </a:p>
        </p:txBody>
      </p:sp>
      <p:sp>
        <p:nvSpPr>
          <p:cNvPr id="18" name="Down Arrow 17"/>
          <p:cNvSpPr/>
          <p:nvPr/>
        </p:nvSpPr>
        <p:spPr>
          <a:xfrm>
            <a:off x="4510088" y="1925638"/>
            <a:ext cx="46037" cy="234950"/>
          </a:xfrm>
          <a:prstGeom prst="downArrow">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eaLnBrk="1" hangingPunct="1">
              <a:defRPr/>
            </a:pPr>
            <a:endParaRPr lang="en-IN"/>
          </a:p>
        </p:txBody>
      </p:sp>
      <p:sp>
        <p:nvSpPr>
          <p:cNvPr id="19" name="Down Arrow 18"/>
          <p:cNvSpPr/>
          <p:nvPr/>
        </p:nvSpPr>
        <p:spPr>
          <a:xfrm flipH="1">
            <a:off x="4510088" y="2760663"/>
            <a:ext cx="46037" cy="215900"/>
          </a:xfrm>
          <a:prstGeom prst="downArrow">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eaLnBrk="1" hangingPunct="1">
              <a:defRPr/>
            </a:pPr>
            <a:endParaRPr lang="en-IN"/>
          </a:p>
        </p:txBody>
      </p:sp>
      <p:sp>
        <p:nvSpPr>
          <p:cNvPr id="20" name="Down Arrow 19"/>
          <p:cNvSpPr/>
          <p:nvPr/>
        </p:nvSpPr>
        <p:spPr>
          <a:xfrm>
            <a:off x="4516438" y="3714750"/>
            <a:ext cx="46037" cy="206375"/>
          </a:xfrm>
          <a:prstGeom prst="downArrow">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eaLnBrk="1" hangingPunct="1">
              <a:defRPr/>
            </a:pPr>
            <a:endParaRPr lang="en-IN"/>
          </a:p>
        </p:txBody>
      </p:sp>
      <p:sp>
        <p:nvSpPr>
          <p:cNvPr id="21" name="Down Arrow 20"/>
          <p:cNvSpPr/>
          <p:nvPr/>
        </p:nvSpPr>
        <p:spPr>
          <a:xfrm>
            <a:off x="4506913" y="4857750"/>
            <a:ext cx="46037" cy="250825"/>
          </a:xfrm>
          <a:prstGeom prst="downArrow">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eaLnBrk="1" hangingPunct="1">
              <a:defRPr/>
            </a:pPr>
            <a:endParaRPr lang="en-IN"/>
          </a:p>
        </p:txBody>
      </p:sp>
      <p:sp>
        <p:nvSpPr>
          <p:cNvPr id="22" name="Down Arrow 21"/>
          <p:cNvSpPr/>
          <p:nvPr/>
        </p:nvSpPr>
        <p:spPr>
          <a:xfrm flipH="1">
            <a:off x="4506913" y="5564188"/>
            <a:ext cx="53975" cy="247650"/>
          </a:xfrm>
          <a:prstGeom prst="downArrow">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eaLnBrk="1" hangingPunct="1">
              <a:defRPr/>
            </a:pPr>
            <a:endParaRPr lang="en-IN"/>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sz="3200" b="1" dirty="0" smtClean="0">
                <a:latin typeface="Times New Roman" pitchFamily="18" charset="0"/>
                <a:cs typeface="Times New Roman" pitchFamily="18" charset="0"/>
              </a:rPr>
              <a:t>MATHEMATICAL MODELING</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a:xfrm>
            <a:off x="457200" y="1524000"/>
            <a:ext cx="8229600" cy="4221163"/>
          </a:xfrm>
        </p:spPr>
        <p:txBody>
          <a:bodyPr/>
          <a:lstStyle/>
          <a:p>
            <a:endParaRPr lang="en-US" sz="2000" b="1" dirty="0" smtClean="0">
              <a:latin typeface="Times New Roman" panose="02020603050405020304" pitchFamily="18" charset="0"/>
              <a:cs typeface="Times New Roman" panose="02020603050405020304" pitchFamily="18" charset="0"/>
            </a:endParaRPr>
          </a:p>
          <a:p>
            <a:endParaRPr lang="en-US" sz="2000" b="1" dirty="0">
              <a:latin typeface="Times New Roman" panose="02020603050405020304" pitchFamily="18" charset="0"/>
              <a:cs typeface="Times New Roman" panose="02020603050405020304" pitchFamily="18" charset="0"/>
            </a:endParaRPr>
          </a:p>
          <a:p>
            <a:endParaRPr lang="en-US" sz="2000" b="1" dirty="0" smtClean="0">
              <a:latin typeface="Times New Roman" panose="02020603050405020304" pitchFamily="18" charset="0"/>
              <a:cs typeface="Times New Roman" panose="02020603050405020304" pitchFamily="18" charset="0"/>
            </a:endParaRPr>
          </a:p>
          <a:p>
            <a:endParaRPr lang="en-US" sz="2000" b="1" dirty="0" smtClean="0">
              <a:latin typeface="Times New Roman" panose="02020603050405020304" pitchFamily="18" charset="0"/>
              <a:cs typeface="Times New Roman" panose="02020603050405020304" pitchFamily="18" charset="0"/>
            </a:endParaRPr>
          </a:p>
          <a:p>
            <a:endParaRPr lang="en-US" sz="2000" b="1" dirty="0">
              <a:latin typeface="Times New Roman" panose="02020603050405020304" pitchFamily="18" charset="0"/>
              <a:cs typeface="Times New Roman" panose="02020603050405020304" pitchFamily="18" charset="0"/>
            </a:endParaRPr>
          </a:p>
          <a:p>
            <a:pPr marL="0" indent="0">
              <a:buNone/>
            </a:pPr>
            <a:endParaRPr lang="en-US" sz="2000" b="1" dirty="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M</a:t>
            </a:r>
            <a:r>
              <a:rPr lang="en-US" sz="2000" b="1" dirty="0">
                <a:latin typeface="Times New Roman" panose="02020603050405020304" pitchFamily="18" charset="0"/>
                <a:cs typeface="Times New Roman" panose="02020603050405020304" pitchFamily="18" charset="0"/>
              </a:rPr>
              <a:t>, is given by</a:t>
            </a:r>
            <a:endParaRPr lang="en-IN"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E = 2πMR2/(R2+D2)</a:t>
            </a:r>
            <a:endParaRPr lang="en-IN"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When R&lt;&lt;D then the relation reduces to the (inverse) square law</a:t>
            </a:r>
            <a:endParaRPr lang="en-IN"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E ≈ 2πMR2/D2</a:t>
            </a:r>
            <a:endParaRPr lang="en-IN"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9</a:t>
            </a:fld>
            <a:endParaRPr lang="en-US"/>
          </a:p>
        </p:txBody>
      </p:sp>
      <p:pic>
        <p:nvPicPr>
          <p:cNvPr id="5" name="Picture 4" descr="RGB to YUV color conversion for analog TV"/>
          <p:cNvPicPr/>
          <p:nvPr/>
        </p:nvPicPr>
        <p:blipFill>
          <a:blip r:embed="rId2"/>
          <a:srcRect/>
          <a:stretch>
            <a:fillRect/>
          </a:stretch>
        </p:blipFill>
        <p:spPr bwMode="auto">
          <a:xfrm>
            <a:off x="990600" y="1524000"/>
            <a:ext cx="6400800" cy="1752600"/>
          </a:xfrm>
          <a:prstGeom prst="rect">
            <a:avLst/>
          </a:prstGeom>
          <a:noFill/>
          <a:ln w="9525">
            <a:noFill/>
            <a:miter lim="800000"/>
            <a:headEnd/>
            <a:tailEnd/>
          </a:ln>
        </p:spPr>
      </p:pic>
    </p:spTree>
    <p:extLst>
      <p:ext uri="{BB962C8B-B14F-4D97-AF65-F5344CB8AC3E}">
        <p14:creationId xmlns="" xmlns:p14="http://schemas.microsoft.com/office/powerpoint/2010/main" val="865854589"/>
      </p:ext>
    </p:extLst>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152400" y="152400"/>
            <a:ext cx="8762999" cy="1138773"/>
          </a:xfrm>
          <a:prstGeom prst="rect">
            <a:avLst/>
          </a:prstGeom>
          <a:noFill/>
          <a:ln w="9525">
            <a:noFill/>
            <a:miter lim="800000"/>
            <a:headEnd/>
            <a:tailEnd/>
          </a:ln>
        </p:spPr>
        <p:txBody>
          <a:bodyPr wrap="square">
            <a:spAutoFit/>
          </a:bodyPr>
          <a:lstStyle/>
          <a:p>
            <a:pPr algn="ctr" eaLnBrk="0" hangingPunct="0"/>
            <a:r>
              <a:rPr lang="en-US" sz="36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SOFTWARE TOOLS USED AND ITS FEATURES</a:t>
            </a:r>
            <a:endParaRPr lang="en-US" sz="2400" dirty="0">
              <a:latin typeface="Times New Roman" pitchFamily="18" charset="0"/>
              <a:cs typeface="Times New Roman" pitchFamily="18" charset="0"/>
            </a:endParaRPr>
          </a:p>
        </p:txBody>
      </p:sp>
      <p:sp>
        <p:nvSpPr>
          <p:cNvPr id="4" name="Content Placeholder 3"/>
          <p:cNvSpPr>
            <a:spLocks noGrp="1"/>
          </p:cNvSpPr>
          <p:nvPr>
            <p:ph idx="1"/>
          </p:nvPr>
        </p:nvSpPr>
        <p:spPr/>
        <p:txBody>
          <a:bodyPr/>
          <a:lstStyle/>
          <a:p>
            <a:pPr algn="just">
              <a:lnSpc>
                <a:spcPct val="150000"/>
              </a:lnSpc>
            </a:pPr>
            <a:r>
              <a:rPr lang="en-US" sz="2000" dirty="0" smtClean="0">
                <a:latin typeface="Times New Roman" panose="02020603050405020304" pitchFamily="18" charset="0"/>
                <a:cs typeface="Times New Roman" panose="02020603050405020304" pitchFamily="18" charset="0"/>
              </a:rPr>
              <a:t>MATLAB </a:t>
            </a:r>
            <a:r>
              <a:rPr lang="en-US" sz="2000" dirty="0">
                <a:latin typeface="Times New Roman" panose="02020603050405020304" pitchFamily="18" charset="0"/>
                <a:cs typeface="Times New Roman" panose="02020603050405020304" pitchFamily="18" charset="0"/>
              </a:rPr>
              <a:t>is a high-performance language for technical computing. </a:t>
            </a:r>
            <a:endParaRPr lang="en-US" sz="2000" dirty="0" smtClean="0">
              <a:latin typeface="Times New Roman" panose="02020603050405020304" pitchFamily="18" charset="0"/>
              <a:cs typeface="Times New Roman" panose="02020603050405020304" pitchFamily="18" charset="0"/>
            </a:endParaRPr>
          </a:p>
          <a:p>
            <a:pPr algn="just">
              <a:lnSpc>
                <a:spcPct val="150000"/>
              </a:lnSpc>
            </a:pPr>
            <a:r>
              <a:rPr lang="en-US" sz="2000" dirty="0" smtClean="0">
                <a:latin typeface="Times New Roman" panose="02020603050405020304" pitchFamily="18" charset="0"/>
                <a:cs typeface="Times New Roman" panose="02020603050405020304" pitchFamily="18" charset="0"/>
              </a:rPr>
              <a:t>It </a:t>
            </a:r>
            <a:r>
              <a:rPr lang="en-US" sz="2000" dirty="0">
                <a:latin typeface="Times New Roman" panose="02020603050405020304" pitchFamily="18" charset="0"/>
                <a:cs typeface="Times New Roman" panose="02020603050405020304" pitchFamily="18" charset="0"/>
              </a:rPr>
              <a:t>integrates computation, visualization, and programming in an easy-to-use environment where problems and solutions are expressed in familiar mathematical notation</a:t>
            </a:r>
            <a:r>
              <a:rPr lang="en-US" sz="2000" dirty="0" smtClean="0">
                <a:latin typeface="Times New Roman" panose="02020603050405020304" pitchFamily="18" charset="0"/>
                <a:cs typeface="Times New Roman" panose="02020603050405020304" pitchFamily="18" charset="0"/>
              </a:rPr>
              <a:t>.</a:t>
            </a:r>
          </a:p>
          <a:p>
            <a:pPr algn="just">
              <a:lnSpc>
                <a:spcPct val="150000"/>
              </a:lnSpc>
            </a:pP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MATLAB is an interactive system whose basic data element is an array that does not require dimensioning. </a:t>
            </a:r>
            <a:endParaRPr lang="en-US" sz="2000" dirty="0" smtClean="0">
              <a:latin typeface="Times New Roman" panose="02020603050405020304" pitchFamily="18" charset="0"/>
              <a:cs typeface="Times New Roman" panose="02020603050405020304" pitchFamily="18" charset="0"/>
            </a:endParaRPr>
          </a:p>
          <a:p>
            <a:pPr algn="just">
              <a:lnSpc>
                <a:spcPct val="150000"/>
              </a:lnSpc>
            </a:pPr>
            <a:r>
              <a:rPr lang="en-US" sz="2000" dirty="0" smtClean="0">
                <a:latin typeface="Times New Roman" panose="02020603050405020304" pitchFamily="18" charset="0"/>
                <a:cs typeface="Times New Roman" panose="02020603050405020304" pitchFamily="18" charset="0"/>
              </a:rPr>
              <a:t>This </a:t>
            </a:r>
            <a:r>
              <a:rPr lang="en-US" sz="2000" dirty="0">
                <a:latin typeface="Times New Roman" panose="02020603050405020304" pitchFamily="18" charset="0"/>
                <a:cs typeface="Times New Roman" panose="02020603050405020304" pitchFamily="18" charset="0"/>
              </a:rPr>
              <a:t>allows you to solve many technical computing problems, especially those with matrix and vector formulations, in a fraction of the time it would take to write a program in a scalar non-interactive language such as C or </a:t>
            </a:r>
            <a:r>
              <a:rPr lang="en-US" sz="2000" dirty="0" smtClean="0">
                <a:latin typeface="Times New Roman" panose="02020603050405020304" pitchFamily="18" charset="0"/>
                <a:cs typeface="Times New Roman" panose="02020603050405020304" pitchFamily="18" charset="0"/>
              </a:rPr>
              <a:t>FORTRAN.</a:t>
            </a:r>
            <a:endParaRPr lang="en-IN" sz="2000" dirty="0">
              <a:latin typeface="Times New Roman" panose="02020603050405020304" pitchFamily="18" charset="0"/>
              <a:cs typeface="Times New Roman" panose="02020603050405020304" pitchFamily="18" charset="0"/>
            </a:endParaRPr>
          </a:p>
          <a:p>
            <a:pPr algn="just">
              <a:lnSpc>
                <a:spcPct val="150000"/>
              </a:lnSpc>
            </a:pPr>
            <a:endParaRPr lang="en-IN" sz="2000"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a:defRPr/>
            </a:pPr>
            <a:fld id="{5BB58D08-B060-4E15-9407-073A85449181}" type="slidenum">
              <a:rPr lang="en-US" smtClean="0"/>
              <a:pPr>
                <a:defRPr/>
              </a:pPr>
              <a:t>10</a:t>
            </a:fld>
            <a:endParaRPr lang="en-US"/>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623887" y="304800"/>
            <a:ext cx="7391400" cy="1138773"/>
          </a:xfrm>
          <a:prstGeom prst="rect">
            <a:avLst/>
          </a:prstGeom>
          <a:noFill/>
          <a:ln w="9525">
            <a:noFill/>
            <a:miter lim="800000"/>
            <a:headEnd/>
            <a:tailEnd/>
          </a:ln>
        </p:spPr>
        <p:txBody>
          <a:bodyPr wrap="square">
            <a:spAutoFit/>
          </a:bodyPr>
          <a:lstStyle/>
          <a:p>
            <a:pPr algn="ctr" eaLnBrk="0" hangingPunct="0"/>
            <a:r>
              <a:rPr lang="en-US" sz="36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SOFTWARE TOOLS USED AND ITS FEATURES            Cont..</a:t>
            </a:r>
            <a:endParaRPr lang="en-US" sz="2400" dirty="0">
              <a:latin typeface="Times New Roman" pitchFamily="18" charset="0"/>
              <a:cs typeface="Times New Roman" pitchFamily="18" charset="0"/>
            </a:endParaRPr>
          </a:p>
        </p:txBody>
      </p:sp>
      <p:sp>
        <p:nvSpPr>
          <p:cNvPr id="4" name="Content Placeholder 3"/>
          <p:cNvSpPr>
            <a:spLocks noGrp="1"/>
          </p:cNvSpPr>
          <p:nvPr>
            <p:ph idx="1"/>
          </p:nvPr>
        </p:nvSpPr>
        <p:spPr/>
        <p:txBody>
          <a:bodyPr/>
          <a:lstStyle/>
          <a:p>
            <a:pPr marL="0" indent="0">
              <a:buNone/>
            </a:pPr>
            <a:r>
              <a:rPr lang="en-US" sz="2000" b="1" dirty="0">
                <a:latin typeface="Times New Roman" panose="02020603050405020304" pitchFamily="18" charset="0"/>
                <a:cs typeface="Times New Roman" panose="02020603050405020304" pitchFamily="18" charset="0"/>
              </a:rPr>
              <a:t>APPLICATION DEVELOPMENT </a:t>
            </a:r>
            <a:r>
              <a:rPr lang="en-US" sz="2000" b="1" dirty="0" smtClean="0">
                <a:latin typeface="Times New Roman" panose="02020603050405020304" pitchFamily="18" charset="0"/>
                <a:cs typeface="Times New Roman" panose="02020603050405020304" pitchFamily="18" charset="0"/>
              </a:rPr>
              <a:t>TOOLS</a:t>
            </a:r>
          </a:p>
          <a:p>
            <a:pPr marL="0" indent="0">
              <a:buNone/>
            </a:pPr>
            <a:endParaRPr lang="en-IN"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Image Processing </a:t>
            </a:r>
            <a:endParaRPr lang="en-IN"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Signal Processing </a:t>
            </a:r>
            <a:endParaRPr lang="en-IN"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Control System </a:t>
            </a:r>
            <a:endParaRPr lang="en-IN"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Communications </a:t>
            </a:r>
            <a:endParaRPr lang="en-IN"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Neural Network </a:t>
            </a:r>
            <a:endParaRPr lang="en-IN"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Instrument Control </a:t>
            </a:r>
            <a:endParaRPr lang="en-IN" sz="2000" dirty="0">
              <a:latin typeface="Times New Roman" panose="02020603050405020304" pitchFamily="18" charset="0"/>
              <a:cs typeface="Times New Roman" panose="02020603050405020304" pitchFamily="18" charset="0"/>
            </a:endParaRPr>
          </a:p>
          <a:p>
            <a:pPr lvl="0"/>
            <a:r>
              <a:rPr lang="en-US" sz="2000" dirty="0">
                <a:latin typeface="Times New Roman" panose="02020603050405020304" pitchFamily="18" charset="0"/>
                <a:cs typeface="Times New Roman" panose="02020603050405020304" pitchFamily="18" charset="0"/>
              </a:rPr>
              <a:t>Fuzzy Logic </a:t>
            </a:r>
            <a:endParaRPr lang="en-IN"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Embedded MATLAB</a:t>
            </a:r>
            <a:endParaRPr lang="en-IN" sz="2000"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a:defRPr/>
            </a:pPr>
            <a:fld id="{5BB58D08-B060-4E15-9407-073A85449181}" type="slidenum">
              <a:rPr lang="en-US" smtClean="0"/>
              <a:pPr>
                <a:defRPr/>
              </a:pPr>
              <a:t>11</a:t>
            </a:fld>
            <a:endParaRPr lang="en-US"/>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28600" y="33337"/>
            <a:ext cx="8915400" cy="1249362"/>
          </a:xfrm>
        </p:spPr>
        <p:txBody>
          <a:bodyPr/>
          <a:lstStyle/>
          <a:p>
            <a:pPr eaLnBrk="1" hangingPunct="1"/>
            <a:r>
              <a:rPr lang="en-US" sz="3200" b="1" dirty="0" smtClean="0">
                <a:latin typeface="Times New Roman" pitchFamily="18" charset="0"/>
                <a:cs typeface="Times New Roman" pitchFamily="18" charset="0"/>
              </a:rPr>
              <a:t>OUTCOMES AND RESULTS</a:t>
            </a:r>
            <a:endParaRPr lang="en-US" sz="3200" dirty="0" smtClean="0">
              <a:latin typeface="Times New Roman" pitchFamily="18" charset="0"/>
              <a:cs typeface="Times New Roman" pitchFamily="18" charset="0"/>
            </a:endParaRPr>
          </a:p>
        </p:txBody>
      </p:sp>
      <p:sp>
        <p:nvSpPr>
          <p:cNvPr id="3" name="Content Placeholder 2"/>
          <p:cNvSpPr>
            <a:spLocks noGrp="1"/>
          </p:cNvSpPr>
          <p:nvPr>
            <p:ph idx="1"/>
          </p:nvPr>
        </p:nvSpPr>
        <p:spPr>
          <a:xfrm>
            <a:off x="152400" y="1219200"/>
            <a:ext cx="8763000" cy="5334000"/>
          </a:xfrm>
        </p:spPr>
        <p:txBody>
          <a:bodyPr rtlCol="0">
            <a:normAutofit fontScale="92500" lnSpcReduction="20000"/>
          </a:bodyPr>
          <a:lstStyle/>
          <a:p>
            <a:endParaRPr lang="en-US" sz="2000" dirty="0" smtClean="0">
              <a:latin typeface="Times New Roman" panose="02020603050405020304" pitchFamily="18" charset="0"/>
              <a:cs typeface="Times New Roman" panose="02020603050405020304" pitchFamily="18" charset="0"/>
            </a:endParaRPr>
          </a:p>
          <a:p>
            <a:pPr marL="3657600" lvl="8" indent="0">
              <a:buNone/>
            </a:pPr>
            <a:endParaRPr lang="en-US" dirty="0" smtClean="0">
              <a:latin typeface="Times New Roman" panose="02020603050405020304" pitchFamily="18" charset="0"/>
              <a:cs typeface="Times New Roman" panose="02020603050405020304" pitchFamily="18" charset="0"/>
            </a:endParaRPr>
          </a:p>
          <a:p>
            <a:pPr marL="3657600" lvl="8" indent="0">
              <a:buNone/>
            </a:pPr>
            <a:endParaRPr lang="en-US" sz="800" dirty="0">
              <a:latin typeface="Times New Roman" panose="02020603050405020304" pitchFamily="18" charset="0"/>
              <a:cs typeface="Times New Roman" panose="02020603050405020304" pitchFamily="18" charset="0"/>
            </a:endParaRPr>
          </a:p>
          <a:p>
            <a:pPr marL="3657600" lvl="8" indent="0">
              <a:buNone/>
            </a:pPr>
            <a:endParaRPr lang="en-US" sz="800" dirty="0" smtClean="0">
              <a:latin typeface="Times New Roman" panose="02020603050405020304" pitchFamily="18" charset="0"/>
              <a:cs typeface="Times New Roman" panose="02020603050405020304" pitchFamily="18" charset="0"/>
            </a:endParaRPr>
          </a:p>
          <a:p>
            <a:pPr marL="3657600" lvl="8" indent="0">
              <a:buNone/>
            </a:pPr>
            <a:endParaRPr lang="en-US" sz="800" dirty="0">
              <a:latin typeface="Times New Roman" panose="02020603050405020304" pitchFamily="18" charset="0"/>
              <a:cs typeface="Times New Roman" panose="02020603050405020304" pitchFamily="18" charset="0"/>
            </a:endParaRPr>
          </a:p>
          <a:p>
            <a:pPr marL="3657600" lvl="8" indent="0">
              <a:buNone/>
            </a:pPr>
            <a:endParaRPr lang="en-US" sz="800" dirty="0" smtClean="0">
              <a:latin typeface="Times New Roman" panose="02020603050405020304" pitchFamily="18" charset="0"/>
              <a:cs typeface="Times New Roman" panose="02020603050405020304" pitchFamily="18" charset="0"/>
            </a:endParaRPr>
          </a:p>
          <a:p>
            <a:pPr marL="3657600" lvl="8" indent="0">
              <a:buNone/>
            </a:pPr>
            <a:endParaRPr lang="en-US" sz="800" dirty="0">
              <a:latin typeface="Times New Roman" panose="02020603050405020304" pitchFamily="18" charset="0"/>
              <a:cs typeface="Times New Roman" panose="02020603050405020304" pitchFamily="18" charset="0"/>
            </a:endParaRPr>
          </a:p>
          <a:p>
            <a:pPr marL="3657600" lvl="8" indent="0">
              <a:buNone/>
            </a:pPr>
            <a:endParaRPr lang="en-US" sz="800" dirty="0" smtClean="0">
              <a:latin typeface="Times New Roman" panose="02020603050405020304" pitchFamily="18" charset="0"/>
              <a:cs typeface="Times New Roman" panose="02020603050405020304" pitchFamily="18" charset="0"/>
            </a:endParaRPr>
          </a:p>
          <a:p>
            <a:pPr marL="3657600" lvl="8" indent="0">
              <a:buNone/>
            </a:pPr>
            <a:endParaRPr lang="en-US" sz="800" dirty="0">
              <a:latin typeface="Times New Roman" panose="02020603050405020304" pitchFamily="18" charset="0"/>
              <a:cs typeface="Times New Roman" panose="02020603050405020304" pitchFamily="18" charset="0"/>
            </a:endParaRPr>
          </a:p>
          <a:p>
            <a:pPr marL="3657600" lvl="8" indent="0">
              <a:buNone/>
            </a:pPr>
            <a:endParaRPr lang="en-US" sz="800" dirty="0">
              <a:latin typeface="Times New Roman" panose="02020603050405020304" pitchFamily="18" charset="0"/>
              <a:cs typeface="Times New Roman" panose="02020603050405020304" pitchFamily="18" charset="0"/>
            </a:endParaRPr>
          </a:p>
          <a:p>
            <a:endParaRPr lang="en-US" sz="2000" dirty="0" smtClean="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endParaRPr lang="en-US" sz="2000" dirty="0" smtClean="0">
              <a:latin typeface="Times New Roman" panose="02020603050405020304" pitchFamily="18" charset="0"/>
              <a:cs typeface="Times New Roman" panose="02020603050405020304" pitchFamily="18" charset="0"/>
            </a:endParaRPr>
          </a:p>
          <a:p>
            <a:endParaRPr lang="en-US" sz="2000" dirty="0" smtClean="0">
              <a:latin typeface="Times New Roman" panose="02020603050405020304" pitchFamily="18" charset="0"/>
              <a:cs typeface="Times New Roman" panose="02020603050405020304" pitchFamily="18" charset="0"/>
            </a:endParaRPr>
          </a:p>
          <a:p>
            <a:endParaRPr lang="en-US" sz="2000" dirty="0" smtClean="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Affected </a:t>
            </a:r>
            <a:r>
              <a:rPr lang="en-US" sz="2000" dirty="0">
                <a:latin typeface="Times New Roman" panose="02020603050405020304" pitchFamily="18" charset="0"/>
                <a:cs typeface="Times New Roman" panose="02020603050405020304" pitchFamily="18" charset="0"/>
              </a:rPr>
              <a:t>area in sq. </a:t>
            </a:r>
            <a:r>
              <a:rPr lang="en-US" sz="2000" dirty="0" smtClean="0">
                <a:latin typeface="Times New Roman" panose="02020603050405020304" pitchFamily="18" charset="0"/>
                <a:cs typeface="Times New Roman" panose="02020603050405020304" pitchFamily="18" charset="0"/>
              </a:rPr>
              <a:t>mm		:3986</a:t>
            </a:r>
            <a:endParaRPr lang="en-IN"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Total area in sq. mm		:65536</a:t>
            </a:r>
            <a:endParaRPr lang="en-IN"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Fire Affected area		:60.8215</a:t>
            </a:r>
            <a:endParaRPr lang="en-IN"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Specificity			:75</a:t>
            </a:r>
            <a:endParaRPr lang="en-IN"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Ppv			</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0.75</a:t>
            </a:r>
            <a:endParaRPr lang="en-IN"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Npv			</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0.75</a:t>
            </a:r>
            <a:endParaRPr lang="en-IN"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Accuracy			:95</a:t>
            </a:r>
            <a:endParaRPr lang="en-IN" sz="2000" dirty="0">
              <a:latin typeface="Times New Roman" panose="02020603050405020304" pitchFamily="18" charset="0"/>
              <a:cs typeface="Times New Roman" panose="02020603050405020304" pitchFamily="18" charset="0"/>
            </a:endParaRPr>
          </a:p>
          <a:p>
            <a:pPr algn="just" eaLnBrk="1" fontAlgn="auto" hangingPunct="1">
              <a:spcAft>
                <a:spcPts val="0"/>
              </a:spcAft>
              <a:defRPr/>
            </a:pPr>
            <a:endParaRPr lang="en-US" sz="20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B9C20FEC-1C9C-43EB-98EE-0E23C6351056}" type="slidenum">
              <a:rPr lang="en-US" smtClean="0"/>
              <a:pPr>
                <a:defRPr/>
              </a:pPr>
              <a:t>12</a:t>
            </a:fld>
            <a:endParaRPr lang="en-US"/>
          </a:p>
        </p:txBody>
      </p:sp>
      <p:pic>
        <p:nvPicPr>
          <p:cNvPr id="5" name="Picture 4"/>
          <p:cNvPicPr>
            <a:picLocks noChangeAspect="1"/>
          </p:cNvPicPr>
          <p:nvPr/>
        </p:nvPicPr>
        <p:blipFill>
          <a:blip r:embed="rId2" cstate="print"/>
          <a:stretch>
            <a:fillRect/>
          </a:stretch>
        </p:blipFill>
        <p:spPr>
          <a:xfrm>
            <a:off x="838200" y="989013"/>
            <a:ext cx="2133600" cy="1570038"/>
          </a:xfrm>
          <a:prstGeom prst="rect">
            <a:avLst/>
          </a:prstGeom>
        </p:spPr>
      </p:pic>
      <p:pic>
        <p:nvPicPr>
          <p:cNvPr id="11" name="Picture 10"/>
          <p:cNvPicPr/>
          <p:nvPr/>
        </p:nvPicPr>
        <p:blipFill>
          <a:blip r:embed="rId3">
            <a:extLst>
              <a:ext uri="{28A0092B-C50C-407E-A947-70E740481C1C}">
                <a14:useLocalDpi xmlns="" xmlns:a14="http://schemas.microsoft.com/office/drawing/2010/main" val="0"/>
              </a:ext>
            </a:extLst>
          </a:blip>
          <a:srcRect/>
          <a:stretch>
            <a:fillRect/>
          </a:stretch>
        </p:blipFill>
        <p:spPr bwMode="auto">
          <a:xfrm>
            <a:off x="3288347" y="990600"/>
            <a:ext cx="2198053" cy="1568451"/>
          </a:xfrm>
          <a:prstGeom prst="rect">
            <a:avLst/>
          </a:prstGeom>
          <a:noFill/>
          <a:ln w="9525">
            <a:noFill/>
            <a:miter lim="800000"/>
            <a:headEnd/>
            <a:tailEnd/>
          </a:ln>
        </p:spPr>
      </p:pic>
      <p:pic>
        <p:nvPicPr>
          <p:cNvPr id="8" name="Picture 7"/>
          <p:cNvPicPr>
            <a:picLocks noChangeAspect="1"/>
          </p:cNvPicPr>
          <p:nvPr/>
        </p:nvPicPr>
        <p:blipFill>
          <a:blip r:embed="rId4" cstate="print"/>
          <a:stretch>
            <a:fillRect/>
          </a:stretch>
        </p:blipFill>
        <p:spPr>
          <a:xfrm>
            <a:off x="6019800" y="977899"/>
            <a:ext cx="2286000" cy="1498601"/>
          </a:xfrm>
          <a:prstGeom prst="rect">
            <a:avLst/>
          </a:prstGeom>
        </p:spPr>
      </p:pic>
      <p:pic>
        <p:nvPicPr>
          <p:cNvPr id="12" name="Picture 11"/>
          <p:cNvPicPr>
            <a:picLocks noChangeAspect="1"/>
          </p:cNvPicPr>
          <p:nvPr/>
        </p:nvPicPr>
        <p:blipFill>
          <a:blip r:embed="rId5" cstate="print"/>
          <a:stretch>
            <a:fillRect/>
          </a:stretch>
        </p:blipFill>
        <p:spPr>
          <a:xfrm>
            <a:off x="838200" y="2740025"/>
            <a:ext cx="2133599" cy="1394689"/>
          </a:xfrm>
          <a:prstGeom prst="rect">
            <a:avLst/>
          </a:prstGeom>
        </p:spPr>
      </p:pic>
      <p:pic>
        <p:nvPicPr>
          <p:cNvPr id="13" name="Picture 12"/>
          <p:cNvPicPr>
            <a:picLocks noChangeAspect="1"/>
          </p:cNvPicPr>
          <p:nvPr/>
        </p:nvPicPr>
        <p:blipFill>
          <a:blip r:embed="rId6" cstate="print"/>
          <a:stretch>
            <a:fillRect/>
          </a:stretch>
        </p:blipFill>
        <p:spPr>
          <a:xfrm>
            <a:off x="3324058" y="2740025"/>
            <a:ext cx="2162342" cy="1394689"/>
          </a:xfrm>
          <a:prstGeom prst="rect">
            <a:avLst/>
          </a:prstGeom>
        </p:spPr>
      </p:pic>
      <p:pic>
        <p:nvPicPr>
          <p:cNvPr id="14" name="Picture 13"/>
          <p:cNvPicPr>
            <a:picLocks noChangeAspect="1"/>
          </p:cNvPicPr>
          <p:nvPr/>
        </p:nvPicPr>
        <p:blipFill>
          <a:blip r:embed="rId7" cstate="print"/>
          <a:stretch>
            <a:fillRect/>
          </a:stretch>
        </p:blipFill>
        <p:spPr>
          <a:xfrm>
            <a:off x="6068821" y="2717801"/>
            <a:ext cx="2236979" cy="1416913"/>
          </a:xfrm>
          <a:prstGeom prst="rect">
            <a:avLst/>
          </a:prstGeom>
        </p:spPr>
      </p:pic>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US" sz="3200" b="1" dirty="0" smtClean="0">
                <a:latin typeface="Times New Roman" pitchFamily="18" charset="0"/>
                <a:cs typeface="Times New Roman" pitchFamily="18" charset="0"/>
              </a:rPr>
              <a:t>CONCLUSION AND FUTURE SCOPE</a:t>
            </a:r>
          </a:p>
        </p:txBody>
      </p:sp>
      <p:sp>
        <p:nvSpPr>
          <p:cNvPr id="21507" name="Content Placeholder 2"/>
          <p:cNvSpPr>
            <a:spLocks noGrp="1"/>
          </p:cNvSpPr>
          <p:nvPr>
            <p:ph idx="1"/>
          </p:nvPr>
        </p:nvSpPr>
        <p:spPr/>
        <p:txBody>
          <a:bodyPr/>
          <a:lstStyle/>
          <a:p>
            <a:pPr algn="just" eaLnBrk="1" hangingPunct="1">
              <a:lnSpc>
                <a:spcPct val="150000"/>
              </a:lnSpc>
            </a:pPr>
            <a:r>
              <a:rPr lang="en-US" sz="2000" dirty="0">
                <a:latin typeface="Times New Roman" panose="02020603050405020304" pitchFamily="18" charset="0"/>
                <a:cs typeface="Times New Roman" panose="02020603050405020304" pitchFamily="18" charset="0"/>
              </a:rPr>
              <a:t>Our system works very well when fire occurs, by providing significantly faster detection based on light detection and analysis. </a:t>
            </a:r>
            <a:endParaRPr lang="en-US" sz="2000" dirty="0" smtClean="0">
              <a:latin typeface="Times New Roman" panose="02020603050405020304" pitchFamily="18" charset="0"/>
              <a:cs typeface="Times New Roman" panose="02020603050405020304" pitchFamily="18" charset="0"/>
            </a:endParaRPr>
          </a:p>
          <a:p>
            <a:pPr algn="just" eaLnBrk="1" hangingPunct="1">
              <a:lnSpc>
                <a:spcPct val="150000"/>
              </a:lnSpc>
            </a:pPr>
            <a:r>
              <a:rPr lang="en-US" sz="2000" dirty="0" smtClean="0">
                <a:latin typeface="Times New Roman" panose="02020603050405020304" pitchFamily="18" charset="0"/>
                <a:cs typeface="Times New Roman" panose="02020603050405020304" pitchFamily="18" charset="0"/>
              </a:rPr>
              <a:t>The </a:t>
            </a:r>
            <a:r>
              <a:rPr lang="en-US" sz="2000" dirty="0">
                <a:latin typeface="Times New Roman" panose="02020603050405020304" pitchFamily="18" charset="0"/>
                <a:cs typeface="Times New Roman" panose="02020603050405020304" pitchFamily="18" charset="0"/>
              </a:rPr>
              <a:t>obvious outcome is significant reduction in loss of life and property. Overall accuracy from the experiments is more than 90%, demonstrating its effectiveness and usefulness</a:t>
            </a:r>
            <a:r>
              <a:rPr lang="en-US" sz="2000" dirty="0" smtClean="0">
                <a:latin typeface="Times New Roman" panose="02020603050405020304" pitchFamily="18" charset="0"/>
                <a:cs typeface="Times New Roman" panose="02020603050405020304" pitchFamily="18" charset="0"/>
              </a:rPr>
              <a:t>.</a:t>
            </a:r>
          </a:p>
          <a:p>
            <a:pPr algn="just" eaLnBrk="1" hangingPunct="1">
              <a:lnSpc>
                <a:spcPct val="150000"/>
              </a:lnSpc>
            </a:pPr>
            <a:r>
              <a:rPr lang="en-US" sz="2000" dirty="0">
                <a:latin typeface="Times New Roman" panose="02020603050405020304" pitchFamily="18" charset="0"/>
                <a:cs typeface="Times New Roman" panose="02020603050405020304" pitchFamily="18" charset="0"/>
              </a:rPr>
              <a:t>In future work, objects and shapes, such as shirts, bags, or other objects with orange color, which are approaching the camera will be analyzed. The change is size and intensity caused by relative proximity to the camera may cause false alarms.</a:t>
            </a:r>
            <a:endParaRPr lang="en-US" sz="2000" dirty="0" smtClean="0">
              <a:latin typeface="Times New Roman" pitchFamily="18" charset="0"/>
              <a:cs typeface="Times New Roman" pitchFamily="18" charset="0"/>
            </a:endParaRPr>
          </a:p>
          <a:p>
            <a:pPr algn="just" eaLnBrk="1" hangingPunct="1">
              <a:lnSpc>
                <a:spcPct val="150000"/>
              </a:lnSpc>
            </a:pPr>
            <a:endParaRPr lang="en-US" sz="2000" dirty="0" smtClean="0">
              <a:latin typeface="Times New Roman" pitchFamily="18" charset="0"/>
              <a:cs typeface="Times New Roman" pitchFamily="18" charset="0"/>
            </a:endParaRPr>
          </a:p>
          <a:p>
            <a:pPr algn="just" eaLnBrk="1" hangingPunct="1">
              <a:lnSpc>
                <a:spcPct val="150000"/>
              </a:lnSpc>
            </a:pPr>
            <a:endParaRPr lang="en-US" sz="2000" dirty="0" smtClean="0">
              <a:latin typeface="Times New Roman" pitchFamily="18" charset="0"/>
              <a:cs typeface="Times New Roman" pitchFamily="18" charset="0"/>
            </a:endParaRPr>
          </a:p>
          <a:p>
            <a:pPr algn="just" eaLnBrk="1" hangingPunct="1">
              <a:lnSpc>
                <a:spcPct val="150000"/>
              </a:lnSpc>
            </a:pPr>
            <a:endParaRPr lang="en-US" sz="2000" dirty="0" smtClean="0">
              <a:latin typeface="Times New Roman" pitchFamily="18" charset="0"/>
              <a:cs typeface="Times New Roman" pitchFamily="18" charset="0"/>
            </a:endParaRPr>
          </a:p>
          <a:p>
            <a:pPr algn="just" eaLnBrk="1" hangingPunct="1">
              <a:lnSpc>
                <a:spcPct val="150000"/>
              </a:lnSpc>
            </a:pPr>
            <a:endParaRPr lang="en-US" sz="20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274AFBC-FFAD-45BA-8E58-04F9E9C696C4}" type="slidenum">
              <a:rPr lang="en-US" smtClean="0"/>
              <a:pPr>
                <a:defRPr/>
              </a:pPr>
              <a:t>13</a:t>
            </a:fld>
            <a:endParaRPr lang="en-US"/>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lstStyle/>
          <a:p>
            <a:r>
              <a:rPr lang="en-US" sz="3200" dirty="0" smtClean="0">
                <a:latin typeface="Times New Roman" pitchFamily="18" charset="0"/>
                <a:cs typeface="Times New Roman" pitchFamily="18" charset="0"/>
              </a:rPr>
              <a:t>REFERENCES</a:t>
            </a:r>
            <a:r>
              <a:rPr lang="en-US" sz="3200" dirty="0" smtClean="0"/>
              <a:t> </a:t>
            </a:r>
            <a:endParaRPr lang="en-US" sz="3200" dirty="0"/>
          </a:p>
        </p:txBody>
      </p:sp>
      <p:sp>
        <p:nvSpPr>
          <p:cNvPr id="3" name="Content Placeholder 2"/>
          <p:cNvSpPr>
            <a:spLocks noGrp="1"/>
          </p:cNvSpPr>
          <p:nvPr>
            <p:ph idx="1"/>
          </p:nvPr>
        </p:nvSpPr>
        <p:spPr>
          <a:xfrm>
            <a:off x="533400" y="1143000"/>
            <a:ext cx="7772400" cy="5213350"/>
          </a:xfrm>
        </p:spPr>
        <p:txBody>
          <a:bodyPr/>
          <a:lstStyle/>
          <a:p>
            <a:pPr marL="457200" indent="-457200">
              <a:buFont typeface="+mj-lt"/>
              <a:buAutoNum type="arabicPeriod"/>
            </a:pPr>
            <a:r>
              <a:rPr lang="en-US" sz="2000" dirty="0" smtClean="0">
                <a:latin typeface="Times New Roman" panose="02020603050405020304" pitchFamily="18" charset="0"/>
                <a:cs typeface="Times New Roman" panose="02020603050405020304" pitchFamily="18" charset="0"/>
              </a:rPr>
              <a:t>M</a:t>
            </a:r>
            <a:r>
              <a:rPr lang="en-US" sz="2000" dirty="0">
                <a:latin typeface="Times New Roman" panose="02020603050405020304" pitchFamily="18" charset="0"/>
                <a:cs typeface="Times New Roman" panose="02020603050405020304" pitchFamily="18" charset="0"/>
              </a:rPr>
              <a:t>. Li, W. Xu, K. Xu, J. Fan, and D. Hou, “Review of fire detection technologies based on video image”, JATIT, vol. 49, no. 2, pp. 700-707, Mar. 2013</a:t>
            </a:r>
            <a:r>
              <a:rPr lang="en-US" sz="2000" dirty="0" smtClean="0">
                <a:latin typeface="Times New Roman" panose="02020603050405020304" pitchFamily="18" charset="0"/>
                <a:cs typeface="Times New Roman" panose="02020603050405020304" pitchFamily="18" charset="0"/>
              </a:rPr>
              <a:t>.</a:t>
            </a:r>
            <a:endParaRPr lang="en-IN" sz="20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 Wenhao, Z. Hong, “Fire detection based on flame color and area”, 2012 IEEE Int. Conf. on Computer Science and Automation Engineering, pp. 222-226, 2012.</a:t>
            </a:r>
            <a:endParaRPr lang="en-IN" sz="20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smtClean="0">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 Juan, H. Yaping, W. Jian, “Multi-feature fusion based fast video flame detection”, Building and Environment, vol. 45, pp. 1113-1122, 2010.</a:t>
            </a:r>
            <a:endParaRPr lang="en-IN" sz="20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smtClean="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Celik, and H. Demirel, “Fire detection in video sequences using a generic color model”, Fire Safety J, 2008, doi: 10.1016/j.firesaf.2008.05.005</a:t>
            </a:r>
            <a:endParaRPr lang="en-IN" sz="20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smtClean="0">
                <a:latin typeface="Times New Roman" panose="02020603050405020304" pitchFamily="18" charset="0"/>
                <a:cs typeface="Times New Roman" panose="02020603050405020304" pitchFamily="18" charset="0"/>
              </a:rPr>
              <a:t>Z</a:t>
            </a:r>
            <a:r>
              <a:rPr lang="en-US" sz="2000" dirty="0">
                <a:latin typeface="Times New Roman" panose="02020603050405020304" pitchFamily="18" charset="0"/>
                <a:cs typeface="Times New Roman" panose="02020603050405020304" pitchFamily="18" charset="0"/>
              </a:rPr>
              <a:t>. Junying, and D. Xiaoxiao, “Image recognition technology in fire detection”, Fire Science and Technology, vol. 26, no. 4, pp. 417-420, 2007.</a:t>
            </a:r>
            <a:endParaRPr lang="en-IN"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14</a:t>
            </a:fld>
            <a:endParaRPr lang="en-US"/>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457200" indent="-457200">
              <a:buFont typeface="+mj-lt"/>
              <a:buAutoNum type="arabicPeriod" startAt="6"/>
            </a:pPr>
            <a:r>
              <a:rPr lang="en-US" sz="2000" dirty="0" smtClean="0">
                <a:latin typeface="Times New Roman" panose="02020603050405020304" pitchFamily="18" charset="0"/>
                <a:cs typeface="Times New Roman" panose="02020603050405020304" pitchFamily="18" charset="0"/>
              </a:rPr>
              <a:t>Y</a:t>
            </a:r>
            <a:r>
              <a:rPr lang="en-US" sz="2000" dirty="0">
                <a:latin typeface="Times New Roman" panose="02020603050405020304" pitchFamily="18" charset="0"/>
                <a:cs typeface="Times New Roman" panose="02020603050405020304" pitchFamily="18" charset="0"/>
              </a:rPr>
              <a:t>. Y. Yan, S. B. Gao, H. Y. Wang, and Z. B. Guo, “Contour extraction of flame for fire detection”, Advanced Materials Research, Manufacturing Science and Technology, vol, 383-390, pp. 1106-1110, 2012.</a:t>
            </a:r>
            <a:endParaRPr lang="en-IN" sz="2000" dirty="0">
              <a:latin typeface="Times New Roman" panose="02020603050405020304" pitchFamily="18" charset="0"/>
              <a:cs typeface="Times New Roman" panose="02020603050405020304" pitchFamily="18" charset="0"/>
            </a:endParaRPr>
          </a:p>
          <a:p>
            <a:pPr marL="457200" indent="-457200">
              <a:buFont typeface="+mj-lt"/>
              <a:buAutoNum type="arabicPeriod" startAt="6"/>
            </a:pPr>
            <a:r>
              <a:rPr lang="en-US" sz="2000" dirty="0" smtClean="0">
                <a:latin typeface="Times New Roman" panose="02020603050405020304" pitchFamily="18" charset="0"/>
                <a:cs typeface="Times New Roman" panose="02020603050405020304" pitchFamily="18" charset="0"/>
              </a:rPr>
              <a:t>J</a:t>
            </a:r>
            <a:r>
              <a:rPr lang="en-US" sz="2000" dirty="0">
                <a:latin typeface="Times New Roman" panose="02020603050405020304" pitchFamily="18" charset="0"/>
                <a:cs typeface="Times New Roman" panose="02020603050405020304" pitchFamily="18" charset="0"/>
              </a:rPr>
              <a:t>. Rong, D. Zhou, W. Yao, W. Gao, J. Chen, and J. Wang, “Fire flame detection based on GICA and target tracking”, Optics &amp; Laser Technology, vol. 47, pp. 283-291, 2013.</a:t>
            </a:r>
            <a:endParaRPr lang="en-IN" sz="2000" dirty="0">
              <a:latin typeface="Times New Roman" panose="02020603050405020304" pitchFamily="18" charset="0"/>
              <a:cs typeface="Times New Roman" panose="02020603050405020304" pitchFamily="18" charset="0"/>
            </a:endParaRPr>
          </a:p>
          <a:p>
            <a:pPr marL="457200" indent="-457200">
              <a:buFont typeface="+mj-lt"/>
              <a:buAutoNum type="arabicPeriod" startAt="6"/>
            </a:pPr>
            <a:r>
              <a:rPr lang="en-US" sz="2000" dirty="0" smtClean="0">
                <a:latin typeface="Times New Roman" panose="02020603050405020304" pitchFamily="18" charset="0"/>
                <a:cs typeface="Times New Roman" panose="02020603050405020304" pitchFamily="18" charset="0"/>
              </a:rPr>
              <a:t>W</a:t>
            </a:r>
            <a:r>
              <a:rPr lang="en-US" sz="2000" dirty="0">
                <a:latin typeface="Times New Roman" panose="02020603050405020304" pitchFamily="18" charset="0"/>
                <a:cs typeface="Times New Roman" panose="02020603050405020304" pitchFamily="18" charset="0"/>
              </a:rPr>
              <a:t>. Lei, and J. Liu, “Early fire detection in coalmine based on video processing”, Advances in Intelligent Systems and Computing, vol. 181, pp. 239-245, 2013</a:t>
            </a:r>
            <a:endParaRPr lang="en-IN" sz="2000" dirty="0">
              <a:latin typeface="Times New Roman" panose="02020603050405020304" pitchFamily="18" charset="0"/>
              <a:cs typeface="Times New Roman" panose="02020603050405020304" pitchFamily="18" charset="0"/>
            </a:endParaRPr>
          </a:p>
          <a:p>
            <a:pPr marL="457200" indent="-457200">
              <a:buFont typeface="+mj-lt"/>
              <a:buAutoNum type="arabicPeriod" startAt="6"/>
            </a:pPr>
            <a:r>
              <a:rPr lang="en-US" sz="2000" dirty="0" smtClean="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Celik, “Fast and efficient method for fire detection using image processing”, ETRI Journal, vol. 32, no. 6, pp. 811-890, 2010.</a:t>
            </a:r>
            <a:endParaRPr lang="en-IN" sz="2000" dirty="0">
              <a:latin typeface="Times New Roman" panose="02020603050405020304" pitchFamily="18" charset="0"/>
              <a:cs typeface="Times New Roman" panose="02020603050405020304" pitchFamily="18" charset="0"/>
            </a:endParaRPr>
          </a:p>
          <a:p>
            <a:pPr marL="457200" indent="-457200">
              <a:buFont typeface="+mj-lt"/>
              <a:buAutoNum type="arabicPeriod" startAt="6"/>
            </a:pPr>
            <a:r>
              <a:rPr lang="en-US" sz="2000" dirty="0" smtClean="0">
                <a:latin typeface="Times New Roman" panose="02020603050405020304" pitchFamily="18" charset="0"/>
                <a:cs typeface="Times New Roman" panose="02020603050405020304" pitchFamily="18" charset="0"/>
              </a:rPr>
              <a:t>R</a:t>
            </a:r>
            <a:r>
              <a:rPr lang="en-US" sz="2000" dirty="0">
                <a:latin typeface="Times New Roman" panose="02020603050405020304" pitchFamily="18" charset="0"/>
                <a:cs typeface="Times New Roman" panose="02020603050405020304" pitchFamily="18" charset="0"/>
              </a:rPr>
              <a:t>. C. Gonzalez, and R. E. Wood, “Digital image processing”, Prentice Hall, 3rd edition, 2007.</a:t>
            </a:r>
            <a:endParaRPr lang="en-IN" sz="2000" dirty="0">
              <a:latin typeface="Times New Roman" panose="02020603050405020304" pitchFamily="18" charset="0"/>
              <a:cs typeface="Times New Roman" panose="02020603050405020304" pitchFamily="18" charset="0"/>
            </a:endParaRPr>
          </a:p>
          <a:p>
            <a:pPr marL="457200" indent="-457200">
              <a:buFont typeface="+mj-lt"/>
              <a:buAutoNum type="arabicPeriod" startAt="6"/>
            </a:pPr>
            <a:endParaRPr lang="en-US" sz="20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15</a:t>
            </a:fld>
            <a:endParaRPr lang="en-US"/>
          </a:p>
        </p:txBody>
      </p:sp>
      <p:sp>
        <p:nvSpPr>
          <p:cNvPr id="5" name="Title 1"/>
          <p:cNvSpPr txBox="1">
            <a:spLocks/>
          </p:cNvSpPr>
          <p:nvPr/>
        </p:nvSpPr>
        <p:spPr bwMode="auto">
          <a:xfrm>
            <a:off x="457200" y="304800"/>
            <a:ext cx="82296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REFERENCES    </a:t>
            </a:r>
            <a:r>
              <a:rPr kumimoji="0" lang="en-US" sz="3200" b="0" i="0" u="none" strike="noStrike" kern="1200" cap="none" spc="0" normalizeH="0" noProof="0" dirty="0" smtClean="0">
                <a:ln>
                  <a:noFill/>
                </a:ln>
                <a:solidFill>
                  <a:schemeClr val="tx1"/>
                </a:solidFill>
                <a:effectLst/>
                <a:uLnTx/>
                <a:uFillTx/>
                <a:latin typeface="Times New Roman" pitchFamily="18" charset="0"/>
                <a:ea typeface="+mj-ea"/>
                <a:cs typeface="Times New Roman" pitchFamily="18" charset="0"/>
              </a:rPr>
              <a:t> </a:t>
            </a:r>
            <a:r>
              <a:rPr kumimoji="0" lang="en-US" sz="20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Cont.. </a:t>
            </a:r>
            <a:endParaRPr kumimoji="0" lang="en-US" sz="20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1"/>
          </p:nvPr>
        </p:nvSpPr>
        <p:spPr>
          <a:xfrm>
            <a:off x="533400" y="2743200"/>
            <a:ext cx="8229600" cy="838200"/>
          </a:xfrm>
        </p:spPr>
        <p:txBody>
          <a:bodyPr/>
          <a:lstStyle/>
          <a:p>
            <a:pPr algn="ctr" eaLnBrk="1" hangingPunct="1">
              <a:buFont typeface="Arial" pitchFamily="34" charset="0"/>
              <a:buNone/>
            </a:pPr>
            <a:r>
              <a:rPr lang="en-US" sz="4400" b="1" dirty="0" smtClean="0">
                <a:latin typeface="Times New Roman" pitchFamily="18" charset="0"/>
                <a:cs typeface="Times New Roman" pitchFamily="18" charset="0"/>
              </a:rPr>
              <a:t>THANK YOU</a:t>
            </a:r>
          </a:p>
        </p:txBody>
      </p:sp>
      <p:sp>
        <p:nvSpPr>
          <p:cNvPr id="3" name="Slide Number Placeholder 2"/>
          <p:cNvSpPr>
            <a:spLocks noGrp="1"/>
          </p:cNvSpPr>
          <p:nvPr>
            <p:ph type="sldNum" sz="quarter" idx="12"/>
          </p:nvPr>
        </p:nvSpPr>
        <p:spPr/>
        <p:txBody>
          <a:bodyPr/>
          <a:lstStyle/>
          <a:p>
            <a:pPr>
              <a:defRPr/>
            </a:pPr>
            <a:fld id="{7570057F-7F33-4CAE-88E0-35952DACD356}" type="slidenum">
              <a:rPr lang="en-US" smtClean="0"/>
              <a:pPr>
                <a:defRPr/>
              </a:pPr>
              <a:t>16</a:t>
            </a:fld>
            <a:endParaRPr lang="en-US"/>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1150</TotalTime>
  <Words>1046</Words>
  <Application>Microsoft Office PowerPoint</Application>
  <PresentationFormat>On-screen Show (4:3)</PresentationFormat>
  <Paragraphs>143</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FAST AND PROVABLY ACCURATE FIRE DETECTION USING IMAGE PROCESSING  </vt:lpstr>
      <vt:lpstr>CONTENTS</vt:lpstr>
      <vt:lpstr>ABSTRACT</vt:lpstr>
      <vt:lpstr>   EXISTING SCHEME</vt:lpstr>
      <vt:lpstr>   EXISTING SCHEME Cont..</vt:lpstr>
      <vt:lpstr>PROPOSED SYSTEM WITH BLOCK DIAGRAM</vt:lpstr>
      <vt:lpstr>WORKING PRINCIPLE OF  PROPOSED SYSTEM</vt:lpstr>
      <vt:lpstr>WORKING PRINCIPLE WITH FLOW CHART</vt:lpstr>
      <vt:lpstr>MATHEMATICAL MODELING</vt:lpstr>
      <vt:lpstr>Slide 10</vt:lpstr>
      <vt:lpstr>Slide 11</vt:lpstr>
      <vt:lpstr>OUTCOMES AND RESULTS</vt:lpstr>
      <vt:lpstr>CONCLUSION AND FUTURE SCOPE</vt:lpstr>
      <vt:lpstr>REFERENCES </vt:lpstr>
      <vt:lpstr>Slide 15</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Mohan</cp:lastModifiedBy>
  <cp:revision>250</cp:revision>
  <dcterms:created xsi:type="dcterms:W3CDTF">2013-12-25T12:40:00Z</dcterms:created>
  <dcterms:modified xsi:type="dcterms:W3CDTF">2020-05-22T06:53:52Z</dcterms:modified>
</cp:coreProperties>
</file>