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393" r:id="rId2"/>
    <p:sldId id="371" r:id="rId3"/>
    <p:sldId id="392" r:id="rId4"/>
    <p:sldId id="342" r:id="rId5"/>
    <p:sldId id="367" r:id="rId6"/>
    <p:sldId id="361" r:id="rId7"/>
    <p:sldId id="381" r:id="rId8"/>
    <p:sldId id="377" r:id="rId9"/>
    <p:sldId id="313" r:id="rId10"/>
    <p:sldId id="386" r:id="rId11"/>
    <p:sldId id="257" r:id="rId12"/>
    <p:sldId id="366" r:id="rId1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779" autoAdjust="0"/>
    <p:restoredTop sz="91119" autoAdjust="0"/>
  </p:normalViewPr>
  <p:slideViewPr>
    <p:cSldViewPr>
      <p:cViewPr>
        <p:scale>
          <a:sx n="75" d="100"/>
          <a:sy n="75" d="100"/>
        </p:scale>
        <p:origin x="-396" y="-54"/>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20-Apr-21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p14="http://schemas.microsoft.com/office/powerpoint/2010/main" xmlns=""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20-Apr-21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20-Apr-21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20-Apr-21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20-Apr-21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457200" y="1417638"/>
            <a:ext cx="8229600" cy="4068762"/>
          </a:xfrm>
        </p:spPr>
        <p:txBody>
          <a:bodyPr/>
          <a:lstStyle/>
          <a:p>
            <a:pPr lvl="1"/>
            <a:r>
              <a:rPr lang="en-US" sz="3600" b="1" dirty="0" smtClean="0">
                <a:latin typeface="Times New Roman" pitchFamily="18" charset="0"/>
                <a:cs typeface="Times New Roman" pitchFamily="18" charset="0"/>
              </a:rPr>
              <a:t>WEB BASED REMOTE TEST SOLUTION</a:t>
            </a: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457200" y="1295400"/>
            <a:ext cx="8229600" cy="4830763"/>
          </a:xfrm>
        </p:spPr>
        <p:txBody>
          <a:bodyPr/>
          <a:lstStyle/>
          <a:p>
            <a:pPr algn="just"/>
            <a:r>
              <a:rPr lang="en-US" sz="2000" dirty="0" smtClean="0">
                <a:latin typeface="Times New Roman" pitchFamily="18" charset="0"/>
                <a:cs typeface="Times New Roman" pitchFamily="18" charset="0"/>
              </a:rPr>
              <a:t>In industry field testing is one of the mandatory to check the quality of the product. The aim of developing this project is to make the testing of device more flexible and user friendly. Traditionally testing is made at one place both user and researcher must in same location to do the test but this project neglect that issue and make the testing in remotely through the help of internet. </a:t>
            </a:r>
          </a:p>
          <a:p>
            <a:pPr algn="just"/>
            <a:r>
              <a:rPr lang="en-US" sz="2000" dirty="0" smtClean="0">
                <a:latin typeface="Times New Roman" pitchFamily="18" charset="0"/>
                <a:cs typeface="Times New Roman" pitchFamily="18" charset="0"/>
              </a:rPr>
              <a:t>In case of equipment unavailability, the testing can’t be done but the equipments are available in the different location from the testing location means, the testing can be done by the programming scripts.</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This project reduces the need of memory space in CPU by storing and retrieving the data from the database here the communication protocol is socket communication. This make the communication better responsive manner because socket communication is event based duplex communication protocol in which the changes are updated immediately</a:t>
            </a:r>
            <a:r>
              <a:rPr lang="en-US" sz="2000" dirty="0" smtClean="0"/>
              <a:t>. </a:t>
            </a:r>
            <a:endParaRPr lang="en-IN" sz="2000" dirty="0" smtClean="0"/>
          </a:p>
          <a:p>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p14="http://schemas.microsoft.com/office/powerpoint/2010/main" xmlns="" val="2234558466"/>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cs typeface="Times New Roman" pitchFamily="18" charset="0"/>
              </a:rPr>
              <a:t>EXISTING SCHEME</a:t>
            </a:r>
            <a:endParaRPr lang="en-IN" sz="3200" dirty="0"/>
          </a:p>
        </p:txBody>
      </p:sp>
      <p:sp>
        <p:nvSpPr>
          <p:cNvPr id="3" name="Content Placeholder 2"/>
          <p:cNvSpPr>
            <a:spLocks noGrp="1"/>
          </p:cNvSpPr>
          <p:nvPr>
            <p:ph idx="1"/>
          </p:nvPr>
        </p:nvSpPr>
        <p:spPr>
          <a:xfrm>
            <a:off x="533400" y="1600200"/>
            <a:ext cx="8229600" cy="4525963"/>
          </a:xfrm>
        </p:spPr>
        <p:txBody>
          <a:bodyPr/>
          <a:lstStyle/>
          <a:p>
            <a:pPr fontAlgn="t"/>
            <a:r>
              <a:rPr lang="en-IN" sz="2000" dirty="0" err="1" smtClean="0">
                <a:latin typeface="Times New Roman" pitchFamily="18" charset="0"/>
                <a:cs typeface="Times New Roman" pitchFamily="18" charset="0"/>
              </a:rPr>
              <a:t>Wuzhi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Xu,J</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Offutt,Juan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Luo</a:t>
            </a:r>
            <a:r>
              <a:rPr lang="en-IN" sz="2000" dirty="0" smtClean="0">
                <a:latin typeface="Times New Roman" pitchFamily="18" charset="0"/>
                <a:cs typeface="Times New Roman" pitchFamily="18" charset="0"/>
              </a:rPr>
              <a:t> from Info. &amp; Software Eng., George Mason </a:t>
            </a:r>
          </a:p>
          <a:p>
            <a:pPr fontAlgn="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Univ.,Fairfax</a:t>
            </a:r>
            <a:r>
              <a:rPr lang="en-IN" sz="2000" dirty="0" smtClean="0">
                <a:latin typeface="Times New Roman" pitchFamily="18" charset="0"/>
                <a:cs typeface="Times New Roman" pitchFamily="18" charset="0"/>
              </a:rPr>
              <a:t>, VA, USA “Testing Web services by XML perturbation”</a:t>
            </a:r>
          </a:p>
          <a:p>
            <a:pPr fontAlgn="t">
              <a:buNone/>
            </a:pPr>
            <a:r>
              <a:rPr lang="en-IN" sz="2000" dirty="0" smtClean="0">
                <a:latin typeface="Times New Roman" pitchFamily="18" charset="0"/>
                <a:cs typeface="Times New Roman" pitchFamily="18" charset="0"/>
              </a:rPr>
              <a:t> 	IEEE </a:t>
            </a:r>
            <a:r>
              <a:rPr lang="en-IN" sz="2000" dirty="0" err="1" smtClean="0">
                <a:latin typeface="Times New Roman" pitchFamily="18" charset="0"/>
                <a:cs typeface="Times New Roman" pitchFamily="18" charset="0"/>
              </a:rPr>
              <a:t>Xplore</a:t>
            </a:r>
            <a:r>
              <a:rPr lang="en-IN" sz="2000" dirty="0" smtClean="0">
                <a:latin typeface="Times New Roman" pitchFamily="18" charset="0"/>
                <a:cs typeface="Times New Roman" pitchFamily="18" charset="0"/>
              </a:rPr>
              <a:t> 05 December 2015</a:t>
            </a:r>
          </a:p>
          <a:p>
            <a:pPr fontAlgn="t">
              <a:buNone/>
            </a:pPr>
            <a:endParaRPr lang="en-IN" sz="2000" dirty="0" smtClean="0">
              <a:latin typeface="Times New Roman" pitchFamily="18" charset="0"/>
              <a:cs typeface="Times New Roman" pitchFamily="18" charset="0"/>
            </a:endParaRPr>
          </a:p>
          <a:p>
            <a:pPr fontAlgn="t"/>
            <a:r>
              <a:rPr lang="en-IN" sz="2000" dirty="0" err="1" smtClean="0">
                <a:latin typeface="Times New Roman" pitchFamily="18" charset="0"/>
                <a:cs typeface="Times New Roman" pitchFamily="18" charset="0"/>
              </a:rPr>
              <a:t>Fei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Wang,Wencai</a:t>
            </a:r>
            <a:r>
              <a:rPr lang="en-IN" sz="2000" dirty="0" smtClean="0">
                <a:latin typeface="Times New Roman" pitchFamily="18" charset="0"/>
                <a:cs typeface="Times New Roman" pitchFamily="18" charset="0"/>
              </a:rPr>
              <a:t> Du from Coll. of Inf. Sci. &amp; Technol., Hainan Univ., </a:t>
            </a:r>
            <a:r>
              <a:rPr lang="en-IN" sz="2000" dirty="0" err="1" smtClean="0">
                <a:latin typeface="Times New Roman" pitchFamily="18" charset="0"/>
                <a:cs typeface="Times New Roman" pitchFamily="18" charset="0"/>
              </a:rPr>
              <a:t>Haikou,China</a:t>
            </a:r>
            <a:r>
              <a:rPr lang="en-IN" sz="2000" dirty="0" smtClean="0">
                <a:latin typeface="Times New Roman" pitchFamily="18" charset="0"/>
                <a:cs typeface="Times New Roman" pitchFamily="18" charset="0"/>
              </a:rPr>
              <a:t>” A Test Automation Framework Based on WEB”   </a:t>
            </a:r>
          </a:p>
          <a:p>
            <a:pPr fontAlgn="t">
              <a:buNone/>
            </a:pPr>
            <a:r>
              <a:rPr lang="en-IN" sz="2000" dirty="0" smtClean="0">
                <a:latin typeface="Times New Roman" pitchFamily="18" charset="0"/>
                <a:cs typeface="Times New Roman" pitchFamily="18" charset="0"/>
              </a:rPr>
              <a:t>	IEEE </a:t>
            </a:r>
            <a:r>
              <a:rPr lang="en-IN" sz="2000" dirty="0" err="1" smtClean="0">
                <a:latin typeface="Times New Roman" pitchFamily="18" charset="0"/>
                <a:cs typeface="Times New Roman" pitchFamily="18" charset="0"/>
              </a:rPr>
              <a:t>Xplore</a:t>
            </a:r>
            <a:r>
              <a:rPr lang="en-IN" sz="2000" dirty="0" smtClean="0">
                <a:latin typeface="Times New Roman" pitchFamily="18" charset="0"/>
                <a:cs typeface="Times New Roman" pitchFamily="18" charset="0"/>
              </a:rPr>
              <a:t> 08 June 2012</a:t>
            </a:r>
          </a:p>
          <a:p>
            <a:pPr fontAlgn="t">
              <a:buNone/>
            </a:pPr>
            <a:endParaRPr lang="en-IN" sz="20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 </a:t>
            </a:r>
            <a:r>
              <a:rPr lang="en-US" sz="2000" b="1" dirty="0" smtClean="0">
                <a:latin typeface="Times New Roman" pitchFamily="18" charset="0"/>
                <a:cs typeface="Times New Roman" pitchFamily="18" charset="0"/>
              </a:rPr>
              <a:t>cont.. </a:t>
            </a:r>
          </a:p>
        </p:txBody>
      </p:sp>
      <p:sp>
        <p:nvSpPr>
          <p:cNvPr id="5123" name="Content Placeholder 2"/>
          <p:cNvSpPr>
            <a:spLocks noGrp="1"/>
          </p:cNvSpPr>
          <p:nvPr>
            <p:ph idx="1"/>
          </p:nvPr>
        </p:nvSpPr>
        <p:spPr>
          <a:xfrm>
            <a:off x="661988" y="1143000"/>
            <a:ext cx="8482012" cy="5105400"/>
          </a:xfrm>
        </p:spPr>
        <p:txBody>
          <a:bodyPr/>
          <a:lstStyle/>
          <a:p>
            <a:pPr>
              <a:buNone/>
            </a:pPr>
            <a:r>
              <a:rPr lang="en-US" sz="2000" b="1" dirty="0" smtClean="0">
                <a:latin typeface="Times New Roman" pitchFamily="18" charset="0"/>
                <a:cs typeface="Times New Roman" pitchFamily="18" charset="0"/>
              </a:rPr>
              <a:t>TESTING</a:t>
            </a:r>
          </a:p>
          <a:p>
            <a:pPr>
              <a:buFont typeface="Wingdings" pitchFamily="2" charset="2"/>
              <a:buChar char="ü"/>
            </a:pPr>
            <a:r>
              <a:rPr lang="en-US" sz="28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In general, testing is finding out how well something works.</a:t>
            </a:r>
          </a:p>
          <a:p>
            <a:pPr algn="just" eaLnBrk="1" hangingPunct="1">
              <a:buFont typeface="Arial" pitchFamily="34" charset="0"/>
              <a:buNone/>
            </a:pPr>
            <a:r>
              <a:rPr lang="en-US" sz="2000" dirty="0" smtClean="0">
                <a:latin typeface="Times New Roman" pitchFamily="18" charset="0"/>
                <a:cs typeface="Times New Roman" pitchFamily="18" charset="0"/>
              </a:rPr>
              <a:t> </a:t>
            </a:r>
          </a:p>
          <a:p>
            <a:pPr algn="just" eaLnBrk="1" hangingPunct="1">
              <a:buFont typeface="Arial" pitchFamily="34" charset="0"/>
              <a:buNone/>
            </a:pPr>
            <a:endParaRPr lang="en-US" sz="28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
        <p:nvSpPr>
          <p:cNvPr id="5" name="Rounded Rectangle 4"/>
          <p:cNvSpPr/>
          <p:nvPr/>
        </p:nvSpPr>
        <p:spPr>
          <a:xfrm>
            <a:off x="3276600" y="2286000"/>
            <a:ext cx="1981200" cy="5334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tx1"/>
                </a:solidFill>
                <a:latin typeface="Times New Roman" pitchFamily="18" charset="0"/>
                <a:cs typeface="Times New Roman" pitchFamily="18" charset="0"/>
              </a:rPr>
              <a:t>Testing</a:t>
            </a:r>
          </a:p>
        </p:txBody>
      </p:sp>
      <p:sp>
        <p:nvSpPr>
          <p:cNvPr id="6" name="Rounded Rectangle 5"/>
          <p:cNvSpPr/>
          <p:nvPr/>
        </p:nvSpPr>
        <p:spPr>
          <a:xfrm>
            <a:off x="5181600" y="3581400"/>
            <a:ext cx="1981200" cy="5334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tx1"/>
                </a:solidFill>
                <a:latin typeface="Times New Roman" pitchFamily="18" charset="0"/>
                <a:cs typeface="Times New Roman" pitchFamily="18" charset="0"/>
              </a:rPr>
              <a:t>Automated</a:t>
            </a:r>
            <a:r>
              <a:rPr lang="en-US" dirty="0" smtClean="0">
                <a:solidFill>
                  <a:schemeClr val="bg1"/>
                </a:solidFill>
                <a:latin typeface="Times New Roman" pitchFamily="18" charset="0"/>
                <a:cs typeface="Times New Roman" pitchFamily="18" charset="0"/>
              </a:rPr>
              <a:t> </a:t>
            </a:r>
            <a:r>
              <a:rPr lang="en-US" dirty="0" smtClean="0">
                <a:solidFill>
                  <a:schemeClr val="tx1"/>
                </a:solidFill>
                <a:latin typeface="Times New Roman" pitchFamily="18" charset="0"/>
                <a:cs typeface="Times New Roman" pitchFamily="18" charset="0"/>
              </a:rPr>
              <a:t>testing</a:t>
            </a:r>
          </a:p>
        </p:txBody>
      </p:sp>
      <p:sp>
        <p:nvSpPr>
          <p:cNvPr id="7" name="Rounded Rectangle 6"/>
          <p:cNvSpPr/>
          <p:nvPr/>
        </p:nvSpPr>
        <p:spPr>
          <a:xfrm>
            <a:off x="4800600" y="5029200"/>
            <a:ext cx="2743200" cy="5334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tx1"/>
                </a:solidFill>
                <a:latin typeface="Times New Roman" pitchFamily="18" charset="0"/>
                <a:cs typeface="Times New Roman" pitchFamily="18" charset="0"/>
              </a:rPr>
              <a:t>Web based remote testing</a:t>
            </a:r>
          </a:p>
        </p:txBody>
      </p:sp>
      <p:cxnSp>
        <p:nvCxnSpPr>
          <p:cNvPr id="8" name="Elbow Connector 7"/>
          <p:cNvCxnSpPr>
            <a:stCxn id="5" idx="2"/>
            <a:endCxn id="6" idx="0"/>
          </p:cNvCxnSpPr>
          <p:nvPr/>
        </p:nvCxnSpPr>
        <p:spPr>
          <a:xfrm rot="16200000" flipH="1">
            <a:off x="4838700" y="2247900"/>
            <a:ext cx="762000" cy="1905000"/>
          </a:xfrm>
          <a:prstGeom prst="bentConnector3">
            <a:avLst>
              <a:gd name="adj1" fmla="val 50000"/>
            </a:avLst>
          </a:prstGeom>
          <a:ln>
            <a:tailEnd type="arrow"/>
          </a:ln>
          <a:effectLst/>
        </p:spPr>
        <p:style>
          <a:lnRef idx="2">
            <a:schemeClr val="dk1"/>
          </a:lnRef>
          <a:fillRef idx="0">
            <a:schemeClr val="dk1"/>
          </a:fillRef>
          <a:effectRef idx="1">
            <a:schemeClr val="dk1"/>
          </a:effectRef>
          <a:fontRef idx="minor">
            <a:schemeClr val="tx1"/>
          </a:fontRef>
        </p:style>
      </p:cxnSp>
      <p:cxnSp>
        <p:nvCxnSpPr>
          <p:cNvPr id="9" name="Elbow Connector 8"/>
          <p:cNvCxnSpPr>
            <a:stCxn id="5" idx="2"/>
          </p:cNvCxnSpPr>
          <p:nvPr/>
        </p:nvCxnSpPr>
        <p:spPr>
          <a:xfrm rot="5400000">
            <a:off x="3009900" y="2324100"/>
            <a:ext cx="762000" cy="1752600"/>
          </a:xfrm>
          <a:prstGeom prst="bentConnector3">
            <a:avLst>
              <a:gd name="adj1" fmla="val 50000"/>
            </a:avLst>
          </a:prstGeom>
          <a:ln>
            <a:tailEnd type="arrow"/>
          </a:ln>
          <a:effectLst/>
        </p:spPr>
        <p:style>
          <a:lnRef idx="2">
            <a:schemeClr val="dk1"/>
          </a:lnRef>
          <a:fillRef idx="0">
            <a:schemeClr val="dk1"/>
          </a:fillRef>
          <a:effectRef idx="1">
            <a:schemeClr val="dk1"/>
          </a:effectRef>
          <a:fontRef idx="minor">
            <a:schemeClr val="tx1"/>
          </a:fontRef>
        </p:style>
      </p:cxnSp>
      <p:cxnSp>
        <p:nvCxnSpPr>
          <p:cNvPr id="10" name="Straight Arrow Connector 9"/>
          <p:cNvCxnSpPr>
            <a:stCxn id="6" idx="2"/>
            <a:endCxn id="7" idx="0"/>
          </p:cNvCxnSpPr>
          <p:nvPr/>
        </p:nvCxnSpPr>
        <p:spPr>
          <a:xfrm rot="5400000">
            <a:off x="5715000" y="4572000"/>
            <a:ext cx="914400" cy="1588"/>
          </a:xfrm>
          <a:prstGeom prst="straightConnector1">
            <a:avLst/>
          </a:prstGeom>
          <a:ln>
            <a:tailEnd type="arrow"/>
          </a:ln>
          <a:effectLst/>
        </p:spPr>
        <p:style>
          <a:lnRef idx="2">
            <a:schemeClr val="dk1"/>
          </a:lnRef>
          <a:fillRef idx="0">
            <a:schemeClr val="dk1"/>
          </a:fillRef>
          <a:effectRef idx="1">
            <a:schemeClr val="dk1"/>
          </a:effectRef>
          <a:fontRef idx="minor">
            <a:schemeClr val="tx1"/>
          </a:fontRef>
        </p:style>
      </p:cxnSp>
      <p:sp>
        <p:nvSpPr>
          <p:cNvPr id="11" name="Rounded Rectangle 10"/>
          <p:cNvSpPr/>
          <p:nvPr/>
        </p:nvSpPr>
        <p:spPr>
          <a:xfrm>
            <a:off x="1524000" y="3581400"/>
            <a:ext cx="1981200" cy="5334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tx1"/>
                </a:solidFill>
                <a:latin typeface="Times New Roman" pitchFamily="18" charset="0"/>
                <a:cs typeface="Times New Roman" pitchFamily="18" charset="0"/>
              </a:rPr>
              <a:t>Manual</a:t>
            </a:r>
            <a:r>
              <a:rPr lang="en-US" dirty="0" smtClean="0">
                <a:solidFill>
                  <a:schemeClr val="bg1"/>
                </a:solidFill>
                <a:latin typeface="Times New Roman" pitchFamily="18" charset="0"/>
                <a:cs typeface="Times New Roman" pitchFamily="18" charset="0"/>
              </a:rPr>
              <a:t> </a:t>
            </a:r>
            <a:r>
              <a:rPr lang="en-US" dirty="0" smtClean="0">
                <a:solidFill>
                  <a:schemeClr val="tx1"/>
                </a:solidFill>
                <a:latin typeface="Times New Roman" pitchFamily="18" charset="0"/>
                <a:cs typeface="Times New Roman" pitchFamily="18" charset="0"/>
              </a:rPr>
              <a:t>testing</a:t>
            </a: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EXISTING SCHEME </a:t>
            </a:r>
            <a:r>
              <a:rPr lang="en-US" sz="2000" b="1" dirty="0" smtClean="0">
                <a:latin typeface="Times New Roman" pitchFamily="18" charset="0"/>
                <a:cs typeface="Times New Roman" pitchFamily="18" charset="0"/>
              </a:rPr>
              <a:t>Cont..</a:t>
            </a:r>
          </a:p>
        </p:txBody>
      </p:sp>
      <p:sp>
        <p:nvSpPr>
          <p:cNvPr id="6" name="TextBox 5"/>
          <p:cNvSpPr txBox="1"/>
          <p:nvPr/>
        </p:nvSpPr>
        <p:spPr>
          <a:xfrm>
            <a:off x="304800" y="1600200"/>
            <a:ext cx="4114799" cy="3108543"/>
          </a:xfrm>
          <a:prstGeom prst="rect">
            <a:avLst/>
          </a:prstGeom>
          <a:noFill/>
        </p:spPr>
        <p:txBody>
          <a:bodyPr wrap="square" rtlCol="0">
            <a:spAutoFit/>
          </a:bodyPr>
          <a:lstStyle/>
          <a:p>
            <a:pPr>
              <a:buNone/>
            </a:pPr>
            <a:r>
              <a:rPr lang="en-US" sz="2000" b="1" dirty="0" smtClean="0">
                <a:latin typeface="Times New Roman" pitchFamily="18" charset="0"/>
                <a:cs typeface="Times New Roman" pitchFamily="18" charset="0"/>
              </a:rPr>
              <a:t>MANUAL TESTING</a:t>
            </a:r>
          </a:p>
          <a:p>
            <a:pPr algn="just">
              <a:buNone/>
            </a:pPr>
            <a:r>
              <a:rPr lang="en-US" sz="2000" dirty="0" smtClean="0">
                <a:latin typeface="Times New Roman" pitchFamily="18" charset="0"/>
                <a:cs typeface="Times New Roman" pitchFamily="18" charset="0"/>
              </a:rPr>
              <a:t>Manual testing is a testing process that is carried out manually in order to find defects without the usage of tools or automation scripting. A test plan document is prepared that acts as a guide to the testing process in order to have the complete test coverage.</a:t>
            </a:r>
          </a:p>
          <a:p>
            <a:pPr>
              <a:buFont typeface="Wingdings" pitchFamily="2" charset="2"/>
              <a:buChar char="ü"/>
            </a:pPr>
            <a:endParaRPr lang="en-US" dirty="0" smtClean="0">
              <a:latin typeface="Times New Roman" pitchFamily="18" charset="0"/>
              <a:cs typeface="Times New Roman" pitchFamily="18" charset="0"/>
            </a:endParaRPr>
          </a:p>
          <a:p>
            <a:endParaRPr lang="en-IN" dirty="0"/>
          </a:p>
        </p:txBody>
      </p:sp>
      <p:sp>
        <p:nvSpPr>
          <p:cNvPr id="7" name="TextBox 6"/>
          <p:cNvSpPr txBox="1"/>
          <p:nvPr/>
        </p:nvSpPr>
        <p:spPr>
          <a:xfrm>
            <a:off x="4495800" y="1524000"/>
            <a:ext cx="4419600" cy="3170099"/>
          </a:xfrm>
          <a:prstGeom prst="rect">
            <a:avLst/>
          </a:prstGeom>
          <a:noFill/>
        </p:spPr>
        <p:txBody>
          <a:bodyPr wrap="square" rtlCol="0">
            <a:spAutoFit/>
          </a:bodyPr>
          <a:lstStyle/>
          <a:p>
            <a:r>
              <a:rPr lang="en-US" sz="2000" b="1" dirty="0" smtClean="0">
                <a:latin typeface="Times New Roman" pitchFamily="18" charset="0"/>
                <a:cs typeface="Times New Roman" pitchFamily="18" charset="0"/>
              </a:rPr>
              <a:t>AUTOMATED TESTING</a:t>
            </a:r>
          </a:p>
          <a:p>
            <a:pPr algn="just"/>
            <a:r>
              <a:rPr lang="en-US" sz="2000" dirty="0" smtClean="0">
                <a:latin typeface="Times New Roman" pitchFamily="18" charset="0"/>
                <a:cs typeface="Times New Roman" pitchFamily="18" charset="0"/>
              </a:rPr>
              <a:t>Automated testing is well automated. This differs from manual testing where a human being is responsible for single-handedly testing the functionality but automated testing is done through an automation tool, less time is needed in exploratory tests and more time is needed in maintaining test scripts while increasing overall test coverage.</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248870461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6</a:t>
            </a:fld>
            <a:endParaRPr lang="en-US"/>
          </a:p>
        </p:txBody>
      </p:sp>
      <p:pic>
        <p:nvPicPr>
          <p:cNvPr id="5" name="Picture 4" descr="block diagram.png"/>
          <p:cNvPicPr>
            <a:picLocks noChangeAspect="1"/>
          </p:cNvPicPr>
          <p:nvPr/>
        </p:nvPicPr>
        <p:blipFill>
          <a:blip r:embed="rId2"/>
          <a:srcRect l="3707" t="6094" r="4532" b="5537"/>
          <a:stretch>
            <a:fillRect/>
          </a:stretch>
        </p:blipFill>
        <p:spPr>
          <a:xfrm>
            <a:off x="762000" y="1676400"/>
            <a:ext cx="7543800" cy="4419600"/>
          </a:xfrm>
          <a:prstGeom prst="rect">
            <a:avLst/>
          </a:prstGeom>
        </p:spPr>
      </p:pic>
      <p:cxnSp>
        <p:nvCxnSpPr>
          <p:cNvPr id="7" name="Straight Arrow Connector 6"/>
          <p:cNvCxnSpPr/>
          <p:nvPr/>
        </p:nvCxnSpPr>
        <p:spPr>
          <a:xfrm>
            <a:off x="1981200" y="5181600"/>
            <a:ext cx="533400"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581400" y="5181600"/>
            <a:ext cx="381000"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533400" y="1371600"/>
            <a:ext cx="8229600" cy="4754563"/>
          </a:xfrm>
        </p:spPr>
        <p:txBody>
          <a:bodyPr/>
          <a:lstStyle/>
          <a:p>
            <a:pPr>
              <a:buNone/>
            </a:pPr>
            <a:r>
              <a:rPr lang="en-US" sz="2000" dirty="0" smtClean="0">
                <a:latin typeface="Times New Roman" pitchFamily="18" charset="0"/>
                <a:cs typeface="Times New Roman" pitchFamily="18" charset="0"/>
              </a:rPr>
              <a:t>The hardware used in this project is</a:t>
            </a:r>
          </a:p>
          <a:p>
            <a:pPr>
              <a:buNone/>
            </a:pPr>
            <a:r>
              <a:rPr lang="en-US" sz="2000" b="1" dirty="0" smtClean="0">
                <a:latin typeface="Times New Roman" pitchFamily="18" charset="0"/>
                <a:cs typeface="Times New Roman" pitchFamily="18" charset="0"/>
              </a:rPr>
              <a:t>QD804a(Source):</a:t>
            </a:r>
          </a:p>
          <a:p>
            <a:pPr>
              <a:buNone/>
            </a:pPr>
            <a:r>
              <a:rPr lang="en-IN" sz="2000" dirty="0" smtClean="0"/>
              <a:t>	The 804 series instruments feature four (4) HDMI outputs—all active simultaneously—for testing HDTVs with multiple HDMI inputs.</a:t>
            </a:r>
          </a:p>
          <a:p>
            <a:pPr>
              <a:buNone/>
            </a:pPr>
            <a:r>
              <a:rPr lang="en-IN" sz="2000" b="1" dirty="0" smtClean="0">
                <a:latin typeface="Times New Roman" pitchFamily="18" charset="0"/>
                <a:cs typeface="Times New Roman" pitchFamily="18" charset="0"/>
              </a:rPr>
              <a:t>ADV7623(DUT):</a:t>
            </a:r>
          </a:p>
          <a:p>
            <a:pPr>
              <a:buNone/>
            </a:pPr>
            <a:r>
              <a:rPr lang="en-US" sz="2000" dirty="0" smtClean="0"/>
              <a:t>	ADV7623 is a high performance 4 input, 1 output, High-Definition Multimedia Interface (HDMI®) transceiver that integrates HDMI receiver and transmitter with digital audio inputs and outputs onto one chip.</a:t>
            </a:r>
            <a:endParaRPr lang="en-IN" sz="2000" dirty="0" smtClean="0">
              <a:latin typeface="Times New Roman" pitchFamily="18" charset="0"/>
              <a:cs typeface="Times New Roman" pitchFamily="18" charset="0"/>
            </a:endParaRPr>
          </a:p>
          <a:p>
            <a:pPr>
              <a:buNone/>
            </a:pPr>
            <a:r>
              <a:rPr lang="en-IN" sz="2000" b="1" dirty="0" smtClean="0">
                <a:latin typeface="Times New Roman" pitchFamily="18" charset="0"/>
                <a:cs typeface="Times New Roman" pitchFamily="18" charset="0"/>
              </a:rPr>
              <a:t>VA1809A(Analyzer):</a:t>
            </a:r>
          </a:p>
          <a:p>
            <a:pPr algn="just">
              <a:buNone/>
            </a:pPr>
            <a:r>
              <a:rPr lang="en-IN" sz="2000" dirty="0" smtClean="0"/>
              <a:t>	VA-1809A is protocol analyzer used to inspect/measure various HDMI (High-Definition Multimedia Interface) signal functions meet interface standards for digital AV equipment. It visually </a:t>
            </a:r>
            <a:r>
              <a:rPr lang="en-IN" sz="2000" dirty="0" err="1" smtClean="0"/>
              <a:t>confims</a:t>
            </a:r>
            <a:r>
              <a:rPr lang="en-IN" sz="2000" dirty="0" smtClean="0"/>
              <a:t> operation status for each HDMI input picture signal function.</a:t>
            </a:r>
            <a:endParaRPr lang="en-IN" sz="2000" dirty="0" smtClean="0">
              <a:latin typeface="Times New Roman" pitchFamily="18" charset="0"/>
              <a:cs typeface="Times New Roman" pitchFamily="18" charset="0"/>
            </a:endParaRPr>
          </a:p>
          <a:p>
            <a:pPr>
              <a:buNone/>
            </a:pPr>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623887" y="304800"/>
            <a:ext cx="7391400"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            Cont..</a:t>
            </a:r>
            <a:endParaRPr lang="en-US" sz="24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8</a:t>
            </a:fld>
            <a:endParaRPr lang="en-US"/>
          </a:p>
        </p:txBody>
      </p:sp>
      <p:sp>
        <p:nvSpPr>
          <p:cNvPr id="4" name="TextBox 3"/>
          <p:cNvSpPr txBox="1"/>
          <p:nvPr/>
        </p:nvSpPr>
        <p:spPr>
          <a:xfrm>
            <a:off x="533400" y="2057400"/>
            <a:ext cx="8305800" cy="2831544"/>
          </a:xfrm>
          <a:prstGeom prst="rect">
            <a:avLst/>
          </a:prstGeom>
          <a:noFill/>
        </p:spPr>
        <p:txBody>
          <a:bodyPr wrap="square" rtlCol="0">
            <a:spAutoFit/>
          </a:bodyPr>
          <a:lstStyle/>
          <a:p>
            <a:pPr algn="just"/>
            <a:r>
              <a:rPr lang="en-IN" sz="2000" b="1" dirty="0" smtClean="0">
                <a:latin typeface="Times New Roman" pitchFamily="18" charset="0"/>
                <a:cs typeface="Times New Roman" pitchFamily="18" charset="0"/>
              </a:rPr>
              <a:t>PYTHON 3.6</a:t>
            </a:r>
          </a:p>
          <a:p>
            <a:pPr algn="just"/>
            <a:r>
              <a:rPr lang="en-IN" sz="2000" dirty="0" smtClean="0">
                <a:latin typeface="Times New Roman" pitchFamily="18" charset="0"/>
                <a:cs typeface="Times New Roman" pitchFamily="18" charset="0"/>
              </a:rPr>
              <a:t>IDLE is the Python IDE built with the </a:t>
            </a:r>
            <a:r>
              <a:rPr lang="en-IN" sz="2000" dirty="0" err="1" smtClean="0">
                <a:latin typeface="Times New Roman" pitchFamily="18" charset="0"/>
                <a:cs typeface="Times New Roman" pitchFamily="18" charset="0"/>
              </a:rPr>
              <a:t>Tkinter</a:t>
            </a:r>
            <a:r>
              <a:rPr lang="en-IN" sz="2000" dirty="0" smtClean="0">
                <a:latin typeface="Times New Roman" pitchFamily="18" charset="0"/>
                <a:cs typeface="Times New Roman" pitchFamily="18" charset="0"/>
              </a:rPr>
              <a:t> GUI toolkit.</a:t>
            </a:r>
          </a:p>
          <a:p>
            <a:pPr algn="just"/>
            <a:r>
              <a:rPr lang="en-IN" sz="2000" dirty="0" smtClean="0">
                <a:latin typeface="Times New Roman" pitchFamily="18" charset="0"/>
                <a:cs typeface="Times New Roman" pitchFamily="18" charset="0"/>
              </a:rPr>
              <a:t>IDLE has the following features:</a:t>
            </a:r>
          </a:p>
          <a:p>
            <a:pPr>
              <a:buFont typeface="Wingdings" pitchFamily="2" charset="2"/>
              <a:buChar char="Ø"/>
            </a:pPr>
            <a:r>
              <a:rPr lang="en-IN" sz="2000" dirty="0" smtClean="0">
                <a:latin typeface="Times New Roman" pitchFamily="18" charset="0"/>
                <a:cs typeface="Times New Roman" pitchFamily="18" charset="0"/>
              </a:rPr>
              <a:t>coded in 100% pure Python, using the </a:t>
            </a:r>
            <a:r>
              <a:rPr lang="en-IN" sz="2000" dirty="0" err="1" smtClean="0">
                <a:latin typeface="Times New Roman" pitchFamily="18" charset="0"/>
                <a:cs typeface="Times New Roman" pitchFamily="18" charset="0"/>
              </a:rPr>
              <a:t>Tkinter</a:t>
            </a:r>
            <a:r>
              <a:rPr lang="en-IN" sz="2000" dirty="0" smtClean="0">
                <a:latin typeface="Times New Roman" pitchFamily="18" charset="0"/>
                <a:cs typeface="Times New Roman" pitchFamily="18" charset="0"/>
              </a:rPr>
              <a:t> GUI toolkit</a:t>
            </a:r>
          </a:p>
          <a:p>
            <a:pPr>
              <a:buFont typeface="Wingdings" pitchFamily="2" charset="2"/>
              <a:buChar char="Ø"/>
            </a:pPr>
            <a:r>
              <a:rPr lang="en-IN" sz="2000" dirty="0" smtClean="0">
                <a:latin typeface="Times New Roman" pitchFamily="18" charset="0"/>
                <a:cs typeface="Times New Roman" pitchFamily="18" charset="0"/>
              </a:rPr>
              <a:t>cross-platform: works on Windows and Unix</a:t>
            </a:r>
          </a:p>
          <a:p>
            <a:pPr marL="179388" indent="-179388">
              <a:buFont typeface="Wingdings" pitchFamily="2" charset="2"/>
              <a:buChar char="Ø"/>
            </a:pPr>
            <a:r>
              <a:rPr lang="en-IN" sz="2000" dirty="0" smtClean="0">
                <a:latin typeface="Times New Roman" pitchFamily="18" charset="0"/>
                <a:cs typeface="Times New Roman" pitchFamily="18" charset="0"/>
              </a:rPr>
              <a:t>multi-window text editor with multiple </a:t>
            </a:r>
            <a:r>
              <a:rPr lang="en-IN" sz="2000" dirty="0" err="1" smtClean="0">
                <a:latin typeface="Times New Roman" pitchFamily="18" charset="0"/>
                <a:cs typeface="Times New Roman" pitchFamily="18" charset="0"/>
              </a:rPr>
              <a:t>undo,Python</a:t>
            </a:r>
            <a:r>
              <a:rPr lang="en-IN" sz="2000" dirty="0" smtClean="0">
                <a:latin typeface="Times New Roman" pitchFamily="18" charset="0"/>
                <a:cs typeface="Times New Roman" pitchFamily="18" charset="0"/>
              </a:rPr>
              <a:t> colorizing and many           other features, e.g. smart indent and call tips</a:t>
            </a:r>
          </a:p>
          <a:p>
            <a:pPr>
              <a:buFont typeface="Wingdings" pitchFamily="2" charset="2"/>
              <a:buChar char="Ø"/>
            </a:pPr>
            <a:r>
              <a:rPr lang="en-IN" sz="2000" dirty="0" smtClean="0">
                <a:latin typeface="Times New Roman" pitchFamily="18" charset="0"/>
                <a:cs typeface="Times New Roman" pitchFamily="18" charset="0"/>
              </a:rPr>
              <a:t>Python shell window (a.k.a. interactive interpreter) debugger</a:t>
            </a:r>
          </a:p>
          <a:p>
            <a:endParaRPr lang="en-IN" dirty="0"/>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lang="en-US" sz="3200" b="1" dirty="0" smtClean="0">
                <a:latin typeface="Times New Roman" pitchFamily="18" charset="0"/>
                <a:cs typeface="Times New Roman" pitchFamily="18" charset="0"/>
              </a:rPr>
              <a:t>OUTCOMES</a:t>
            </a:r>
            <a:endParaRPr lang="en-US" sz="3200"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228600" y="1447800"/>
            <a:ext cx="8763000" cy="4906963"/>
          </a:xfrm>
        </p:spPr>
        <p:txBody>
          <a:bodyPr rtlCol="0">
            <a:normAutofit/>
          </a:bodyPr>
          <a:lstStyle/>
          <a:p>
            <a:r>
              <a:rPr lang="en-US" sz="2000" dirty="0" smtClean="0">
                <a:latin typeface="Times New Roman" pitchFamily="18" charset="0"/>
                <a:cs typeface="Times New Roman" pitchFamily="18" charset="0"/>
              </a:rPr>
              <a:t>The proposed system is run the node.js application in </a:t>
            </a:r>
            <a:r>
              <a:rPr lang="en-US" sz="2000" dirty="0" err="1" smtClean="0">
                <a:latin typeface="Times New Roman" pitchFamily="18" charset="0"/>
                <a:cs typeface="Times New Roman" pitchFamily="18" charset="0"/>
              </a:rPr>
              <a:t>server,python</a:t>
            </a:r>
            <a:r>
              <a:rPr lang="en-US" sz="2000" dirty="0" smtClean="0">
                <a:latin typeface="Times New Roman" pitchFamily="18" charset="0"/>
                <a:cs typeface="Times New Roman" pitchFamily="18" charset="0"/>
              </a:rPr>
              <a:t> application runs in testing </a:t>
            </a:r>
            <a:r>
              <a:rPr lang="en-US" sz="2000" dirty="0" err="1" smtClean="0">
                <a:latin typeface="Times New Roman" pitchFamily="18" charset="0"/>
                <a:cs typeface="Times New Roman" pitchFamily="18" charset="0"/>
              </a:rPr>
              <a:t>client,at</a:t>
            </a:r>
            <a:r>
              <a:rPr lang="en-US" sz="2000" dirty="0" smtClean="0">
                <a:latin typeface="Times New Roman" pitchFamily="18" charset="0"/>
                <a:cs typeface="Times New Roman" pitchFamily="18" charset="0"/>
              </a:rPr>
              <a:t> the time of URL put in the browser at web </a:t>
            </a:r>
            <a:r>
              <a:rPr lang="en-US" sz="2000" dirty="0" err="1" smtClean="0">
                <a:latin typeface="Times New Roman" pitchFamily="18" charset="0"/>
                <a:cs typeface="Times New Roman" pitchFamily="18" charset="0"/>
              </a:rPr>
              <a:t>client.the</a:t>
            </a:r>
            <a:r>
              <a:rPr lang="en-US" sz="2000" dirty="0" smtClean="0">
                <a:latin typeface="Times New Roman" pitchFamily="18" charset="0"/>
                <a:cs typeface="Times New Roman" pitchFamily="18" charset="0"/>
              </a:rPr>
              <a:t> testing client’s python application identifies the device name and its </a:t>
            </a:r>
            <a:r>
              <a:rPr lang="en-US" sz="2000" dirty="0" err="1" smtClean="0">
                <a:latin typeface="Times New Roman" pitchFamily="18" charset="0"/>
                <a:cs typeface="Times New Roman" pitchFamily="18" charset="0"/>
              </a:rPr>
              <a:t>baudrate</a:t>
            </a:r>
            <a:r>
              <a:rPr lang="en-US" sz="2000" dirty="0" smtClean="0">
                <a:latin typeface="Times New Roman" pitchFamily="18" charset="0"/>
                <a:cs typeface="Times New Roman" pitchFamily="18" charset="0"/>
              </a:rPr>
              <a:t> then it send  the information.</a:t>
            </a:r>
            <a:endParaRPr lang="en-IN"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To the </a:t>
            </a:r>
            <a:r>
              <a:rPr lang="en-US" sz="2000" dirty="0" err="1" smtClean="0">
                <a:latin typeface="Times New Roman" pitchFamily="18" charset="0"/>
                <a:cs typeface="Times New Roman" pitchFamily="18" charset="0"/>
              </a:rPr>
              <a:t>server.the</a:t>
            </a:r>
            <a:r>
              <a:rPr lang="en-US" sz="2000" dirty="0" smtClean="0">
                <a:latin typeface="Times New Roman" pitchFamily="18" charset="0"/>
                <a:cs typeface="Times New Roman" pitchFamily="18" charset="0"/>
              </a:rPr>
              <a:t> server send that to the web </a:t>
            </a:r>
            <a:r>
              <a:rPr lang="en-US" sz="2000" dirty="0" err="1" smtClean="0">
                <a:latin typeface="Times New Roman" pitchFamily="18" charset="0"/>
                <a:cs typeface="Times New Roman" pitchFamily="18" charset="0"/>
              </a:rPr>
              <a:t>client.when</a:t>
            </a:r>
            <a:r>
              <a:rPr lang="en-US" sz="2000" dirty="0" smtClean="0">
                <a:latin typeface="Times New Roman" pitchFamily="18" charset="0"/>
                <a:cs typeface="Times New Roman" pitchFamily="18" charset="0"/>
              </a:rPr>
              <a:t> the web client decides to execute the </a:t>
            </a:r>
            <a:r>
              <a:rPr lang="en-US" sz="2000" dirty="0" err="1" smtClean="0">
                <a:latin typeface="Times New Roman" pitchFamily="18" charset="0"/>
                <a:cs typeface="Times New Roman" pitchFamily="18" charset="0"/>
              </a:rPr>
              <a:t>testcase</a:t>
            </a:r>
            <a:r>
              <a:rPr lang="en-US" sz="2000" dirty="0" smtClean="0">
                <a:latin typeface="Times New Roman" pitchFamily="18" charset="0"/>
                <a:cs typeface="Times New Roman" pitchFamily="18" charset="0"/>
              </a:rPr>
              <a:t> means the server fetch the </a:t>
            </a:r>
            <a:r>
              <a:rPr lang="en-US" sz="2000" dirty="0" err="1" smtClean="0">
                <a:latin typeface="Times New Roman" pitchFamily="18" charset="0"/>
                <a:cs typeface="Times New Roman" pitchFamily="18" charset="0"/>
              </a:rPr>
              <a:t>testcase</a:t>
            </a:r>
            <a:r>
              <a:rPr lang="en-US" sz="2000" dirty="0" smtClean="0">
                <a:latin typeface="Times New Roman" pitchFamily="18" charset="0"/>
                <a:cs typeface="Times New Roman" pitchFamily="18" charset="0"/>
              </a:rPr>
              <a:t> from the database and it pass it to the </a:t>
            </a:r>
            <a:r>
              <a:rPr lang="en-US" sz="2000" dirty="0" err="1" smtClean="0">
                <a:latin typeface="Times New Roman" pitchFamily="18" charset="0"/>
                <a:cs typeface="Times New Roman" pitchFamily="18" charset="0"/>
              </a:rPr>
              <a:t>tsting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client,then</a:t>
            </a:r>
            <a:r>
              <a:rPr lang="en-US" sz="2000" dirty="0" smtClean="0">
                <a:latin typeface="Times New Roman" pitchFamily="18" charset="0"/>
                <a:cs typeface="Times New Roman" pitchFamily="18" charset="0"/>
              </a:rPr>
              <a:t> the testing client execute the test commands and get the response from the devices that response are move to server and </a:t>
            </a:r>
            <a:r>
              <a:rPr lang="en-US" sz="2000" dirty="0" err="1" smtClean="0">
                <a:latin typeface="Times New Roman" pitchFamily="18" charset="0"/>
                <a:cs typeface="Times New Roman" pitchFamily="18" charset="0"/>
              </a:rPr>
              <a:t>database.the</a:t>
            </a:r>
            <a:r>
              <a:rPr lang="en-US" sz="2000" dirty="0" smtClean="0">
                <a:latin typeface="Times New Roman" pitchFamily="18" charset="0"/>
                <a:cs typeface="Times New Roman" pitchFamily="18" charset="0"/>
              </a:rPr>
              <a:t> testing result are stored in the data base in JSON format. </a:t>
            </a:r>
            <a:endParaRPr lang="en-IN" sz="2000" dirty="0" smtClean="0">
              <a:latin typeface="Times New Roman" pitchFamily="18" charset="0"/>
              <a:cs typeface="Times New Roman" pitchFamily="18" charset="0"/>
            </a:endParaRPr>
          </a:p>
          <a:p>
            <a:pPr algn="just" eaLnBrk="1" fontAlgn="auto" hangingPunct="1">
              <a:spcAft>
                <a:spcPts val="0"/>
              </a:spcAft>
              <a:defRPr/>
            </a:pP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9</a:t>
            </a:fld>
            <a:endParaRPr lang="en-US"/>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162"/>
            <a:ext cx="8229600" cy="715962"/>
          </a:xfrm>
        </p:spPr>
        <p:txBody>
          <a:bodyPr/>
          <a:lstStyle/>
          <a:p>
            <a:r>
              <a:rPr lang="en-US" sz="3200" b="1" dirty="0" smtClean="0">
                <a:latin typeface="Times New Roman" pitchFamily="18" charset="0"/>
                <a:cs typeface="Times New Roman" pitchFamily="18" charset="0"/>
              </a:rPr>
              <a:t>RESULTS Cont..</a:t>
            </a:r>
            <a:endParaRPr lang="en-IN" sz="32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pic>
        <p:nvPicPr>
          <p:cNvPr id="6" name="Picture 5" descr="p1.png"/>
          <p:cNvPicPr>
            <a:picLocks noChangeAspect="1"/>
          </p:cNvPicPr>
          <p:nvPr/>
        </p:nvPicPr>
        <p:blipFill>
          <a:blip r:embed="rId2"/>
          <a:stretch>
            <a:fillRect/>
          </a:stretch>
        </p:blipFill>
        <p:spPr>
          <a:xfrm>
            <a:off x="762000" y="914400"/>
            <a:ext cx="7696200" cy="2514600"/>
          </a:xfrm>
          <a:prstGeom prst="rect">
            <a:avLst/>
          </a:prstGeom>
        </p:spPr>
      </p:pic>
      <p:sp>
        <p:nvSpPr>
          <p:cNvPr id="8" name="TextBox 7"/>
          <p:cNvSpPr txBox="1"/>
          <p:nvPr/>
        </p:nvSpPr>
        <p:spPr>
          <a:xfrm>
            <a:off x="685800" y="533400"/>
            <a:ext cx="4872937" cy="400110"/>
          </a:xfrm>
          <a:prstGeom prst="rect">
            <a:avLst/>
          </a:prstGeom>
          <a:noFill/>
        </p:spPr>
        <p:txBody>
          <a:bodyPr wrap="none" rtlCol="0">
            <a:spAutoFit/>
          </a:bodyPr>
          <a:lstStyle/>
          <a:p>
            <a:r>
              <a:rPr lang="en-IN" sz="2000" dirty="0" smtClean="0">
                <a:latin typeface="Times New Roman" pitchFamily="18" charset="0"/>
                <a:cs typeface="Times New Roman" pitchFamily="18" charset="0"/>
              </a:rPr>
              <a:t>At Web Client :Login To The Testing Website</a:t>
            </a:r>
            <a:endParaRPr lang="en-IN" sz="2000" dirty="0">
              <a:latin typeface="Times New Roman" pitchFamily="18" charset="0"/>
              <a:cs typeface="Times New Roman" pitchFamily="18" charset="0"/>
            </a:endParaRPr>
          </a:p>
        </p:txBody>
      </p:sp>
      <p:pic>
        <p:nvPicPr>
          <p:cNvPr id="9" name="Picture 8" descr="p2.png"/>
          <p:cNvPicPr>
            <a:picLocks noChangeAspect="1"/>
          </p:cNvPicPr>
          <p:nvPr/>
        </p:nvPicPr>
        <p:blipFill>
          <a:blip r:embed="rId3"/>
          <a:stretch>
            <a:fillRect/>
          </a:stretch>
        </p:blipFill>
        <p:spPr>
          <a:xfrm>
            <a:off x="762000" y="3810000"/>
            <a:ext cx="7696200" cy="2667000"/>
          </a:xfrm>
          <a:prstGeom prst="rect">
            <a:avLst/>
          </a:prstGeom>
        </p:spPr>
      </p:pic>
      <p:sp>
        <p:nvSpPr>
          <p:cNvPr id="10" name="TextBox 9"/>
          <p:cNvSpPr txBox="1"/>
          <p:nvPr/>
        </p:nvSpPr>
        <p:spPr>
          <a:xfrm>
            <a:off x="685800" y="3429000"/>
            <a:ext cx="5295232" cy="400110"/>
          </a:xfrm>
          <a:prstGeom prst="rect">
            <a:avLst/>
          </a:prstGeom>
          <a:noFill/>
        </p:spPr>
        <p:txBody>
          <a:bodyPr wrap="none" rtlCol="0">
            <a:spAutoFit/>
          </a:bodyPr>
          <a:lstStyle/>
          <a:p>
            <a:r>
              <a:rPr lang="en-IN" sz="2000" dirty="0" smtClean="0">
                <a:latin typeface="Times New Roman" pitchFamily="18" charset="0"/>
                <a:cs typeface="Times New Roman" pitchFamily="18" charset="0"/>
              </a:rPr>
              <a:t>Available testing pc setup shown in the web page</a:t>
            </a:r>
            <a:r>
              <a:rPr lang="en-IN" dirty="0" smtClean="0"/>
              <a:t> </a:t>
            </a:r>
            <a:endParaRPr lang="en-IN"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76200"/>
            <a:ext cx="8229600" cy="1143000"/>
          </a:xfrm>
        </p:spPr>
        <p:txBody>
          <a:bodyPr/>
          <a:lstStyle/>
          <a:p>
            <a:pPr eaLnBrk="1" hangingPunct="1"/>
            <a:r>
              <a:rPr lang="en-US" sz="3200" b="1" dirty="0" smtClean="0">
                <a:latin typeface="Times New Roman" pitchFamily="18" charset="0"/>
                <a:cs typeface="Times New Roman" pitchFamily="18" charset="0"/>
              </a:rPr>
              <a:t>CONCLUSION</a:t>
            </a:r>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11</a:t>
            </a:fld>
            <a:endParaRPr lang="en-US"/>
          </a:p>
        </p:txBody>
      </p:sp>
      <p:sp>
        <p:nvSpPr>
          <p:cNvPr id="6" name="Content Placeholder 5"/>
          <p:cNvSpPr>
            <a:spLocks noGrp="1"/>
          </p:cNvSpPr>
          <p:nvPr>
            <p:ph idx="1"/>
          </p:nvPr>
        </p:nvSpPr>
        <p:spPr/>
        <p:txBody>
          <a:bodyPr/>
          <a:lstStyle/>
          <a:p>
            <a:pPr algn="just"/>
            <a:r>
              <a:rPr lang="en-US" sz="2000" dirty="0" smtClean="0">
                <a:latin typeface="Times New Roman" pitchFamily="18" charset="0"/>
                <a:cs typeface="Times New Roman" pitchFamily="18" charset="0"/>
              </a:rPr>
              <a:t>This project developed by those programming languages python, java script  and markup languages HTML,CSS. Then the data storage is done by the </a:t>
            </a:r>
            <a:r>
              <a:rPr lang="en-US" sz="2000" dirty="0" err="1" smtClean="0">
                <a:latin typeface="Times New Roman" pitchFamily="18" charset="0"/>
                <a:cs typeface="Times New Roman" pitchFamily="18" charset="0"/>
              </a:rPr>
              <a:t>couchDB</a:t>
            </a:r>
            <a:r>
              <a:rPr lang="en-US" sz="2000" dirty="0" smtClean="0">
                <a:latin typeface="Times New Roman" pitchFamily="18" charset="0"/>
                <a:cs typeface="Times New Roman" pitchFamily="18" charset="0"/>
              </a:rPr>
              <a:t> database.</a:t>
            </a:r>
            <a:endParaRPr lang="en-IN" sz="2000" b="1"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This system has script to automatically identify the device which is connected and its </a:t>
            </a:r>
            <a:r>
              <a:rPr lang="en-US" sz="2000" dirty="0" err="1" smtClean="0">
                <a:latin typeface="Times New Roman" pitchFamily="18" charset="0"/>
                <a:cs typeface="Times New Roman" pitchFamily="18" charset="0"/>
              </a:rPr>
              <a:t>baudrate,if</a:t>
            </a:r>
            <a:r>
              <a:rPr lang="en-US" sz="2000" dirty="0" smtClean="0">
                <a:latin typeface="Times New Roman" pitchFamily="18" charset="0"/>
                <a:cs typeface="Times New Roman" pitchFamily="18" charset="0"/>
              </a:rPr>
              <a:t> connected device unfortunately unplugged means the script detect and give the alert to the tester and researcher.</a:t>
            </a:r>
            <a:endParaRPr lang="en-IN" sz="2000" b="1"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Under the proposed system we can test both audio and video </a:t>
            </a:r>
            <a:r>
              <a:rPr lang="en-US" sz="2000" dirty="0" err="1" smtClean="0">
                <a:latin typeface="Times New Roman" pitchFamily="18" charset="0"/>
                <a:cs typeface="Times New Roman" pitchFamily="18" charset="0"/>
              </a:rPr>
              <a:t>signal,in</a:t>
            </a:r>
            <a:r>
              <a:rPr lang="en-US" sz="2000" dirty="0" smtClean="0">
                <a:latin typeface="Times New Roman" pitchFamily="18" charset="0"/>
                <a:cs typeface="Times New Roman" pitchFamily="18" charset="0"/>
              </a:rPr>
              <a:t> the case that tester not need the equipment at his place  to do the </a:t>
            </a:r>
            <a:r>
              <a:rPr lang="en-US" sz="2000" dirty="0" err="1" smtClean="0">
                <a:latin typeface="Times New Roman" pitchFamily="18" charset="0"/>
                <a:cs typeface="Times New Roman" pitchFamily="18" charset="0"/>
              </a:rPr>
              <a:t>testing.he</a:t>
            </a:r>
            <a:r>
              <a:rPr lang="en-US" sz="2000" dirty="0" smtClean="0">
                <a:latin typeface="Times New Roman" pitchFamily="18" charset="0"/>
                <a:cs typeface="Times New Roman" pitchFamily="18" charset="0"/>
              </a:rPr>
              <a:t> simply do the test via web to communicate with the equipments which is the tester want to </a:t>
            </a:r>
            <a:r>
              <a:rPr lang="en-US" sz="2000" dirty="0" err="1" smtClean="0">
                <a:latin typeface="Times New Roman" pitchFamily="18" charset="0"/>
                <a:cs typeface="Times New Roman" pitchFamily="18" charset="0"/>
              </a:rPr>
              <a:t>test.the</a:t>
            </a:r>
            <a:r>
              <a:rPr lang="en-US" sz="2000" dirty="0" smtClean="0">
                <a:latin typeface="Times New Roman" pitchFamily="18" charset="0"/>
                <a:cs typeface="Times New Roman" pitchFamily="18" charset="0"/>
              </a:rPr>
              <a:t> system reduces the distance barrier  for the user and researcher at the testing process</a:t>
            </a:r>
            <a:endParaRPr lang="en-IN" sz="20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b="1" dirty="0" smtClean="0">
                <a:latin typeface="Times New Roman" pitchFamily="18" charset="0"/>
                <a:cs typeface="Times New Roman" pitchFamily="18" charset="0"/>
              </a:rPr>
              <a:t>REFERENCES</a:t>
            </a:r>
            <a:r>
              <a:rPr lang="en-US" sz="3200" b="1" dirty="0" smtClean="0"/>
              <a:t> </a:t>
            </a:r>
            <a:endParaRPr lang="en-US" sz="3200" b="1" dirty="0"/>
          </a:p>
        </p:txBody>
      </p:sp>
      <p:sp>
        <p:nvSpPr>
          <p:cNvPr id="3" name="Content Placeholder 2"/>
          <p:cNvSpPr>
            <a:spLocks noGrp="1"/>
          </p:cNvSpPr>
          <p:nvPr>
            <p:ph idx="1"/>
          </p:nvPr>
        </p:nvSpPr>
        <p:spPr>
          <a:xfrm>
            <a:off x="533400" y="914400"/>
            <a:ext cx="7772400" cy="5486400"/>
          </a:xfrm>
        </p:spPr>
        <p:txBody>
          <a:bodyPr/>
          <a:lstStyle/>
          <a:p>
            <a:pPr lvl="0" algn="just"/>
            <a:r>
              <a:rPr lang="en-US" sz="2000" dirty="0" smtClean="0">
                <a:latin typeface="Times New Roman" pitchFamily="18" charset="0"/>
                <a:cs typeface="Times New Roman" pitchFamily="18" charset="0"/>
              </a:rPr>
              <a:t>Dennis G. </a:t>
            </a:r>
            <a:r>
              <a:rPr lang="en-US" sz="2000" dirty="0" err="1" smtClean="0">
                <a:latin typeface="Times New Roman" pitchFamily="18" charset="0"/>
                <a:cs typeface="Times New Roman" pitchFamily="18" charset="0"/>
              </a:rPr>
              <a:t>Jerz</a:t>
            </a:r>
            <a:r>
              <a:rPr lang="en-US" sz="2000" dirty="0" smtClean="0">
                <a:latin typeface="Times New Roman" pitchFamily="18" charset="0"/>
                <a:cs typeface="Times New Roman" pitchFamily="18" charset="0"/>
              </a:rPr>
              <a:t> (July 19, 2000).”Usability Testing: What IS It?”. </a:t>
            </a:r>
            <a:r>
              <a:rPr lang="en-US" sz="2000" dirty="0" err="1" smtClean="0">
                <a:latin typeface="Times New Roman" pitchFamily="18" charset="0"/>
                <a:cs typeface="Times New Roman" pitchFamily="18" charset="0"/>
              </a:rPr>
              <a:t>Jerz's</a:t>
            </a:r>
            <a:r>
              <a:rPr lang="en-US" sz="2000" dirty="0" smtClean="0">
                <a:latin typeface="Times New Roman" pitchFamily="18" charset="0"/>
                <a:cs typeface="Times New Roman" pitchFamily="18" charset="0"/>
              </a:rPr>
              <a:t> Literacy </a:t>
            </a:r>
            <a:r>
              <a:rPr lang="en-US" sz="2000" dirty="0" err="1" smtClean="0">
                <a:latin typeface="Times New Roman" pitchFamily="18" charset="0"/>
                <a:cs typeface="Times New Roman" pitchFamily="18" charset="0"/>
              </a:rPr>
              <a:t>Weblog.Retrieved</a:t>
            </a:r>
            <a:r>
              <a:rPr lang="en-US" sz="2000" dirty="0" smtClean="0">
                <a:latin typeface="Times New Roman" pitchFamily="18" charset="0"/>
                <a:cs typeface="Times New Roman" pitchFamily="18" charset="0"/>
              </a:rPr>
              <a:t> June 29, 2016.</a:t>
            </a:r>
          </a:p>
          <a:p>
            <a:pPr lvl="0" algn="just"/>
            <a:r>
              <a:rPr lang="en-US" sz="2000" dirty="0" smtClean="0">
                <a:latin typeface="Times New Roman" pitchFamily="18" charset="0"/>
                <a:cs typeface="Times New Roman" pitchFamily="18" charset="0"/>
              </a:rPr>
              <a:t>Ardentia Technologies : Providing Cutting Edge Software Solutions And Comprehensive Testing Services Published by CIO Review, April 2016</a:t>
            </a:r>
            <a:endParaRPr lang="en-IN" sz="2000" dirty="0" smtClean="0">
              <a:latin typeface="Times New Roman" pitchFamily="18" charset="0"/>
              <a:cs typeface="Times New Roman" pitchFamily="18" charset="0"/>
            </a:endParaRPr>
          </a:p>
          <a:p>
            <a:pPr lvl="0" algn="just"/>
            <a:r>
              <a:rPr lang="en-US" sz="2000" dirty="0" err="1" smtClean="0">
                <a:latin typeface="Times New Roman" pitchFamily="18" charset="0"/>
                <a:cs typeface="Times New Roman" pitchFamily="18" charset="0"/>
              </a:rPr>
              <a:t>kaner,cem</a:t>
            </a:r>
            <a:r>
              <a:rPr lang="en-US" sz="2000" dirty="0" smtClean="0">
                <a:latin typeface="Times New Roman" pitchFamily="18" charset="0"/>
                <a:cs typeface="Times New Roman" pitchFamily="18" charset="0"/>
              </a:rPr>
              <a:t>(November 17, 2006). ”Exploratory Testing” . Florida Institute of Technology, Quality Assurance Institute Worldwide Annual Software Testing Conference, Orlando, FL. Retrieved November 22, 2014</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“Heuristic Evaluation”. Usability First. Retrieved April 9, 2013.</a:t>
            </a:r>
          </a:p>
          <a:p>
            <a:pPr algn="just"/>
            <a:r>
              <a:rPr lang="en-US" sz="2000" dirty="0" err="1" smtClean="0">
                <a:latin typeface="Times New Roman" pitchFamily="18" charset="0"/>
                <a:cs typeface="Times New Roman" pitchFamily="18" charset="0"/>
              </a:rPr>
              <a:t>Bossavit</a:t>
            </a:r>
            <a:r>
              <a:rPr lang="en-US" sz="2000" dirty="0" smtClean="0">
                <a:latin typeface="Times New Roman" pitchFamily="18" charset="0"/>
                <a:cs typeface="Times New Roman" pitchFamily="18" charset="0"/>
              </a:rPr>
              <a:t>, Laurent (2013-11-20). The Leprechauns of Software Engineering--How folklore turns into fact and what to do about it. Chapter 10: </a:t>
            </a:r>
            <a:r>
              <a:rPr lang="en-US" sz="2000" dirty="0" err="1" smtClean="0">
                <a:latin typeface="Times New Roman" pitchFamily="18" charset="0"/>
                <a:cs typeface="Times New Roman" pitchFamily="18" charset="0"/>
              </a:rPr>
              <a:t>leanpub</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12</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1129</TotalTime>
  <Words>655</Words>
  <Application>Microsoft Office PowerPoint</Application>
  <PresentationFormat>On-screen Show (4:3)</PresentationFormat>
  <Paragraphs>71</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WEB BASED REMOTE TEST SOLUTION </vt:lpstr>
      <vt:lpstr>ABSTRACT</vt:lpstr>
      <vt:lpstr>EXISTING SCHEME</vt:lpstr>
      <vt:lpstr>   EXISTING SCHEME cont.. </vt:lpstr>
      <vt:lpstr>   EXISTING SCHEME Cont..</vt:lpstr>
      <vt:lpstr>PROPOSED SYSTEM WITH BLOCK DIAGRAM</vt:lpstr>
      <vt:lpstr>WORKING PRINCIPLE OF  PROPOSED SYSTEM</vt:lpstr>
      <vt:lpstr>Slide 8</vt:lpstr>
      <vt:lpstr>OUTCOMES</vt:lpstr>
      <vt:lpstr>RESULTS Cont..</vt:lpstr>
      <vt:lpstr>CONCLUSION</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233</cp:revision>
  <dcterms:created xsi:type="dcterms:W3CDTF">2013-12-25T12:40:00Z</dcterms:created>
  <dcterms:modified xsi:type="dcterms:W3CDTF">2021-04-20T09:00:03Z</dcterms:modified>
</cp:coreProperties>
</file>