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386" r:id="rId2"/>
    <p:sldId id="371" r:id="rId3"/>
    <p:sldId id="342" r:id="rId4"/>
    <p:sldId id="367" r:id="rId5"/>
    <p:sldId id="361" r:id="rId6"/>
    <p:sldId id="257" r:id="rId7"/>
    <p:sldId id="383" r:id="rId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0" y="7218"/>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20-Apr-21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CF8027B-AFF4-431C-9904-0083061E2496}" type="datetime1">
              <a:rPr lang="en-US" smtClean="0"/>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7AACE2C-1064-44FD-A446-D129594D1343}" type="datetime1">
              <a:rPr lang="en-US" smtClean="0"/>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E260B9F-F507-4C89-9A4F-B861F56C9233}" type="datetime1">
              <a:rPr lang="en-US" smtClean="0"/>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8089709-6100-435A-B574-7CC461ACE026}" type="datetime1">
              <a:rPr lang="en-US" smtClean="0"/>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8A3D5A92-2D53-44DC-B205-18907AB2EB04}" type="datetime1">
              <a:rPr lang="en-US" smtClean="0"/>
              <a:pPr>
                <a:defRPr/>
              </a:pPr>
              <a:t>20-Apr-21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6AC9003-9960-494D-ABF2-181EE28E7430}" type="datetime1">
              <a:rPr lang="en-US" smtClean="0"/>
              <a:pPr>
                <a:defRPr/>
              </a:pPr>
              <a:t>20-Apr-21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D8EBC1D-0C4E-4C0A-A8E3-33B8EEDAD4C4}" type="datetime1">
              <a:rPr lang="en-US" smtClean="0"/>
              <a:pPr>
                <a:defRPr/>
              </a:pPr>
              <a:t>20-Apr-21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3A93CAC-8F2C-4A21-A476-13915DB7A03B}" type="datetime1">
              <a:rPr lang="en-US" smtClean="0"/>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B319EE6-08B1-4100-A66D-776F85EE36C0}" type="datetime1">
              <a:rPr lang="en-US" smtClean="0"/>
              <a:pPr>
                <a:defRPr/>
              </a:pPr>
              <a:t>20-Apr-21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AD6A32C-E99C-4193-B2C0-E86A9C582AD6}" type="datetime1">
              <a:rPr lang="en-US" smtClean="0"/>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55015F6-A0CC-48F9-B9A2-0ED3DFBC6F55}" type="datetime1">
              <a:rPr lang="en-US" smtClean="0"/>
              <a:pPr>
                <a:defRPr/>
              </a:pPr>
              <a:t>20-Apr-21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56CCA06-06CD-47B8-94E3-C8113D1BFC51}" type="datetime1">
              <a:rPr lang="en-US" smtClean="0"/>
              <a:pPr>
                <a:defRPr/>
              </a:pPr>
              <a:t>20-Apr-21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514600"/>
            <a:ext cx="8229600" cy="1143000"/>
          </a:xfrm>
        </p:spPr>
        <p:txBody>
          <a:bodyPr/>
          <a:lstStyle/>
          <a:p>
            <a:r>
              <a:rPr lang="en-US" b="1" dirty="0" smtClean="0">
                <a:latin typeface="Times New Roman" pitchFamily="18" charset="0"/>
                <a:cs typeface="Times New Roman" pitchFamily="18" charset="0"/>
              </a:rPr>
              <a:t>SMART IRRIGATION SYSTEM FOR AGRICULTURE USING IOT</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152400" y="762000"/>
            <a:ext cx="8839200" cy="6096000"/>
          </a:xfrm>
        </p:spPr>
        <p:txBody>
          <a:bodyPr/>
          <a:lstStyle/>
          <a:p>
            <a:r>
              <a:rPr lang="en-US" sz="2400" dirty="0"/>
              <a:t>The aim of the project is to develop an automatic irrigation system for optimize water usage in agricultural </a:t>
            </a:r>
            <a:r>
              <a:rPr lang="en-US" sz="2400" dirty="0" smtClean="0"/>
              <a:t>crops</a:t>
            </a:r>
          </a:p>
          <a:p>
            <a:pPr marL="0" indent="0">
              <a:buNone/>
            </a:pPr>
            <a:endParaRPr lang="en-US" sz="2400" dirty="0" smtClean="0"/>
          </a:p>
          <a:p>
            <a:r>
              <a:rPr lang="en-US" sz="2400" dirty="0"/>
              <a:t>The proposed automatic irrigation system consists of six sensors such as soil moisture sensor, temperature senor and water level sensor, Humidity sensor, PIR sensor, Current </a:t>
            </a:r>
            <a:r>
              <a:rPr lang="en-US" sz="2400" dirty="0" smtClean="0"/>
              <a:t>sensor</a:t>
            </a:r>
          </a:p>
          <a:p>
            <a:pPr marL="0" indent="0">
              <a:buNone/>
            </a:pPr>
            <a:endParaRPr lang="en-US" sz="2400" dirty="0" smtClean="0"/>
          </a:p>
          <a:p>
            <a:r>
              <a:rPr lang="en-US" sz="2400" dirty="0" smtClean="0"/>
              <a:t>Initially </a:t>
            </a:r>
            <a:r>
              <a:rPr lang="en-US" sz="2400" dirty="0"/>
              <a:t>a program with threshold values of soil moisture, temperature and water level was developed and then it programmed into a pic </a:t>
            </a:r>
            <a:r>
              <a:rPr lang="en-US" sz="2400" dirty="0" smtClean="0"/>
              <a:t>microcontroller</a:t>
            </a:r>
          </a:p>
          <a:p>
            <a:pPr marL="0" indent="0">
              <a:buNone/>
            </a:pPr>
            <a:endParaRPr lang="en-US" sz="2400" dirty="0" smtClean="0"/>
          </a:p>
          <a:p>
            <a:r>
              <a:rPr lang="en-US" sz="2400" dirty="0"/>
              <a:t>The signals from the sensors are compared with the threshold value and the ensuing data is transmitted through IOT module</a:t>
            </a:r>
            <a:endParaRPr lang="en-US" sz="2400" dirty="0">
              <a:latin typeface="Times New Roman" pitchFamily="18" charset="0"/>
              <a:cs typeface="Times New Roman" pitchFamily="18" charset="0"/>
            </a:endParaRPr>
          </a:p>
          <a:p>
            <a:pPr marL="0" indent="0">
              <a:buNone/>
            </a:pPr>
            <a:endParaRPr lang="en-US" sz="2400" dirty="0">
              <a:latin typeface="Times New Roman" pitchFamily="18" charset="0"/>
              <a:cs typeface="Times New Roman" pitchFamily="18" charset="0"/>
            </a:endParaRPr>
          </a:p>
          <a:p>
            <a:pPr algn="just" eaLnBrk="1" fontAlgn="auto" hangingPunct="1">
              <a:lnSpc>
                <a:spcPct val="150000"/>
              </a:lnSpc>
              <a:spcAft>
                <a:spcPts val="0"/>
              </a:spcAft>
              <a:defRPr/>
            </a:pPr>
            <a:endParaRPr lang="en-US" sz="2400" dirty="0">
              <a:latin typeface="Times New Roman" pitchFamily="18" charset="0"/>
              <a:cs typeface="Times New Roman" pitchFamily="18" charset="0"/>
            </a:endParaRPr>
          </a:p>
          <a:p>
            <a:endParaRPr lang="en-IN" sz="2000" dirty="0"/>
          </a:p>
          <a:p>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dirty="0"/>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457200" y="0"/>
            <a:ext cx="8229600" cy="11430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457200" y="1219200"/>
            <a:ext cx="8229600" cy="5334000"/>
          </a:xfrm>
        </p:spPr>
        <p:txBody>
          <a:bodyPr/>
          <a:lstStyle/>
          <a:p>
            <a:pPr marL="457200" lvl="1" indent="0" algn="just" eaLnBrk="1" hangingPunct="1">
              <a:buNone/>
            </a:pPr>
            <a:r>
              <a:rPr lang="en-US" sz="2000" dirty="0" smtClean="0">
                <a:latin typeface="Times New Roman" pitchFamily="18" charset="0"/>
                <a:cs typeface="Times New Roman" pitchFamily="18" charset="0"/>
              </a:rPr>
              <a:t>    In the existing system GSM </a:t>
            </a:r>
            <a:r>
              <a:rPr lang="en-US" sz="2000" dirty="0">
                <a:latin typeface="Times New Roman" pitchFamily="18" charset="0"/>
                <a:cs typeface="Times New Roman" pitchFamily="18" charset="0"/>
              </a:rPr>
              <a:t>is used for remote monitoring and controlling the devices via </a:t>
            </a:r>
            <a:r>
              <a:rPr lang="en-US" sz="2000" dirty="0" smtClean="0">
                <a:latin typeface="Times New Roman" pitchFamily="18" charset="0"/>
                <a:cs typeface="Times New Roman" pitchFamily="18" charset="0"/>
              </a:rPr>
              <a:t>messages</a:t>
            </a:r>
          </a:p>
          <a:p>
            <a:pPr marL="0" indent="0" algn="just">
              <a:buNone/>
            </a:pPr>
            <a:endParaRPr lang="en-US" sz="2000" dirty="0">
              <a:latin typeface="Times New Roman" pitchFamily="18" charset="0"/>
              <a:cs typeface="Times New Roman" pitchFamily="18" charset="0"/>
            </a:endParaRPr>
          </a:p>
          <a:p>
            <a:pPr marL="0" indent="0">
              <a:buNone/>
            </a:pP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If the moisture or temperature exceeds the predefined threshold values then the system informs the user via SMS from the GSM Module to the user's smartphone and actions will be taken by the user </a:t>
            </a:r>
            <a:r>
              <a:rPr lang="en-US" sz="2000" dirty="0" smtClean="0">
                <a:latin typeface="Times New Roman" pitchFamily="18" charset="0"/>
                <a:cs typeface="Times New Roman" pitchFamily="18" charset="0"/>
              </a:rPr>
              <a:t>accordingly</a:t>
            </a:r>
          </a:p>
          <a:p>
            <a:pPr marL="0" indent="0">
              <a:buNone/>
            </a:pPr>
            <a:endParaRPr lang="en-US" sz="2000" dirty="0">
              <a:latin typeface="Times New Roman" pitchFamily="18" charset="0"/>
              <a:cs typeface="Times New Roman" pitchFamily="18" charset="0"/>
            </a:endParaRPr>
          </a:p>
          <a:p>
            <a:pPr marL="0" indent="0">
              <a:buNone/>
            </a:pPr>
            <a:r>
              <a:rPr lang="en-US" sz="2000" dirty="0" smtClean="0">
                <a:latin typeface="Times New Roman" pitchFamily="18" charset="0"/>
                <a:cs typeface="Times New Roman" pitchFamily="18" charset="0"/>
              </a:rPr>
              <a:t>            But this system was not efficient for automatic monitoring and controlling</a:t>
            </a:r>
          </a:p>
          <a:p>
            <a:pPr marL="0" indent="0">
              <a:buNone/>
            </a:pPr>
            <a:endParaRPr lang="en-US" sz="2000" dirty="0">
              <a:latin typeface="Times New Roman" pitchFamily="18" charset="0"/>
              <a:cs typeface="Times New Roman" pitchFamily="18" charset="0"/>
            </a:endParaRPr>
          </a:p>
          <a:p>
            <a:pPr marL="0" indent="0">
              <a:buNone/>
            </a:pPr>
            <a:r>
              <a:rPr lang="en-US" sz="2400" dirty="0" err="1" smtClean="0">
                <a:latin typeface="Times New Roman" pitchFamily="18" charset="0"/>
                <a:cs typeface="Times New Roman" pitchFamily="18" charset="0"/>
              </a:rPr>
              <a:t>Mrs.M.S.Ghute</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Mr.S.Soitkar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Mrs.K.P.Kamble</a:t>
            </a:r>
            <a:r>
              <a:rPr lang="en-US" sz="2400" dirty="0" smtClean="0">
                <a:latin typeface="Times New Roman" pitchFamily="18" charset="0"/>
                <a:cs typeface="Times New Roman" pitchFamily="18" charset="0"/>
              </a:rPr>
              <a:t>, “Smart  Irrigation System using GSM Module,” </a:t>
            </a:r>
            <a:r>
              <a:rPr lang="en-US" sz="2400" i="1" dirty="0" smtClean="0">
                <a:latin typeface="Times New Roman" pitchFamily="18" charset="0"/>
                <a:cs typeface="Times New Roman" pitchFamily="18" charset="0"/>
              </a:rPr>
              <a:t>International Journal of Advanced Research in Computer and Communication Engineering, vol.6, issue 7,July 2017 </a:t>
            </a:r>
            <a:endParaRPr lang="en-US" sz="2400" i="1" dirty="0">
              <a:latin typeface="Times New Roman" pitchFamily="18" charset="0"/>
              <a:cs typeface="Times New Roman" pitchFamily="18" charset="0"/>
            </a:endParaRPr>
          </a:p>
          <a:p>
            <a:pPr marL="0" indent="0">
              <a:buNone/>
            </a:pPr>
            <a:endParaRPr lang="en-US" sz="2400" dirty="0">
              <a:latin typeface="Times New Roman" pitchFamily="18" charset="0"/>
              <a:cs typeface="Times New Roman" pitchFamily="18" charset="0"/>
            </a:endParaRPr>
          </a:p>
          <a:p>
            <a:pPr marL="457200" lvl="1" indent="0" eaLnBrk="1" hangingPunct="1">
              <a:buNone/>
            </a:pPr>
            <a:endParaRPr lang="en-US" sz="2000" dirty="0">
              <a:solidFill>
                <a:srgbClr val="FF0000"/>
              </a:solidFill>
              <a:latin typeface="Times New Roman" pitchFamily="18" charset="0"/>
              <a:cs typeface="Times New Roman" pitchFamily="18" charset="0"/>
            </a:endParaRPr>
          </a:p>
          <a:p>
            <a:endParaRPr lang="en-US" sz="24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a:p>
            <a:endParaRPr lang="en-US" dirty="0"/>
          </a:p>
          <a:p>
            <a:pPr algn="just" eaLnBrk="1" hangingPunct="1">
              <a:buFont typeface="Arial" pitchFamily="34" charset="0"/>
              <a:buNone/>
            </a:pPr>
            <a:endParaRPr lang="en-US" sz="2000" dirty="0" smtClean="0">
              <a:latin typeface="Times New Roman" pitchFamily="18" charset="0"/>
              <a:cs typeface="Times New Roman" pitchFamily="18" charset="0"/>
            </a:endParaRPr>
          </a:p>
          <a:p>
            <a:pPr algn="just" eaLnBrk="1" hangingPunct="1">
              <a:buFont typeface="Arial" pitchFamily="34" charset="0"/>
              <a:buNone/>
            </a:pPr>
            <a:endParaRPr lang="en-US" sz="2000" dirty="0" smtClean="0">
              <a:latin typeface="Times New Roman" pitchFamily="18" charset="0"/>
              <a:cs typeface="Times New Roman" pitchFamily="18" charset="0"/>
            </a:endParaRPr>
          </a:p>
          <a:p>
            <a:pPr eaLnBrk="1" hangingPunct="1"/>
            <a:endParaRPr lang="en-US" sz="20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3</a:t>
            </a:fld>
            <a:endParaRPr lang="en-US" dirty="0"/>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PROPOSED SCHEME </a:t>
            </a:r>
            <a:endParaRPr lang="en-US" sz="2000" b="1"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457200" y="1219200"/>
            <a:ext cx="8229600" cy="5181599"/>
          </a:xfrm>
        </p:spPr>
        <p:txBody>
          <a:bodyPr/>
          <a:lstStyle/>
          <a:p>
            <a:pPr>
              <a:buFont typeface="Wingdings" pitchFamily="2" charset="2"/>
              <a:buChar char="ü"/>
            </a:pPr>
            <a:r>
              <a:rPr lang="en-US" sz="2000" dirty="0"/>
              <a:t>The proposed project includes system structure, hardware circuits and software program for IoT based automatic irrigation system</a:t>
            </a:r>
            <a:r>
              <a:rPr lang="en-US" sz="2000" dirty="0" smtClean="0">
                <a:latin typeface="Times New Roman" pitchFamily="16" charset="0"/>
                <a:cs typeface="Times New Roman" pitchFamily="16" charset="0"/>
              </a:rPr>
              <a:t>.</a:t>
            </a:r>
          </a:p>
          <a:p>
            <a:pPr>
              <a:buFont typeface="Wingdings" pitchFamily="2" charset="2"/>
              <a:buChar char="ü"/>
            </a:pPr>
            <a:endParaRPr lang="en-US" sz="2000" dirty="0" smtClean="0">
              <a:latin typeface="Times New Roman" pitchFamily="16" charset="0"/>
              <a:cs typeface="Times New Roman" pitchFamily="16" charset="0"/>
            </a:endParaRPr>
          </a:p>
          <a:p>
            <a:pPr>
              <a:buFont typeface="Wingdings" pitchFamily="2" charset="2"/>
              <a:buChar char="ü"/>
            </a:pPr>
            <a:r>
              <a:rPr lang="en-US" sz="2000" dirty="0"/>
              <a:t>In this project, soil moisture sensor, temperature sensor, humidity sensor, water level sensor and PIR </a:t>
            </a:r>
            <a:r>
              <a:rPr lang="en-US" sz="2000" dirty="0" smtClean="0"/>
              <a:t>sensor, current sensor </a:t>
            </a:r>
            <a:r>
              <a:rPr lang="en-US" sz="2000" dirty="0"/>
              <a:t>are </a:t>
            </a:r>
            <a:r>
              <a:rPr lang="en-US" sz="2000" dirty="0" smtClean="0"/>
              <a:t>used</a:t>
            </a:r>
          </a:p>
          <a:p>
            <a:pPr marL="0" indent="0">
              <a:buNone/>
            </a:pPr>
            <a:endParaRPr lang="en-US" sz="2000" dirty="0" smtClean="0"/>
          </a:p>
          <a:p>
            <a:pPr>
              <a:buFont typeface="Wingdings" pitchFamily="2" charset="2"/>
              <a:buChar char="ü"/>
            </a:pPr>
            <a:r>
              <a:rPr lang="en-US" sz="2000" dirty="0"/>
              <a:t>The main aim of this system is to develop low cost automatic irrigation system to monitor the condition of the </a:t>
            </a:r>
            <a:r>
              <a:rPr lang="en-US" sz="2000" dirty="0" smtClean="0"/>
              <a:t>soil</a:t>
            </a:r>
          </a:p>
          <a:p>
            <a:pPr>
              <a:buFont typeface="Wingdings" pitchFamily="2" charset="2"/>
              <a:buChar char="ü"/>
            </a:pPr>
            <a:endParaRPr lang="en-US" sz="2000" dirty="0" smtClean="0"/>
          </a:p>
          <a:p>
            <a:pPr>
              <a:buFont typeface="Wingdings" pitchFamily="2" charset="2"/>
              <a:buChar char="ü"/>
            </a:pPr>
            <a:r>
              <a:rPr lang="en-US" sz="2000" dirty="0"/>
              <a:t>This system reduces manpower and water wastage</a:t>
            </a:r>
            <a:endParaRPr lang="en-US" sz="2000" dirty="0">
              <a:latin typeface="Times New Roman" pitchFamily="16" charset="0"/>
              <a:cs typeface="Times New Roman" pitchFamily="16"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4</a:t>
            </a:fld>
            <a:endParaRPr lang="en-US" dirty="0"/>
          </a:p>
        </p:txBody>
      </p:sp>
    </p:spTree>
    <p:extLst>
      <p:ext uri="{BB962C8B-B14F-4D97-AF65-F5344CB8AC3E}">
        <p14:creationId xmlns="" xmlns:p14="http://schemas.microsoft.com/office/powerpoint/2010/main" val="2488704618"/>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US" sz="2800" dirty="0" smtClean="0">
                <a:latin typeface="Times New Roman" pitchFamily="18" charset="0"/>
                <a:cs typeface="Times New Roman" pitchFamily="18" charset="0"/>
              </a:rPr>
              <a:t>PROPOSED SYSTEM WITH BLOCK DIAGRAM:</a:t>
            </a:r>
          </a:p>
        </p:txBody>
      </p:sp>
      <p:sp>
        <p:nvSpPr>
          <p:cNvPr id="4" name="Slide Number Placeholder 3"/>
          <p:cNvSpPr>
            <a:spLocks noGrp="1"/>
          </p:cNvSpPr>
          <p:nvPr>
            <p:ph type="sldNum" sz="quarter" idx="12"/>
          </p:nvPr>
        </p:nvSpPr>
        <p:spPr/>
        <p:txBody>
          <a:bodyPr/>
          <a:lstStyle/>
          <a:p>
            <a:r>
              <a:rPr lang="en-US" dirty="0" smtClean="0"/>
              <a:t>6</a:t>
            </a:r>
            <a:endParaRPr lang="en-US" dirty="0"/>
          </a:p>
        </p:txBody>
      </p:sp>
      <p:cxnSp>
        <p:nvCxnSpPr>
          <p:cNvPr id="20" name="Straight Arrow Connector 19"/>
          <p:cNvCxnSpPr>
            <a:cxnSpLocks noChangeShapeType="1"/>
          </p:cNvCxnSpPr>
          <p:nvPr/>
        </p:nvCxnSpPr>
        <p:spPr bwMode="auto">
          <a:xfrm>
            <a:off x="7520305" y="9552305"/>
            <a:ext cx="495300" cy="0"/>
          </a:xfrm>
          <a:prstGeom prst="straightConnector1">
            <a:avLst/>
          </a:prstGeom>
          <a:noFill/>
          <a:ln w="19050">
            <a:solidFill>
              <a:schemeClr val="tx1">
                <a:lumMod val="95000"/>
                <a:lumOff val="5000"/>
              </a:schemeClr>
            </a:solidFill>
            <a:round/>
            <a:headEnd/>
            <a:tailEnd type="arrow" w="med" len="med"/>
          </a:ln>
          <a:extLst>
            <a:ext uri="{909E8E84-426E-40DD-AFC4-6F175D3DCCD1}">
              <a14:hiddenFill xmlns="" xmlns:a14="http://schemas.microsoft.com/office/drawing/2010/main">
                <a:noFill/>
              </a14:hiddenFill>
            </a:ext>
          </a:extLst>
        </p:spPr>
      </p:cxnSp>
      <p:pic>
        <p:nvPicPr>
          <p:cNvPr id="1027" name="Picture 3"/>
          <p:cNvPicPr>
            <a:picLocks noGrp="1" noChangeAspect="1" noChangeArrowheads="1"/>
          </p:cNvPicPr>
          <p:nvPr>
            <p:ph idx="1"/>
          </p:nvPr>
        </p:nvPicPr>
        <p:blipFill>
          <a:blip r:embed="rId2"/>
          <a:srcRect l="10244" t="31989" r="54733" b="20870"/>
          <a:stretch>
            <a:fillRect/>
          </a:stretch>
        </p:blipFill>
        <p:spPr bwMode="auto">
          <a:xfrm>
            <a:off x="1371600" y="1219200"/>
            <a:ext cx="6172200" cy="5486400"/>
          </a:xfrm>
          <a:prstGeom prst="rect">
            <a:avLst/>
          </a:prstGeom>
          <a:noFill/>
          <a:ln w="9525">
            <a:noFill/>
            <a:miter lim="800000"/>
            <a:headEnd/>
            <a:tailEnd/>
          </a:ln>
          <a:effectLst/>
        </p:spPr>
      </p:pic>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6</a:t>
            </a:fld>
            <a:endParaRPr lang="en-US"/>
          </a:p>
        </p:txBody>
      </p:sp>
      <p:sp>
        <p:nvSpPr>
          <p:cNvPr id="21506" name="Title 1"/>
          <p:cNvSpPr>
            <a:spLocks noGrp="1"/>
          </p:cNvSpPr>
          <p:nvPr>
            <p:ph type="title" idx="4294967295"/>
          </p:nvPr>
        </p:nvSpPr>
        <p:spPr>
          <a:xfrm>
            <a:off x="0" y="274638"/>
            <a:ext cx="8229600" cy="1143000"/>
          </a:xfrm>
        </p:spPr>
        <p:txBody>
          <a:bodyPr/>
          <a:lstStyle/>
          <a:p>
            <a:pPr eaLnBrk="1" hangingPunct="1"/>
            <a:r>
              <a:rPr lang="en-US" sz="3200" b="1" dirty="0" smtClean="0">
                <a:latin typeface="Times New Roman" pitchFamily="18" charset="0"/>
                <a:cs typeface="Times New Roman" pitchFamily="18" charset="0"/>
              </a:rPr>
              <a:t>CONCLUSION AND FUTURE SCOPE</a:t>
            </a:r>
          </a:p>
        </p:txBody>
      </p:sp>
      <p:sp>
        <p:nvSpPr>
          <p:cNvPr id="21507" name="Content Placeholder 2"/>
          <p:cNvSpPr>
            <a:spLocks noGrp="1"/>
          </p:cNvSpPr>
          <p:nvPr>
            <p:ph idx="4294967295"/>
          </p:nvPr>
        </p:nvSpPr>
        <p:spPr>
          <a:xfrm>
            <a:off x="0" y="1600200"/>
            <a:ext cx="8001000" cy="4525963"/>
          </a:xfrm>
        </p:spPr>
        <p:txBody>
          <a:bodyPr/>
          <a:lstStyle/>
          <a:p>
            <a:pPr marL="0" indent="0" eaLnBrk="1" hangingPunct="1">
              <a:buNone/>
            </a:pPr>
            <a:r>
              <a:rPr lang="en-US" sz="2400" dirty="0" smtClean="0">
                <a:latin typeface="Times New Roman" pitchFamily="18" charset="0"/>
                <a:cs typeface="Times New Roman" pitchFamily="18" charset="0"/>
              </a:rPr>
              <a:t>       </a:t>
            </a:r>
          </a:p>
          <a:p>
            <a:pPr eaLnBrk="1" hangingPunct="1">
              <a:buFont typeface="Wingdings" pitchFamily="2" charset="2"/>
              <a:buChar char="§"/>
            </a:pPr>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a:p>
            <a:pPr eaLnBrk="1" hangingPunct="1"/>
            <a:endParaRPr lang="en-US" sz="2400" dirty="0" smtClean="0"/>
          </a:p>
        </p:txBody>
      </p:sp>
      <p:sp>
        <p:nvSpPr>
          <p:cNvPr id="2" name="Rectangle 1"/>
          <p:cNvSpPr/>
          <p:nvPr/>
        </p:nvSpPr>
        <p:spPr>
          <a:xfrm>
            <a:off x="457200" y="1859340"/>
            <a:ext cx="8382000" cy="5293757"/>
          </a:xfrm>
          <a:prstGeom prst="rect">
            <a:avLst/>
          </a:prstGeom>
        </p:spPr>
        <p:txBody>
          <a:bodyPr wrap="square">
            <a:spAutoFit/>
          </a:bodyPr>
          <a:lstStyle/>
          <a:p>
            <a:pPr marL="342900" indent="-342900">
              <a:buFont typeface="Wingdings" pitchFamily="2" charset="2"/>
              <a:buChar char="q"/>
            </a:pPr>
            <a:r>
              <a:rPr lang="en-US" sz="2000" dirty="0" smtClean="0">
                <a:latin typeface="Times New Roman" pitchFamily="18" charset="0"/>
                <a:cs typeface="Times New Roman" pitchFamily="18" charset="0"/>
              </a:rPr>
              <a:t>    </a:t>
            </a:r>
            <a:r>
              <a:rPr lang="en-US" sz="2000" dirty="0" smtClean="0"/>
              <a:t>Agricultural </a:t>
            </a:r>
            <a:r>
              <a:rPr lang="en-US" sz="2000" dirty="0"/>
              <a:t>monitoring is very much needed to reduce much of human </a:t>
            </a:r>
            <a:r>
              <a:rPr lang="en-US" sz="2000" dirty="0" err="1"/>
              <a:t>labour</a:t>
            </a:r>
            <a:r>
              <a:rPr lang="en-US" sz="2000" dirty="0"/>
              <a:t> and at the same time minimize on water usage. Lot of system been developed employing Wireless Sensor in monitoring and predicting the soil condition for irrigating the field.</a:t>
            </a:r>
          </a:p>
          <a:p>
            <a:pPr marL="342900" indent="-342900">
              <a:buFont typeface="Wingdings" pitchFamily="2" charset="2"/>
              <a:buChar char="q"/>
            </a:pPr>
            <a:endParaRPr lang="en-US" sz="2000" dirty="0" smtClean="0">
              <a:latin typeface="Times New Roman" pitchFamily="18" charset="0"/>
              <a:cs typeface="Times New Roman" pitchFamily="18" charset="0"/>
            </a:endParaRPr>
          </a:p>
          <a:p>
            <a:pPr marL="342900" indent="-342900">
              <a:buFont typeface="Wingdings" pitchFamily="2" charset="2"/>
              <a:buChar char="q"/>
            </a:pPr>
            <a:endParaRPr lang="en-US" sz="2000" dirty="0">
              <a:latin typeface="Times New Roman" pitchFamily="18" charset="0"/>
              <a:cs typeface="Times New Roman" pitchFamily="18" charset="0"/>
            </a:endParaRPr>
          </a:p>
          <a:p>
            <a:pPr marL="342900" indent="-342900">
              <a:buFont typeface="Wingdings" pitchFamily="2" charset="2"/>
              <a:buChar char="q"/>
            </a:pPr>
            <a:r>
              <a:rPr lang="en-US" sz="2000" dirty="0">
                <a:latin typeface="Times New Roman" pitchFamily="18" charset="0"/>
                <a:cs typeface="Times New Roman" pitchFamily="18" charset="0"/>
              </a:rPr>
              <a:t>            </a:t>
            </a:r>
            <a:r>
              <a:rPr lang="en-US" sz="2000" dirty="0"/>
              <a:t>In Future, an Intelligent IoT based Automated Irrigation system can be extended not just for irrigating the field with water but also for deciding on spraying appropriate chemicals for proper growth of crop. </a:t>
            </a:r>
            <a:endParaRPr lang="en-US" sz="2000" dirty="0" smtClean="0">
              <a:latin typeface="Times New Roman" pitchFamily="18" charset="0"/>
              <a:cs typeface="Times New Roman" pitchFamily="18" charset="0"/>
            </a:endParaRPr>
          </a:p>
          <a:p>
            <a:endParaRPr lang="en-US" sz="2000" dirty="0" smtClean="0"/>
          </a:p>
          <a:p>
            <a:endParaRPr lang="en-US" sz="2000" dirty="0"/>
          </a:p>
          <a:p>
            <a:r>
              <a:rPr lang="en-US" sz="2000" dirty="0" smtClean="0"/>
              <a:t>        </a:t>
            </a:r>
          </a:p>
          <a:p>
            <a:pPr marL="342900" indent="-342900">
              <a:buFont typeface="Arial" pitchFamily="34" charset="0"/>
              <a:buChar char="•"/>
            </a:pPr>
            <a:endParaRPr lang="en-US" sz="2000" dirty="0"/>
          </a:p>
          <a:p>
            <a:endParaRPr lang="en-US" sz="2000" dirty="0" smtClean="0"/>
          </a:p>
          <a:p>
            <a:endParaRPr lang="en-US" sz="2000" dirty="0"/>
          </a:p>
          <a:p>
            <a:endParaRPr lang="en-US" sz="2000" dirty="0" smtClean="0"/>
          </a:p>
          <a:p>
            <a:endParaRPr lang="en-US" sz="2000" dirty="0"/>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a:latin typeface="Times New Roman" pitchFamily="18" charset="0"/>
                <a:cs typeface="Times New Roman" pitchFamily="18" charset="0"/>
              </a:rPr>
              <a:t>REFERENCES</a:t>
            </a:r>
            <a:endParaRPr lang="en-US" dirty="0"/>
          </a:p>
        </p:txBody>
      </p:sp>
      <p:sp>
        <p:nvSpPr>
          <p:cNvPr id="3" name="Content Placeholder 2"/>
          <p:cNvSpPr>
            <a:spLocks noGrp="1"/>
          </p:cNvSpPr>
          <p:nvPr>
            <p:ph idx="1"/>
          </p:nvPr>
        </p:nvSpPr>
        <p:spPr>
          <a:xfrm>
            <a:off x="457200" y="1295400"/>
            <a:ext cx="8229600" cy="4589463"/>
          </a:xfrm>
        </p:spPr>
        <p:txBody>
          <a:bodyPr/>
          <a:lstStyle/>
          <a:p>
            <a:r>
              <a:rPr lang="en-US" sz="2000" dirty="0" err="1"/>
              <a:t>Joaquín</a:t>
            </a:r>
            <a:r>
              <a:rPr lang="en-US" sz="2000" dirty="0"/>
              <a:t> G, Juan F , Alejandra N.G, and Miguel </a:t>
            </a:r>
            <a:r>
              <a:rPr lang="en-US" sz="2000" dirty="0" err="1"/>
              <a:t>Ángel</a:t>
            </a:r>
            <a:r>
              <a:rPr lang="en-US" sz="2000" dirty="0"/>
              <a:t>, “Automated Irrigation System Using a Wireless Sensor Network and GPRS Module”, IEEE Transactions On Instrumentation and Measurement, Vol.63, no.1, pp.166-176, 2013</a:t>
            </a:r>
            <a:r>
              <a:rPr lang="en-US" sz="2000" dirty="0" smtClean="0"/>
              <a:t>.</a:t>
            </a:r>
          </a:p>
          <a:p>
            <a:r>
              <a:rPr lang="en-US" sz="2000" dirty="0" err="1"/>
              <a:t>Karandeep</a:t>
            </a:r>
            <a:r>
              <a:rPr lang="en-US" sz="2000" dirty="0"/>
              <a:t> K, “Machine Learning : Applications in Indian Agriculture”, International Journal of Advanced Research in Computer and Communication Engineering, Vol.5, no.4, pp.342- 344, 2016</a:t>
            </a:r>
            <a:r>
              <a:rPr lang="en-US" sz="2000" dirty="0" smtClean="0"/>
              <a:t>.</a:t>
            </a:r>
          </a:p>
          <a:p>
            <a:r>
              <a:rPr lang="en-US" sz="2000" dirty="0" err="1"/>
              <a:t>Mrs.M.S.Ghute</a:t>
            </a:r>
            <a:r>
              <a:rPr lang="en-US" sz="2000" dirty="0"/>
              <a:t>, </a:t>
            </a:r>
            <a:r>
              <a:rPr lang="en-US" sz="2000" dirty="0" err="1"/>
              <a:t>Mr.S.Soitkar</a:t>
            </a:r>
            <a:r>
              <a:rPr lang="en-US" sz="2000" dirty="0"/>
              <a:t>, </a:t>
            </a:r>
            <a:r>
              <a:rPr lang="en-US" sz="2000" dirty="0" err="1"/>
              <a:t>Mrs.K.P.Kamble</a:t>
            </a:r>
            <a:r>
              <a:rPr lang="en-US" sz="2000" dirty="0"/>
              <a:t>, “Smart  Irrigation System using GSM Module,” </a:t>
            </a:r>
            <a:r>
              <a:rPr lang="en-US" sz="2000" i="1" dirty="0"/>
              <a:t>International Journal of Advanced Research in Computer and Communication Engineering, vol.6, issue 7,July 2017. </a:t>
            </a:r>
          </a:p>
          <a:p>
            <a:r>
              <a:rPr lang="en-US" sz="2000" dirty="0" err="1"/>
              <a:t>Sandip</a:t>
            </a:r>
            <a:r>
              <a:rPr lang="en-US" sz="2000" dirty="0"/>
              <a:t> </a:t>
            </a:r>
            <a:r>
              <a:rPr lang="en-US" sz="2000" dirty="0" err="1"/>
              <a:t>Rukhmode</a:t>
            </a:r>
            <a:r>
              <a:rPr lang="en-US" sz="2000" dirty="0"/>
              <a:t>, </a:t>
            </a:r>
            <a:r>
              <a:rPr lang="en-US" sz="2000" dirty="0" err="1"/>
              <a:t>Gayatri</a:t>
            </a:r>
            <a:r>
              <a:rPr lang="en-US" sz="2000" dirty="0"/>
              <a:t> </a:t>
            </a:r>
            <a:r>
              <a:rPr lang="en-US" sz="2000" dirty="0" err="1"/>
              <a:t>Vyahare</a:t>
            </a:r>
            <a:r>
              <a:rPr lang="en-US" sz="2000" dirty="0"/>
              <a:t>, Sharda </a:t>
            </a:r>
            <a:r>
              <a:rPr lang="en-US" sz="2000" dirty="0" err="1"/>
              <a:t>Banot</a:t>
            </a:r>
            <a:r>
              <a:rPr lang="en-US" sz="2000" dirty="0"/>
              <a:t>, </a:t>
            </a:r>
            <a:r>
              <a:rPr lang="en-US" sz="2000" dirty="0" err="1"/>
              <a:t>Abhilash</a:t>
            </a:r>
            <a:r>
              <a:rPr lang="en-US" sz="2000" dirty="0"/>
              <a:t> </a:t>
            </a:r>
            <a:r>
              <a:rPr lang="en-US" sz="2000" dirty="0" err="1"/>
              <a:t>Narad</a:t>
            </a:r>
            <a:r>
              <a:rPr lang="en-US" sz="2000" dirty="0"/>
              <a:t>, </a:t>
            </a:r>
            <a:r>
              <a:rPr lang="en-US" sz="2000" dirty="0" err="1"/>
              <a:t>Dr.R.M.Tugnayat</a:t>
            </a:r>
            <a:r>
              <a:rPr lang="en-US" sz="2000" dirty="0"/>
              <a:t>, “IoT based agriculture monitoring system using </a:t>
            </a:r>
            <a:r>
              <a:rPr lang="en-US" sz="2000" dirty="0" err="1"/>
              <a:t>Wemos</a:t>
            </a:r>
            <a:r>
              <a:rPr lang="en-US" sz="2000" dirty="0"/>
              <a:t>”, International conference on Emanations in modern engineering Science and management(ICEMESM-2017), Volume:5, Issue:3,March 2017, Available @http://www.ijritcc.org(conference issue).</a:t>
            </a:r>
          </a:p>
          <a:p>
            <a:endParaRPr lang="en-US" sz="2000" dirty="0"/>
          </a:p>
          <a:p>
            <a:endParaRPr lang="en-US" sz="2000" dirty="0"/>
          </a:p>
          <a:p>
            <a:pPr lvl="0"/>
            <a:endParaRPr lang="en-US" sz="2000" dirty="0">
              <a:latin typeface="Times New Roman" pitchFamily="18" charset="0"/>
              <a:cs typeface="Times New Roman" pitchFamily="18" charset="0"/>
            </a:endParaRPr>
          </a:p>
          <a:p>
            <a:endParaRPr lang="en-US" dirty="0"/>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extLst>
      <p:ext uri="{BB962C8B-B14F-4D97-AF65-F5344CB8AC3E}">
        <p14:creationId xmlns="" xmlns:p14="http://schemas.microsoft.com/office/powerpoint/2010/main" val="26532853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1519</TotalTime>
  <Words>523</Words>
  <Application>Microsoft Office PowerPoint</Application>
  <PresentationFormat>On-screen Show (4:3)</PresentationFormat>
  <Paragraphs>62</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SMART IRRIGATION SYSTEM FOR AGRICULTURE USING IOT</vt:lpstr>
      <vt:lpstr>ABSTRACT</vt:lpstr>
      <vt:lpstr>   EXISTING SCHEME</vt:lpstr>
      <vt:lpstr>   PROPOSED SCHEME </vt:lpstr>
      <vt:lpstr>PROPOSED SYSTEM WITH BLOCK DIAGRAM:</vt:lpstr>
      <vt:lpstr>CONCLUSION AND FUTURE SCOPE</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241</cp:revision>
  <dcterms:created xsi:type="dcterms:W3CDTF">2013-12-25T12:40:00Z</dcterms:created>
  <dcterms:modified xsi:type="dcterms:W3CDTF">2021-04-20T08:54:29Z</dcterms:modified>
</cp:coreProperties>
</file>