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389" r:id="rId2"/>
    <p:sldId id="371" r:id="rId3"/>
    <p:sldId id="342" r:id="rId4"/>
    <p:sldId id="381" r:id="rId5"/>
    <p:sldId id="384" r:id="rId6"/>
    <p:sldId id="382" r:id="rId7"/>
    <p:sldId id="383" r:id="rId8"/>
    <p:sldId id="366" r:id="rId9"/>
    <p:sldId id="380" r:id="rId1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779" autoAdjust="0"/>
    <p:restoredTop sz="91119" autoAdjust="0"/>
  </p:normalViewPr>
  <p:slideViewPr>
    <p:cSldViewPr>
      <p:cViewPr varScale="1">
        <p:scale>
          <a:sx n="73" d="100"/>
          <a:sy n="73" d="100"/>
        </p:scale>
        <p:origin x="-456" y="-102"/>
      </p:cViewPr>
      <p:guideLst>
        <p:guide orient="horz" pos="2160"/>
        <p:guide pos="2880"/>
      </p:guideLst>
    </p:cSldViewPr>
  </p:slideViewPr>
  <p:outlineViewPr>
    <p:cViewPr>
      <p:scale>
        <a:sx n="33" d="100"/>
        <a:sy n="33" d="100"/>
      </p:scale>
      <p:origin x="102"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20-Apr-21</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dirty="0"/>
          </a:p>
        </p:txBody>
      </p:sp>
    </p:spTree>
    <p:extLst>
      <p:ext uri="{BB962C8B-B14F-4D97-AF65-F5344CB8AC3E}">
        <p14:creationId xmlns:p14="http://schemas.microsoft.com/office/powerpoint/2010/main" xmlns=""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20-Apr-21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20-Apr-21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20-Apr-21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20-Apr-21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20-Apr-21</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20-Apr-21</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20-Apr-21</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20-Apr-21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20-Apr-21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20-Apr-21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20-Apr-21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20-Apr-21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68962"/>
          </a:xfrm>
        </p:spPr>
        <p:txBody>
          <a:bodyPr/>
          <a:lstStyle/>
          <a:p>
            <a:pPr lvl="1"/>
            <a:r>
              <a:rPr lang="en-US" b="1" dirty="0" smtClean="0">
                <a:latin typeface="Times New Roman" pitchFamily="18" charset="0"/>
                <a:cs typeface="Times New Roman" pitchFamily="18" charset="0"/>
              </a:rPr>
              <a:t>MULTIPLE SENSOR BASED FIRE WARNING AND MONITORING SYSTEM FOR WORKERS IN INDUSTRY </a:t>
            </a:r>
            <a:r>
              <a:rPr lang="en-US" sz="2200" b="1" dirty="0" smtClean="0">
                <a:latin typeface="Times New Roman" pitchFamily="18" charset="0"/>
                <a:cs typeface="Times New Roman" pitchFamily="18" charset="0"/>
              </a:rPr>
              <a:t/>
            </a:r>
            <a:br>
              <a:rPr lang="en-US" sz="2200" b="1" dirty="0" smtClean="0">
                <a:latin typeface="Times New Roman" pitchFamily="18" charset="0"/>
                <a:cs typeface="Times New Roman" pitchFamily="18" charset="0"/>
              </a:rPr>
            </a:b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dirty="0"/>
          </a:p>
        </p:txBody>
      </p:sp>
      <p:sp>
        <p:nvSpPr>
          <p:cNvPr id="6" name="Title 1"/>
          <p:cNvSpPr>
            <a:spLocks noGrp="1"/>
          </p:cNvSpPr>
          <p:nvPr>
            <p:ph type="title"/>
          </p:nvPr>
        </p:nvSpPr>
        <p:spPr>
          <a:xfrm>
            <a:off x="609600" y="-228600"/>
            <a:ext cx="8229600" cy="1143000"/>
          </a:xfrm>
        </p:spPr>
        <p:txBody>
          <a:bodyPr/>
          <a:lstStyle/>
          <a:p>
            <a:pPr eaLnBrk="1" hangingPunct="1"/>
            <a:r>
              <a:rPr lang="en-US" sz="3200" b="1" dirty="0" smtClean="0">
                <a:latin typeface="Times New Roman" pitchFamily="18" charset="0"/>
                <a:cs typeface="Times New Roman" pitchFamily="18" charset="0"/>
              </a:rPr>
              <a:t>ABSTRACT</a:t>
            </a:r>
          </a:p>
        </p:txBody>
      </p:sp>
      <p:sp>
        <p:nvSpPr>
          <p:cNvPr id="7" name="Content Placeholder 2"/>
          <p:cNvSpPr>
            <a:spLocks noGrp="1"/>
          </p:cNvSpPr>
          <p:nvPr>
            <p:ph idx="1"/>
          </p:nvPr>
        </p:nvSpPr>
        <p:spPr>
          <a:xfrm>
            <a:off x="609600" y="685800"/>
            <a:ext cx="8229600" cy="6705600"/>
          </a:xfrm>
        </p:spPr>
        <p:txBody>
          <a:bodyPr rtlCol="0">
            <a:noAutofit/>
          </a:bodyPr>
          <a:lstStyle/>
          <a:p>
            <a:pPr algn="just" eaLnBrk="1" fontAlgn="auto" hangingPunct="1">
              <a:spcAft>
                <a:spcPts val="0"/>
              </a:spcAft>
              <a:defRPr/>
            </a:pPr>
            <a:r>
              <a:rPr lang="en-US" sz="2800" dirty="0" smtClean="0">
                <a:latin typeface="Times New Roman" pitchFamily="18" charset="0"/>
                <a:cs typeface="Times New Roman" pitchFamily="18" charset="0"/>
              </a:rPr>
              <a:t>With the rapid development of the economy, the quantity and complexity of buildings structures for industries have increased, leading to increasing fire hazards</a:t>
            </a:r>
          </a:p>
          <a:p>
            <a:pPr algn="just" eaLnBrk="1" fontAlgn="auto" hangingPunct="1">
              <a:spcAft>
                <a:spcPts val="0"/>
              </a:spcAft>
              <a:defRPr/>
            </a:pPr>
            <a:r>
              <a:rPr lang="en-US" sz="2800" dirty="0" smtClean="0">
                <a:latin typeface="Times New Roman" pitchFamily="18" charset="0"/>
                <a:cs typeface="Times New Roman" pitchFamily="18" charset="0"/>
              </a:rPr>
              <a:t>Therefore, fire alarms have become a major issue for many modern industrial buildings</a:t>
            </a:r>
          </a:p>
          <a:p>
            <a:pPr algn="just" eaLnBrk="1" fontAlgn="auto" hangingPunct="1">
              <a:spcAft>
                <a:spcPts val="0"/>
              </a:spcAft>
              <a:defRPr/>
            </a:pPr>
            <a:r>
              <a:rPr lang="en-US" sz="2800" dirty="0" smtClean="0">
                <a:latin typeface="Times New Roman" pitchFamily="18" charset="0"/>
                <a:cs typeface="Times New Roman" pitchFamily="18" charset="0"/>
              </a:rPr>
              <a:t> In many buildings, fire alarm systems are equipped with wired or wireless sensors as part of an overall building management system</a:t>
            </a:r>
          </a:p>
          <a:p>
            <a:pPr algn="just" eaLnBrk="1" fontAlgn="auto" hangingPunct="1">
              <a:spcAft>
                <a:spcPts val="0"/>
              </a:spcAft>
              <a:defRPr/>
            </a:pPr>
            <a:r>
              <a:rPr lang="en-US" sz="2800" dirty="0" smtClean="0">
                <a:latin typeface="Times New Roman" pitchFamily="18" charset="0"/>
                <a:cs typeface="Times New Roman" pitchFamily="18" charset="0"/>
              </a:rPr>
              <a:t>A single sensor fire detector is vulnerable to interference, such as dust, electromagnetism, water vapor, air, light, vibration and other environmental conditions</a:t>
            </a:r>
          </a:p>
        </p:txBody>
      </p:sp>
      <p:sp>
        <p:nvSpPr>
          <p:cNvPr id="8" name="Slide Number Placeholder 3"/>
          <p:cNvSpPr txBox="1">
            <a:spLocks/>
          </p:cNvSpPr>
          <p:nvPr/>
        </p:nvSpPr>
        <p:spPr>
          <a:xfrm>
            <a:off x="6705600" y="65087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41534239-814F-4B1D-B741-666DF20E36A1}"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Tree>
    <p:extLst>
      <p:ext uri="{BB962C8B-B14F-4D97-AF65-F5344CB8AC3E}">
        <p14:creationId xmlns:p14="http://schemas.microsoft.com/office/powerpoint/2010/main" xmlns="" val="2234558466"/>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3</a:t>
            </a:fld>
            <a:endParaRPr lang="en-US" dirty="0"/>
          </a:p>
        </p:txBody>
      </p:sp>
      <p:sp>
        <p:nvSpPr>
          <p:cNvPr id="7" name="Title 1"/>
          <p:cNvSpPr>
            <a:spLocks noGrp="1"/>
          </p:cNvSpPr>
          <p:nvPr>
            <p:ph type="title"/>
          </p:nvPr>
        </p:nvSpPr>
        <p:spPr>
          <a:xfrm>
            <a:off x="609600" y="533400"/>
            <a:ext cx="8229600" cy="1371600"/>
          </a:xfrm>
        </p:spPr>
        <p:txBody>
          <a:bodyPr rtlCol="0">
            <a:normAutofit fontScale="90000"/>
          </a:bodyPr>
          <a:lstStyle/>
          <a:p>
            <a:pPr algn="l" eaLnBrk="1" fontAlgn="auto" hangingPunct="1">
              <a:lnSpc>
                <a:spcPct val="150000"/>
              </a:lnSpc>
              <a:spcAft>
                <a:spcPts val="0"/>
              </a:spcAft>
              <a:defRPr/>
            </a:pPr>
            <a:r>
              <a:rPr lang="en-US" sz="3200" b="1" dirty="0" smtClean="0"/>
              <a:t/>
            </a:r>
            <a:br>
              <a:rPr lang="en-US" sz="3200" b="1" dirty="0" smtClean="0"/>
            </a:br>
            <a:r>
              <a:rPr lang="en-US" sz="3200" b="1" dirty="0" smtClean="0"/>
              <a:t/>
            </a:r>
            <a:br>
              <a:rPr lang="en-US" sz="3200" b="1" dirty="0" smtClean="0"/>
            </a:br>
            <a:r>
              <a:rPr lang="en-US" sz="3200" b="1" dirty="0" smtClean="0"/>
              <a:t> 		</a:t>
            </a:r>
            <a:r>
              <a:rPr lang="en-US" sz="3200" b="1" dirty="0" smtClean="0">
                <a:latin typeface="Times New Roman" pitchFamily="18" charset="0"/>
                <a:cs typeface="Times New Roman" pitchFamily="18" charset="0"/>
              </a:rPr>
              <a:t>EXISTING SCHEME</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 </a:t>
            </a:r>
            <a:r>
              <a:rPr lang="en-US" sz="3200" b="1" dirty="0" smtClean="0"/>
              <a:t/>
            </a:r>
            <a:br>
              <a:rPr lang="en-US" sz="3200" b="1" dirty="0" smtClean="0"/>
            </a:br>
            <a:r>
              <a:rPr lang="en-US" sz="3200" b="1" dirty="0" smtClean="0"/>
              <a:t/>
            </a:r>
            <a:br>
              <a:rPr lang="en-US" sz="3200" b="1" dirty="0" smtClean="0"/>
            </a:br>
            <a:endParaRPr lang="en-US" sz="3200" dirty="0" smtClean="0"/>
          </a:p>
        </p:txBody>
      </p:sp>
      <p:sp>
        <p:nvSpPr>
          <p:cNvPr id="8" name="Content Placeholder 20"/>
          <p:cNvSpPr>
            <a:spLocks noGrp="1"/>
          </p:cNvSpPr>
          <p:nvPr>
            <p:ph idx="1"/>
          </p:nvPr>
        </p:nvSpPr>
        <p:spPr>
          <a:xfrm>
            <a:off x="609600" y="1752600"/>
            <a:ext cx="8229600" cy="4525963"/>
          </a:xfrm>
        </p:spPr>
        <p:txBody>
          <a:bodyPr/>
          <a:lstStyle/>
          <a:p>
            <a:pPr algn="just" eaLnBrk="1" hangingPunct="1"/>
            <a:r>
              <a:rPr lang="en-US" sz="2400" dirty="0" smtClean="0">
                <a:latin typeface="Times New Roman" pitchFamily="18" charset="0"/>
                <a:cs typeface="Times New Roman" pitchFamily="18" charset="0"/>
              </a:rPr>
              <a:t>Kausik Sen, Jeet Sarkar, Sutapa Saha, Anukrishna Roy, Dipsetu De, Sumit Baitalik, Chandra </a:t>
            </a:r>
            <a:r>
              <a:rPr lang="en-US" sz="2400" dirty="0" err="1" smtClean="0">
                <a:latin typeface="Times New Roman" pitchFamily="18" charset="0"/>
                <a:cs typeface="Times New Roman" pitchFamily="18" charset="0"/>
              </a:rPr>
              <a:t>Sekhar</a:t>
            </a:r>
            <a:r>
              <a:rPr lang="en-US" sz="2400" dirty="0" smtClean="0">
                <a:latin typeface="Times New Roman" pitchFamily="18" charset="0"/>
                <a:cs typeface="Times New Roman" pitchFamily="18" charset="0"/>
              </a:rPr>
              <a:t> Nandi, 2015 “Automated Fire Detection System”, International Advanced Research Journal in Science, Engineering and Technology Vol. 2</a:t>
            </a:r>
          </a:p>
          <a:p>
            <a:pPr algn="just" eaLnBrk="1" hangingPunct="1"/>
            <a:r>
              <a:rPr lang="en-US" sz="2400" dirty="0" err="1" smtClean="0">
                <a:latin typeface="Times New Roman" pitchFamily="18" charset="0"/>
                <a:cs typeface="Times New Roman" pitchFamily="18" charset="0"/>
              </a:rPr>
              <a:t>Huide</a:t>
            </a:r>
            <a:r>
              <a:rPr lang="en-US" sz="2400" dirty="0" smtClean="0">
                <a:latin typeface="Times New Roman" pitchFamily="18" charset="0"/>
                <a:cs typeface="Times New Roman" pitchFamily="18" charset="0"/>
              </a:rPr>
              <a:t> Liu, </a:t>
            </a:r>
            <a:r>
              <a:rPr lang="en-US" sz="2400" dirty="0" err="1" smtClean="0">
                <a:latin typeface="Times New Roman" pitchFamily="18" charset="0"/>
                <a:cs typeface="Times New Roman" pitchFamily="18" charset="0"/>
              </a:rPr>
              <a:t>Suwei</a:t>
            </a:r>
            <a:r>
              <a:rPr lang="en-US" sz="2400" dirty="0" smtClean="0">
                <a:latin typeface="Times New Roman" pitchFamily="18" charset="0"/>
                <a:cs typeface="Times New Roman" pitchFamily="18" charset="0"/>
              </a:rPr>
              <a:t> Li, </a:t>
            </a:r>
            <a:r>
              <a:rPr lang="en-US" sz="2400" dirty="0" err="1" smtClean="0">
                <a:latin typeface="Times New Roman" pitchFamily="18" charset="0"/>
                <a:cs typeface="Times New Roman" pitchFamily="18" charset="0"/>
              </a:rPr>
              <a:t>Lili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Gao</a:t>
            </a:r>
            <a:r>
              <a:rPr lang="en-US" sz="2400" dirty="0" smtClean="0">
                <a:latin typeface="Times New Roman" pitchFamily="18" charset="0"/>
                <a:cs typeface="Times New Roman" pitchFamily="18" charset="0"/>
              </a:rPr>
              <a:t>, Tao Wu, 2010“Automatic Fire Detection and Alarm System” Information Management and Engineering (ICIME), 2010 The 2nd IEEE International Conference on  16-18.</a:t>
            </a:r>
          </a:p>
        </p:txBody>
      </p:sp>
      <p:sp>
        <p:nvSpPr>
          <p:cNvPr id="9" name="Slide Number Placeholder 3"/>
          <p:cNvSpPr txBox="1">
            <a:spLocks/>
          </p:cNvSpPr>
          <p:nvPr/>
        </p:nvSpPr>
        <p:spPr>
          <a:xfrm>
            <a:off x="6705600" y="65087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977BC37E-C24B-4308-907F-3C3AFEC96E16}"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sz="3200" b="1" dirty="0" smtClean="0">
                <a:latin typeface="Times New Roman" pitchFamily="18" charset="0"/>
                <a:cs typeface="Times New Roman" pitchFamily="18" charset="0"/>
              </a:rPr>
              <a:t>WORKING PRINCIPLE OF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PROPOSED SYSTEM</a:t>
            </a:r>
            <a:endParaRPr lang="en-US" sz="3200" dirty="0"/>
          </a:p>
        </p:txBody>
      </p:sp>
      <p:sp>
        <p:nvSpPr>
          <p:cNvPr id="3" name="Content Placeholder 2"/>
          <p:cNvSpPr>
            <a:spLocks noGrp="1"/>
          </p:cNvSpPr>
          <p:nvPr>
            <p:ph idx="1"/>
          </p:nvPr>
        </p:nvSpPr>
        <p:spPr>
          <a:xfrm>
            <a:off x="457200" y="1265237"/>
            <a:ext cx="8229600" cy="4525963"/>
          </a:xfrm>
        </p:spPr>
        <p:txBody>
          <a:bodyPr/>
          <a:lstStyle/>
          <a:p>
            <a:pPr algn="just" eaLnBrk="1" hangingPunct="1"/>
            <a:r>
              <a:rPr lang="en-US" sz="2800" dirty="0" smtClean="0">
                <a:latin typeface="Times New Roman" pitchFamily="18" charset="0"/>
                <a:cs typeface="Times New Roman" pitchFamily="18" charset="0"/>
              </a:rPr>
              <a:t>The proposed fire detection system is implemented using IR sensor and RFID reader</a:t>
            </a:r>
          </a:p>
          <a:p>
            <a:pPr algn="just" eaLnBrk="1" hangingPunct="1"/>
            <a:r>
              <a:rPr lang="en-US" sz="2800" dirty="0" smtClean="0">
                <a:latin typeface="Times New Roman" pitchFamily="18" charset="0"/>
                <a:cs typeface="Times New Roman" pitchFamily="18" charset="0"/>
              </a:rPr>
              <a:t>Based on the fire, this system automatically shutdown the power supply to the unit</a:t>
            </a:r>
          </a:p>
          <a:p>
            <a:pPr algn="just" eaLnBrk="1" hangingPunct="1"/>
            <a:r>
              <a:rPr lang="en-US" sz="2800" dirty="0" smtClean="0">
                <a:latin typeface="Times New Roman" pitchFamily="18" charset="0"/>
                <a:cs typeface="Times New Roman" pitchFamily="18" charset="0"/>
              </a:rPr>
              <a:t>The RFID reader will monitor the employees</a:t>
            </a:r>
          </a:p>
          <a:p>
            <a:pPr algn="just" eaLnBrk="1" hangingPunct="1"/>
            <a:r>
              <a:rPr lang="en-US" sz="2800" dirty="0" smtClean="0">
                <a:latin typeface="Times New Roman" pitchFamily="18" charset="0"/>
                <a:cs typeface="Times New Roman" pitchFamily="18" charset="0"/>
              </a:rPr>
              <a:t>The IR sensor will count the number employees present in the work yard</a:t>
            </a:r>
          </a:p>
          <a:p>
            <a:pPr algn="just" eaLnBrk="1" hangingPunct="1"/>
            <a:r>
              <a:rPr lang="en-US" sz="2800" dirty="0" smtClean="0">
                <a:latin typeface="Times New Roman" pitchFamily="18" charset="0"/>
                <a:cs typeface="Times New Roman" pitchFamily="18" charset="0"/>
              </a:rPr>
              <a:t>When fire affected User can get alert through SMS via GSM module when a fire is detected</a:t>
            </a:r>
          </a:p>
          <a:p>
            <a:pPr algn="just" eaLnBrk="1" hangingPunct="1"/>
            <a:r>
              <a:rPr lang="en-US" sz="2800" dirty="0" smtClean="0">
                <a:latin typeface="Times New Roman" pitchFamily="18" charset="0"/>
                <a:cs typeface="Times New Roman" pitchFamily="18" charset="0"/>
              </a:rPr>
              <a:t>The indication SMS consists of number of employees present in the work yard</a:t>
            </a:r>
          </a:p>
          <a:p>
            <a:pPr eaLnBrk="1" hangingPunct="1"/>
            <a:endParaRPr lang="en-US" sz="2800" dirty="0" smtClean="0">
              <a:latin typeface="Times New Roman" pitchFamily="18" charset="0"/>
              <a:cs typeface="Times New Roman" pitchFamily="18" charset="0"/>
            </a:endParaRPr>
          </a:p>
          <a:p>
            <a:pPr eaLnBrk="1" hangingPunct="1"/>
            <a:endParaRPr lang="en-US" sz="2800" dirty="0" smtClean="0">
              <a:latin typeface="Times New Roman" pitchFamily="18" charset="0"/>
              <a:cs typeface="Times New Roman" pitchFamily="18" charset="0"/>
            </a:endParaRPr>
          </a:p>
          <a:p>
            <a:endParaRPr lang="en-US" dirty="0">
              <a:solidFill>
                <a:srgbClr val="FF0000"/>
              </a:solidFill>
            </a:endParaRPr>
          </a:p>
        </p:txBody>
      </p:sp>
      <p:sp>
        <p:nvSpPr>
          <p:cNvPr id="4" name="Slide Number Placeholder 3"/>
          <p:cNvSpPr>
            <a:spLocks noGrp="1"/>
          </p:cNvSpPr>
          <p:nvPr>
            <p:ph type="sldNum" sz="quarter" idx="12"/>
          </p:nvPr>
        </p:nvSpPr>
        <p:spPr>
          <a:xfrm>
            <a:off x="6553200" y="6340475"/>
            <a:ext cx="2133600" cy="365125"/>
          </a:xfrm>
        </p:spPr>
        <p:txBody>
          <a:bodyPr/>
          <a:lstStyle/>
          <a:p>
            <a:pPr>
              <a:defRPr/>
            </a:pPr>
            <a:fld id="{A2215EA8-6743-419E-A063-36479DA57814}" type="slidenum">
              <a:rPr lang="en-US" smtClean="0"/>
              <a:pPr>
                <a:defRPr/>
              </a:pPr>
              <a:t>4</a:t>
            </a:fld>
            <a:endParaRPr lang="en-US" dirty="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Times New Roman" pitchFamily="18" charset="0"/>
                <a:cs typeface="Times New Roman" pitchFamily="18" charset="0"/>
              </a:rPr>
              <a:t>FUTURE SCOPE</a:t>
            </a:r>
            <a:endParaRPr lang="en-US" sz="3600" dirty="0"/>
          </a:p>
        </p:txBody>
      </p:sp>
      <p:sp>
        <p:nvSpPr>
          <p:cNvPr id="3" name="Content Placeholder 2"/>
          <p:cNvSpPr>
            <a:spLocks noGrp="1"/>
          </p:cNvSpPr>
          <p:nvPr>
            <p:ph idx="1"/>
          </p:nvPr>
        </p:nvSpPr>
        <p:spPr/>
        <p:txBody>
          <a:bodyPr/>
          <a:lstStyle/>
          <a:p>
            <a:pPr algn="just"/>
            <a:r>
              <a:rPr lang="en-US" sz="2800" dirty="0" smtClean="0">
                <a:latin typeface="Times New Roman" pitchFamily="18" charset="0"/>
                <a:cs typeface="Times New Roman" pitchFamily="18" charset="0"/>
              </a:rPr>
              <a:t>In future we can implement GPS system for find the finding the exact locate of employees.</a:t>
            </a:r>
          </a:p>
          <a:p>
            <a:pPr algn="just"/>
            <a:r>
              <a:rPr lang="en-US" sz="2800" dirty="0" smtClean="0">
                <a:latin typeface="Times New Roman" pitchFamily="18" charset="0"/>
                <a:cs typeface="Times New Roman" pitchFamily="18" charset="0"/>
              </a:rPr>
              <a:t>Image processing can be used for detecting fire intensity and monitoring employees presents in the employees.</a:t>
            </a:r>
          </a:p>
          <a:p>
            <a:endParaRPr lang="en-US" sz="2800" dirty="0" smtClean="0">
              <a:latin typeface="Times New Roman" pitchFamily="18" charset="0"/>
              <a:cs typeface="Times New Roman" pitchFamily="18" charset="0"/>
            </a:endParaRPr>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5</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itchFamily="18" charset="0"/>
                <a:cs typeface="Times New Roman" pitchFamily="18" charset="0"/>
              </a:rPr>
              <a:t>CONCLUSION</a:t>
            </a:r>
            <a:endParaRPr lang="en-US" sz="3200" dirty="0"/>
          </a:p>
        </p:txBody>
      </p:sp>
      <p:sp>
        <p:nvSpPr>
          <p:cNvPr id="3" name="Content Placeholder 2"/>
          <p:cNvSpPr>
            <a:spLocks noGrp="1"/>
          </p:cNvSpPr>
          <p:nvPr>
            <p:ph idx="1"/>
          </p:nvPr>
        </p:nvSpPr>
        <p:spPr/>
        <p:txBody>
          <a:bodyPr/>
          <a:lstStyle/>
          <a:p>
            <a:pPr algn="just"/>
            <a:r>
              <a:rPr lang="en-US" sz="2800" dirty="0" smtClean="0">
                <a:latin typeface="Times New Roman" pitchFamily="18" charset="0"/>
                <a:cs typeface="Times New Roman" pitchFamily="18" charset="0"/>
              </a:rPr>
              <a:t>The fire was detected with the help of fire sensor and  sends a signal to ARM7 Controller with the Help of GSM modem the SMS to the user.</a:t>
            </a:r>
            <a:r>
              <a:rPr lang="en-US" sz="2800" b="1" dirty="0" smtClean="0">
                <a:latin typeface="Times New Roman" pitchFamily="18" charset="0"/>
                <a:cs typeface="Times New Roman" pitchFamily="18" charset="0"/>
              </a:rPr>
              <a:t> </a:t>
            </a:r>
          </a:p>
          <a:p>
            <a:pPr algn="just"/>
            <a:r>
              <a:rPr lang="en-US" sz="2800" dirty="0" smtClean="0">
                <a:latin typeface="Times New Roman" pitchFamily="18" charset="0"/>
                <a:cs typeface="Times New Roman" pitchFamily="18" charset="0"/>
              </a:rPr>
              <a:t>A new approach for RFID has many applications as can be utilized the versatility of RFID in implementing functional and automatic attendance recording system that allows employees to simply fill their attendance just by swiping or moving their ID cards over the RFID reader. </a:t>
            </a:r>
          </a:p>
          <a:p>
            <a:endParaRPr lang="en-US" sz="2800" dirty="0" smtClean="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6</a:t>
            </a:fld>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lstStyle/>
          <a:p>
            <a:pPr algn="just"/>
            <a:r>
              <a:rPr lang="en-US" sz="2800" dirty="0" smtClean="0">
                <a:latin typeface="Times New Roman" pitchFamily="18" charset="0"/>
                <a:cs typeface="Times New Roman" pitchFamily="18" charset="0"/>
              </a:rPr>
              <a:t>The DC centrifugal pump will spray the water when a fire is detected</a:t>
            </a:r>
          </a:p>
          <a:p>
            <a:pPr algn="just"/>
            <a:r>
              <a:rPr lang="en-US" sz="2800" dirty="0" smtClean="0">
                <a:latin typeface="Times New Roman" pitchFamily="18" charset="0"/>
                <a:cs typeface="Times New Roman" pitchFamily="18" charset="0"/>
              </a:rPr>
              <a:t>This fire detection Project system and RFID Based Attendance system using GSM has application in various areas like home, industries, hotels, hospitals. </a:t>
            </a:r>
          </a:p>
          <a:p>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7</a:t>
            </a:fld>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8</a:t>
            </a:fld>
            <a:endParaRPr lang="en-US" dirty="0"/>
          </a:p>
        </p:txBody>
      </p:sp>
      <p:sp>
        <p:nvSpPr>
          <p:cNvPr id="7" name="Title 1"/>
          <p:cNvSpPr>
            <a:spLocks noGrp="1"/>
          </p:cNvSpPr>
          <p:nvPr>
            <p:ph type="title"/>
          </p:nvPr>
        </p:nvSpPr>
        <p:spPr>
          <a:xfrm>
            <a:off x="609600" y="457200"/>
            <a:ext cx="8229600" cy="1143000"/>
          </a:xfrm>
        </p:spPr>
        <p:txBody>
          <a:bodyPr/>
          <a:lstStyle/>
          <a:p>
            <a:pPr eaLnBrk="1" hangingPunct="1"/>
            <a:r>
              <a:rPr lang="en-US" dirty="0" smtClean="0"/>
              <a:t>REFERENCES</a:t>
            </a:r>
          </a:p>
        </p:txBody>
      </p:sp>
      <p:sp>
        <p:nvSpPr>
          <p:cNvPr id="8" name="Content Placeholder 2"/>
          <p:cNvSpPr>
            <a:spLocks noGrp="1"/>
          </p:cNvSpPr>
          <p:nvPr>
            <p:ph idx="1"/>
          </p:nvPr>
        </p:nvSpPr>
        <p:spPr>
          <a:xfrm>
            <a:off x="685800" y="1447800"/>
            <a:ext cx="8229600" cy="4876800"/>
          </a:xfrm>
        </p:spPr>
        <p:txBody>
          <a:bodyPr rtlCol="0">
            <a:normAutofit fontScale="92500"/>
          </a:bodyPr>
          <a:lstStyle/>
          <a:p>
            <a:pPr algn="just"/>
            <a:r>
              <a:rPr lang="en-US" sz="2400" dirty="0" err="1" smtClean="0"/>
              <a:t>R.Anandan</a:t>
            </a:r>
            <a:r>
              <a:rPr lang="en-US" sz="2400" dirty="0" smtClean="0"/>
              <a:t>, </a:t>
            </a:r>
            <a:r>
              <a:rPr lang="en-US" sz="2400" dirty="0" err="1" smtClean="0"/>
              <a:t>Mr.B.Karthik</a:t>
            </a:r>
            <a:r>
              <a:rPr lang="en-US" sz="2400" dirty="0" smtClean="0"/>
              <a:t>, </a:t>
            </a:r>
            <a:r>
              <a:rPr lang="en-US" sz="2400" dirty="0" err="1" smtClean="0"/>
              <a:t>Dr.T.V.U.Kiran</a:t>
            </a:r>
            <a:r>
              <a:rPr lang="en-US" sz="2400" dirty="0" smtClean="0"/>
              <a:t> Kumar (2013), “Wireless Home and Industrial Automation Security System Using GSM“, Journal of Global Research in Computer Science, Volume 4, No. 4. </a:t>
            </a:r>
          </a:p>
          <a:p>
            <a:pPr algn="just"/>
            <a:r>
              <a:rPr lang="en-US" sz="2400" dirty="0" err="1" smtClean="0"/>
              <a:t>Prakash</a:t>
            </a:r>
            <a:r>
              <a:rPr lang="en-US" sz="2400" dirty="0" smtClean="0"/>
              <a:t> Kumar, </a:t>
            </a:r>
            <a:r>
              <a:rPr lang="en-US" sz="2400" dirty="0" err="1" smtClean="0"/>
              <a:t>Pradeep</a:t>
            </a:r>
            <a:r>
              <a:rPr lang="en-US" sz="2400" dirty="0" smtClean="0"/>
              <a:t> Kumar (2013), “</a:t>
            </a:r>
            <a:r>
              <a:rPr lang="en-US" sz="2400" dirty="0" err="1" smtClean="0"/>
              <a:t>Arduino</a:t>
            </a:r>
            <a:r>
              <a:rPr lang="en-US" sz="2400" dirty="0" smtClean="0"/>
              <a:t> Based Wireless Intrusion Detection Using IR Sensor and GSM”, A Monthly Journal of Computer Science and Information Technology, IJCSMC, Vol. 2, Issue. 5,  pg.417 – 424.</a:t>
            </a:r>
          </a:p>
          <a:p>
            <a:pPr algn="just"/>
            <a:r>
              <a:rPr lang="en-US" sz="2400" dirty="0" err="1" smtClean="0"/>
              <a:t>Vini</a:t>
            </a:r>
            <a:r>
              <a:rPr lang="en-US" sz="2400" dirty="0" smtClean="0"/>
              <a:t> </a:t>
            </a:r>
            <a:r>
              <a:rPr lang="en-US" sz="2400" dirty="0" err="1" smtClean="0"/>
              <a:t>Madan</a:t>
            </a:r>
            <a:r>
              <a:rPr lang="en-US" sz="2400" dirty="0" smtClean="0"/>
              <a:t>, S.R.N Reddy (May 2012), “GSM-Bluetooth based Remote Monitoring and Control System with Automatic Light Controller “ , International Journal of Computer Applications, Volume 46– No.1. </a:t>
            </a:r>
          </a:p>
          <a:p>
            <a:pPr algn="just"/>
            <a:r>
              <a:rPr lang="en-US" sz="2400" dirty="0" smtClean="0"/>
              <a:t>Michael </a:t>
            </a:r>
            <a:r>
              <a:rPr lang="en-US" sz="2400" dirty="0" err="1" smtClean="0"/>
              <a:t>Anshel</a:t>
            </a:r>
            <a:r>
              <a:rPr lang="en-US" sz="2400" dirty="0" smtClean="0"/>
              <a:t> and Sarah </a:t>
            </a:r>
            <a:r>
              <a:rPr lang="en-US" sz="2400" dirty="0" err="1" smtClean="0"/>
              <a:t>Levitan</a:t>
            </a:r>
            <a:r>
              <a:rPr lang="en-US" sz="2400" dirty="0" smtClean="0"/>
              <a:t> (2007), “Reducing medical errors using secure RFID technology”, ACM SIGCSE Bulletin. </a:t>
            </a:r>
          </a:p>
          <a:p>
            <a:pPr algn="just">
              <a:buNone/>
            </a:pPr>
            <a:endParaRPr lang="en-US" sz="2400" dirty="0" smtClean="0">
              <a:latin typeface="Times New Roman" pitchFamily="18" charset="0"/>
              <a:cs typeface="Times New Roman" pitchFamily="18" charset="0"/>
            </a:endParaRPr>
          </a:p>
        </p:txBody>
      </p:sp>
      <p:sp>
        <p:nvSpPr>
          <p:cNvPr id="9" name="Slide Number Placeholder 3"/>
          <p:cNvSpPr txBox="1">
            <a:spLocks/>
          </p:cNvSpPr>
          <p:nvPr/>
        </p:nvSpPr>
        <p:spPr>
          <a:xfrm>
            <a:off x="6705600" y="65087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A9F9E36A-C742-423D-8455-B648310FD5C9}"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9</a:t>
            </a:fld>
            <a:endParaRPr lang="en-US" dirty="0"/>
          </a:p>
        </p:txBody>
      </p:sp>
      <p:sp>
        <p:nvSpPr>
          <p:cNvPr id="7" name="Content Placeholder 2"/>
          <p:cNvSpPr>
            <a:spLocks noGrp="1"/>
          </p:cNvSpPr>
          <p:nvPr>
            <p:ph idx="1"/>
          </p:nvPr>
        </p:nvSpPr>
        <p:spPr>
          <a:xfrm>
            <a:off x="609600" y="609600"/>
            <a:ext cx="8229600" cy="5668963"/>
          </a:xfrm>
        </p:spPr>
        <p:txBody>
          <a:bodyPr/>
          <a:lstStyle/>
          <a:p>
            <a:pPr algn="just"/>
            <a:r>
              <a:rPr lang="en-US" sz="2400" dirty="0" smtClean="0">
                <a:latin typeface="Times New Roman" pitchFamily="18" charset="0"/>
                <a:cs typeface="Times New Roman" pitchFamily="18" charset="0"/>
              </a:rPr>
              <a:t>Robert C. Yoder (2006), “Using RFID in the Classroom to Teach Information Systems Principles”, Journal of Computing Sciences in Colleges, Volume 21, </a:t>
            </a:r>
          </a:p>
          <a:p>
            <a:pPr algn="just"/>
            <a:r>
              <a:rPr lang="en-US" sz="2400" dirty="0" smtClean="0">
                <a:latin typeface="Times New Roman" pitchFamily="18" charset="0"/>
                <a:cs typeface="Times New Roman" pitchFamily="18" charset="0"/>
              </a:rPr>
              <a:t>Michael </a:t>
            </a:r>
            <a:r>
              <a:rPr lang="en-US" sz="2400" dirty="0" err="1" smtClean="0">
                <a:latin typeface="Times New Roman" pitchFamily="18" charset="0"/>
                <a:cs typeface="Times New Roman" pitchFamily="18" charset="0"/>
              </a:rPr>
              <a:t>Anshel</a:t>
            </a:r>
            <a:r>
              <a:rPr lang="en-US" sz="2400" dirty="0" smtClean="0">
                <a:latin typeface="Times New Roman" pitchFamily="18" charset="0"/>
                <a:cs typeface="Times New Roman" pitchFamily="18" charset="0"/>
              </a:rPr>
              <a:t> and Sarah </a:t>
            </a:r>
            <a:r>
              <a:rPr lang="en-US" sz="2400" dirty="0" err="1" smtClean="0">
                <a:latin typeface="Times New Roman" pitchFamily="18" charset="0"/>
                <a:cs typeface="Times New Roman" pitchFamily="18" charset="0"/>
              </a:rPr>
              <a:t>Levitan</a:t>
            </a:r>
            <a:r>
              <a:rPr lang="en-US" sz="2400" dirty="0" smtClean="0">
                <a:latin typeface="Times New Roman" pitchFamily="18" charset="0"/>
                <a:cs typeface="Times New Roman" pitchFamily="18" charset="0"/>
              </a:rPr>
              <a:t> (2007), “Reducing Medical Errors Using Secure RFID Technology”, ACM SIGCSE Bulletin, </a:t>
            </a:r>
          </a:p>
          <a:p>
            <a:pPr algn="just"/>
            <a:r>
              <a:rPr lang="en-US" sz="2400" dirty="0" smtClean="0">
                <a:latin typeface="Times New Roman" pitchFamily="18" charset="0"/>
                <a:cs typeface="Times New Roman" pitchFamily="18" charset="0"/>
              </a:rPr>
              <a:t>LAN-MAN Standards Committee of the IEEE Computer Society (1997), “Wireless LAN medium access control(MAC) and physical layer(PHY) specification”, IEEE, New York, IEEE Std 802.11-1997 edition, </a:t>
            </a:r>
          </a:p>
          <a:p>
            <a:pPr algn="just"/>
            <a:r>
              <a:rPr lang="en-US" sz="2400" dirty="0" err="1" smtClean="0">
                <a:latin typeface="Times New Roman" pitchFamily="18" charset="0"/>
                <a:cs typeface="Times New Roman" pitchFamily="18" charset="0"/>
              </a:rPr>
              <a:t>Chenebert</a:t>
            </a:r>
            <a:r>
              <a:rPr lang="en-US" sz="2400" dirty="0" smtClean="0">
                <a:latin typeface="Times New Roman" pitchFamily="18" charset="0"/>
                <a:cs typeface="Times New Roman" pitchFamily="18" charset="0"/>
              </a:rPr>
              <a:t>, A.; </a:t>
            </a:r>
            <a:r>
              <a:rPr lang="en-US" sz="2400" dirty="0" err="1" smtClean="0">
                <a:latin typeface="Times New Roman" pitchFamily="18" charset="0"/>
                <a:cs typeface="Times New Roman" pitchFamily="18" charset="0"/>
              </a:rPr>
              <a:t>Breckon</a:t>
            </a:r>
            <a:r>
              <a:rPr lang="en-US" sz="2400" dirty="0" smtClean="0">
                <a:latin typeface="Times New Roman" pitchFamily="18" charset="0"/>
                <a:cs typeface="Times New Roman" pitchFamily="18" charset="0"/>
              </a:rPr>
              <a:t>, T.P.; </a:t>
            </a:r>
            <a:r>
              <a:rPr lang="en-US" sz="2400" dirty="0" err="1" smtClean="0">
                <a:latin typeface="Times New Roman" pitchFamily="18" charset="0"/>
                <a:cs typeface="Times New Roman" pitchFamily="18" charset="0"/>
              </a:rPr>
              <a:t>Gaszczak</a:t>
            </a:r>
            <a:r>
              <a:rPr lang="en-US" sz="2400" dirty="0" smtClean="0">
                <a:latin typeface="Times New Roman" pitchFamily="18" charset="0"/>
                <a:cs typeface="Times New Roman" pitchFamily="18" charset="0"/>
              </a:rPr>
              <a:t> (1781–1784</a:t>
            </a:r>
            <a:r>
              <a:rPr lang="en-US" sz="2400" i="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A. (September 2011). "A Non-temporal Texture Driven Approach to Real-time Fire Detection". Proc. International Conference on Image Processing (PDF). IEEE pp. </a:t>
            </a:r>
          </a:p>
          <a:p>
            <a:pPr eaLnBrk="1" hangingPunct="1"/>
            <a:endParaRPr lang="en-US" sz="2400" dirty="0" smtClean="0">
              <a:latin typeface="Times New Roman" pitchFamily="18" charset="0"/>
              <a:cs typeface="Times New Roman" pitchFamily="18" charset="0"/>
            </a:endParaRPr>
          </a:p>
        </p:txBody>
      </p:sp>
      <p:sp>
        <p:nvSpPr>
          <p:cNvPr id="8" name="Slide Number Placeholder 3"/>
          <p:cNvSpPr txBox="1">
            <a:spLocks/>
          </p:cNvSpPr>
          <p:nvPr/>
        </p:nvSpPr>
        <p:spPr>
          <a:xfrm>
            <a:off x="6705600" y="65087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9A896313-7A10-4CF5-89D8-2A666E525E87}"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1081</TotalTime>
  <Words>652</Words>
  <Application>Microsoft Office PowerPoint</Application>
  <PresentationFormat>On-screen Show (4:3)</PresentationFormat>
  <Paragraphs>47</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MULTIPLE SENSOR BASED FIRE WARNING AND MONITORING SYSTEM FOR WORKERS IN INDUSTRY  </vt:lpstr>
      <vt:lpstr>ABSTRACT</vt:lpstr>
      <vt:lpstr>     EXISTING SCHEME    </vt:lpstr>
      <vt:lpstr>WORKING PRINCIPLE OF  PROPOSED SYSTEM</vt:lpstr>
      <vt:lpstr>FUTURE SCOPE</vt:lpstr>
      <vt:lpstr>CONCLUSION</vt:lpstr>
      <vt:lpstr>Slide 7</vt:lpstr>
      <vt:lpstr>REFERENCES</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249</cp:revision>
  <dcterms:created xsi:type="dcterms:W3CDTF">2013-12-25T12:40:00Z</dcterms:created>
  <dcterms:modified xsi:type="dcterms:W3CDTF">2021-04-20T08:51:57Z</dcterms:modified>
</cp:coreProperties>
</file>