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11" r:id="rId10"/>
    <p:sldId id="296" r:id="rId11"/>
    <p:sldId id="295" r:id="rId12"/>
    <p:sldId id="307" r:id="rId13"/>
    <p:sldId id="32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Fault Injection Analytics A Novel Approach </a:t>
            </a:r>
            <a:r>
              <a:rPr lang="en-US" dirty="0" err="1" smtClean="0"/>
              <a:t>toDiscover</a:t>
            </a:r>
            <a:r>
              <a:rPr lang="en-US" dirty="0" smtClean="0"/>
              <a:t> Failure Modes in </a:t>
            </a:r>
            <a:r>
              <a:rPr lang="en-US" dirty="0" err="1" smtClean="0"/>
              <a:t>CloudComputingSystems</a:t>
            </a:r>
            <a:r>
              <a:rPr lang="en-US" dirty="0" smtClean="0"/>
              <a:t> </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pPr>
            <a:r>
              <a:rPr lang="en-US" sz="1800" dirty="0" smtClean="0">
                <a:latin typeface="Times New Roman" pitchFamily="18" charset="0"/>
                <a:cs typeface="Times New Roman" pitchFamily="18" charset="0"/>
              </a:rPr>
              <a:t>Cloud computing systems fail in complex and unexpected ways, due to unexpected combinations of events and interactions between hardware and software components. Fault injection is an effective means to bring out these failures in a controlled environment. However, fault injection experiments produce massive amounts of data, and manually analyzing these data is inefficient and error-prone, as the analyst can miss severe failure modes that are yet unknown.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This </a:t>
            </a:r>
            <a:r>
              <a:rPr lang="en-US" sz="1800" dirty="0" smtClean="0">
                <a:latin typeface="Times New Roman" pitchFamily="18" charset="0"/>
                <a:cs typeface="Times New Roman" pitchFamily="18" charset="0"/>
              </a:rPr>
              <a:t>paper introduces a new paradigm (fault injection analytics) that applies unsupervised machine learning on execution traces of the injected system, to ease the discovery and interpretation of failure modes. We evaluated the proposed approach in the context of fault injection experiments on the Open Stack cloud computing platform, where we show that the approach can accurately identify failure modes with a low computational cost.</a:t>
            </a:r>
          </a:p>
          <a:p>
            <a:pPr algn="just">
              <a:lnSpc>
                <a:spcPct val="150000"/>
              </a:lnSpc>
            </a:pPr>
            <a:endParaRPr lang="en-US" sz="1800" dirty="0" smtClean="0"/>
          </a:p>
          <a:p>
            <a:pPr algn="just">
              <a:lnSpc>
                <a:spcPct val="150000"/>
              </a:lnSpc>
              <a:buNone/>
            </a:pPr>
            <a:r>
              <a:rPr lang="en-US" sz="1800" dirty="0" smtClean="0"/>
              <a:t>  </a:t>
            </a:r>
          </a:p>
          <a:p>
            <a:pPr algn="just">
              <a:lnSpc>
                <a:spcPct val="150000"/>
              </a:lnSpc>
              <a:buNone/>
            </a:pPr>
            <a:r>
              <a:rPr lang="en-US" sz="1800" dirty="0" smtClean="0"/>
              <a:t> </a:t>
            </a:r>
          </a:p>
          <a:p>
            <a:pPr>
              <a:buNone/>
            </a:pPr>
            <a:r>
              <a:rPr lang="en-US" sz="1800" dirty="0" smtClean="0"/>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Fault  resolution  in  communication  networks  and  distributed  systems  is  a  complicated  process  that demands  the  involvement  of  system  administrators  and  supporting  systems  in  monitoring,  diagnosing, resolving and recording faults. This process becomes more challenging in inter-cloud environment where multiple cloud systems coordinate in provisioning applications and services.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150000"/>
              </a:lnSpc>
            </a:pPr>
            <a:r>
              <a:rPr lang="en-US" sz="2000" dirty="0" smtClean="0">
                <a:latin typeface="Times New Roman" pitchFamily="18" charset="0"/>
                <a:cs typeface="Times New Roman" pitchFamily="18" charset="0"/>
              </a:rPr>
              <a:t>They use the same data format that contains pre-defined fields used to keep track of the status of the problem while textual descriptions are used to describe the problem.</a:t>
            </a:r>
          </a:p>
          <a:p>
            <a:pPr>
              <a:lnSpc>
                <a:spcPct val="150000"/>
              </a:lnSpc>
              <a:buNone/>
            </a:pPr>
            <a:r>
              <a:rPr lang="en-US" sz="2000" dirty="0" smtClean="0">
                <a:latin typeface="Times New Roman" pitchFamily="18" charset="0"/>
                <a:cs typeface="Times New Roman" pitchFamily="18" charset="0"/>
              </a:rPr>
              <a:t> </a:t>
            </a:r>
          </a:p>
          <a:p>
            <a:pPr>
              <a:lnSpc>
                <a:spcPct val="150000"/>
              </a:lnSpc>
              <a:buNone/>
            </a:pPr>
            <a:r>
              <a:rPr lang="en-US" sz="2000" dirty="0" smtClean="0">
                <a:latin typeface="Times New Roman" pitchFamily="18" charset="0"/>
                <a:cs typeface="Times New Roman" pitchFamily="18" charset="0"/>
              </a:rPr>
              <a:t> </a:t>
            </a:r>
          </a:p>
          <a:p>
            <a:pPr lvl="0">
              <a:lnSpc>
                <a:spcPct val="150000"/>
              </a:lnSpc>
            </a:pPr>
            <a:r>
              <a:rPr lang="en-US" sz="2000" dirty="0" smtClean="0">
                <a:latin typeface="Times New Roman" pitchFamily="18" charset="0"/>
                <a:cs typeface="Times New Roman" pitchFamily="18" charset="0"/>
              </a:rPr>
              <a:t>They  also  establish  a  reasoning engine  that  allows  searching  for  similar  past  problems,  and  providing  reports  and  statistics  for performance evaluation of the services.</a:t>
            </a:r>
          </a:p>
          <a:p>
            <a:pPr lvl="0">
              <a:lnSpc>
                <a:spcPct val="200000"/>
              </a:lnSpc>
              <a:buNone/>
            </a:pP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324600"/>
          </a:xfrm>
        </p:spPr>
        <p:txBody>
          <a:bodyPr>
            <a:noAutofit/>
          </a:bodyPr>
          <a:lstStyle/>
          <a:p>
            <a:pPr algn="just">
              <a:lnSpc>
                <a:spcPct val="150000"/>
              </a:lnSpc>
              <a:buNone/>
            </a:pPr>
            <a:r>
              <a:rPr lang="en-US" sz="2000" b="1" dirty="0" smtClean="0"/>
              <a:t> </a:t>
            </a: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propose a fault  resolution  system  that  assists  system  administrators  in  resolving  faults  in  inter cloud  environment. The proposed system is characterized by the capability of sharing and searching fault knowledge resources among cloud systems for fault resolution.  It  uses  a  peer-to-peer  network  of  fault  managers  that  provide facilities to monitor faults occurring in cloud systems and search similar faults with solutions occurring in other  cloud  systems.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We  have  implemented  several  components  of  the  proposed  system  including  fault monitor, fault searcher and fault updater. We have also experimented and evaluated the prototyping system on  fault  databases  obtained  from  several  fault  sources,  such  as  bug  tracking  systems,  online  discussion forums and vendor knowledge bases.</a:t>
            </a:r>
          </a:p>
          <a:p>
            <a:r>
              <a:rPr lang="en-US" sz="2000" b="1" dirty="0" smtClean="0"/>
              <a:t> </a:t>
            </a:r>
            <a:endParaRPr lang="en-US" sz="2000" dirty="0" smtClean="0"/>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The  approach  also  proposes  novel  way  to  characterize  the  behavior  by  decomposing  performance  along  the  dimensions  of  time, space,  and  volume.</a:t>
            </a:r>
          </a:p>
          <a:p>
            <a:pPr lvl="0" algn="just">
              <a:lnSpc>
                <a:spcPct val="150000"/>
              </a:lnSpc>
            </a:pPr>
            <a:r>
              <a:rPr lang="en-US" sz="2000" dirty="0" smtClean="0">
                <a:latin typeface="Times New Roman" pitchFamily="18" charset="0"/>
                <a:cs typeface="Times New Roman" pitchFamily="18" charset="0"/>
              </a:rPr>
              <a:t>The  approach  can  be  useful  for  system  administrators  to  debug  performance problems  in  Map Reduce  systems.  These studies deal with the same challenge:  fault monitoring and diagnosis, or failure prediction.</a:t>
            </a:r>
          </a:p>
          <a:p>
            <a:pPr lvl="0" algn="just">
              <a:lnSpc>
                <a:spcPct val="150000"/>
              </a:lnSpc>
            </a:pPr>
            <a:r>
              <a:rPr lang="en-US" sz="2000" dirty="0" smtClean="0">
                <a:latin typeface="Times New Roman" pitchFamily="18" charset="0"/>
                <a:cs typeface="Times New Roman" pitchFamily="18" charset="0"/>
              </a:rPr>
              <a:t>we  measure  the  capability  of  the  system  to contribute  a  large  amount  of  fault  data  while  minimizing  data  transfer,  retrieve  a  large  number  of query hits  with  short  responding  time.</a:t>
            </a:r>
          </a:p>
          <a:p>
            <a:pPr lvl="0" algn="just">
              <a:lnSpc>
                <a:spcPct val="150000"/>
              </a:lnSpc>
              <a:buNone/>
            </a:pPr>
            <a:endParaRPr lang="en-US" sz="20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905000" y="1295400"/>
            <a:ext cx="6400800" cy="4876799"/>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266589"/>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Emergent failures</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l">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 P. </a:t>
                      </a:r>
                      <a:r>
                        <a:rPr kumimoji="0" lang="en-US" sz="1800" kern="1200" dirty="0" err="1" smtClean="0">
                          <a:solidFill>
                            <a:schemeClr val="dk1"/>
                          </a:solidFill>
                          <a:latin typeface="Times New Roman" pitchFamily="18" charset="0"/>
                          <a:ea typeface="+mn-ea"/>
                          <a:cs typeface="Times New Roman" pitchFamily="18" charset="0"/>
                        </a:rPr>
                        <a:t>Garraghan</a:t>
                      </a:r>
                      <a:r>
                        <a:rPr kumimoji="0" lang="en-US" sz="1800" kern="1200" dirty="0" smtClean="0">
                          <a:solidFill>
                            <a:schemeClr val="dk1"/>
                          </a:solidFill>
                          <a:latin typeface="Times New Roman" pitchFamily="18" charset="0"/>
                          <a:ea typeface="+mn-ea"/>
                          <a:cs typeface="Times New Roman" pitchFamily="18" charset="0"/>
                        </a:rPr>
                        <a:t>, R. Yang, Z. </a:t>
                      </a:r>
                      <a:r>
                        <a:rPr kumimoji="0" lang="en-US" sz="1800" kern="1200" dirty="0" err="1" smtClean="0">
                          <a:solidFill>
                            <a:schemeClr val="dk1"/>
                          </a:solidFill>
                          <a:latin typeface="Times New Roman" pitchFamily="18" charset="0"/>
                          <a:ea typeface="+mn-ea"/>
                          <a:cs typeface="Times New Roman" pitchFamily="18" charset="0"/>
                        </a:rPr>
                        <a:t>Wen</a:t>
                      </a:r>
                      <a:r>
                        <a:rPr kumimoji="0" lang="en-US" sz="1800" kern="1200" dirty="0" smtClean="0">
                          <a:solidFill>
                            <a:schemeClr val="dk1"/>
                          </a:solidFill>
                          <a:latin typeface="Times New Roman" pitchFamily="18" charset="0"/>
                          <a:ea typeface="+mn-ea"/>
                          <a:cs typeface="Times New Roman" pitchFamily="18" charset="0"/>
                        </a:rPr>
                        <a:t>, A. </a:t>
                      </a:r>
                      <a:r>
                        <a:rPr kumimoji="0" lang="en-US" sz="1800" kern="1200" dirty="0" err="1" smtClean="0">
                          <a:solidFill>
                            <a:schemeClr val="dk1"/>
                          </a:solidFill>
                          <a:latin typeface="Times New Roman" pitchFamily="18" charset="0"/>
                          <a:ea typeface="+mn-ea"/>
                          <a:cs typeface="Times New Roman" pitchFamily="18" charset="0"/>
                        </a:rPr>
                        <a:t>Romanovsky</a:t>
                      </a:r>
                      <a:r>
                        <a:rPr kumimoji="0" lang="en-US" sz="1800" kern="1200" dirty="0" smtClean="0">
                          <a:solidFill>
                            <a:schemeClr val="dk1"/>
                          </a:solidFill>
                          <a:latin typeface="Times New Roman" pitchFamily="18" charset="0"/>
                          <a:ea typeface="+mn-ea"/>
                          <a:cs typeface="Times New Roman" pitchFamily="18" charset="0"/>
                        </a:rPr>
                        <a:t>, J. </a:t>
                      </a:r>
                      <a:r>
                        <a:rPr kumimoji="0" lang="en-US" sz="1800" kern="1200" dirty="0" err="1" smtClean="0">
                          <a:solidFill>
                            <a:schemeClr val="dk1"/>
                          </a:solidFill>
                          <a:latin typeface="Times New Roman" pitchFamily="18" charset="0"/>
                          <a:ea typeface="+mn-ea"/>
                          <a:cs typeface="Times New Roman" pitchFamily="18" charset="0"/>
                        </a:rPr>
                        <a:t>Xu</a:t>
                      </a:r>
                      <a:r>
                        <a:rPr kumimoji="0" lang="en-US" sz="1800" kern="1200" dirty="0" smtClean="0">
                          <a:solidFill>
                            <a:schemeClr val="dk1"/>
                          </a:solidFill>
                          <a:latin typeface="Times New Roman" pitchFamily="18" charset="0"/>
                          <a:ea typeface="+mn-ea"/>
                          <a:cs typeface="Times New Roman" pitchFamily="18" charset="0"/>
                        </a:rPr>
                        <a:t>, R. </a:t>
                      </a:r>
                      <a:r>
                        <a:rPr kumimoji="0" lang="en-US" sz="1800" kern="1200" dirty="0" err="1" smtClean="0">
                          <a:solidFill>
                            <a:schemeClr val="dk1"/>
                          </a:solidFill>
                          <a:latin typeface="Times New Roman" pitchFamily="18" charset="0"/>
                          <a:ea typeface="+mn-ea"/>
                          <a:cs typeface="Times New Roman" pitchFamily="18" charset="0"/>
                        </a:rPr>
                        <a:t>Buyya,and</a:t>
                      </a:r>
                      <a:r>
                        <a:rPr kumimoji="0" lang="en-US" sz="1800" kern="1200" dirty="0" smtClean="0">
                          <a:solidFill>
                            <a:schemeClr val="dk1"/>
                          </a:solidFill>
                          <a:latin typeface="Times New Roman" pitchFamily="18" charset="0"/>
                          <a:ea typeface="+mn-ea"/>
                          <a:cs typeface="Times New Roman" pitchFamily="18" charset="0"/>
                        </a:rPr>
                        <a:t> R. </a:t>
                      </a:r>
                      <a:r>
                        <a:rPr kumimoji="0" lang="en-US" sz="1800" kern="1200" dirty="0" err="1" smtClean="0">
                          <a:solidFill>
                            <a:schemeClr val="dk1"/>
                          </a:solidFill>
                          <a:latin typeface="Times New Roman" pitchFamily="18" charset="0"/>
                          <a:ea typeface="+mn-ea"/>
                          <a:cs typeface="Times New Roman" pitchFamily="18" charset="0"/>
                        </a:rPr>
                        <a:t>Ranjan</a:t>
                      </a:r>
                      <a:endParaRPr lang="en-US" sz="1800" dirty="0">
                        <a:latin typeface="Times New Roman" pitchFamily="18" charset="0"/>
                        <a:ea typeface="Calibri"/>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This paper sets out to identify a means to mitigate the effects of unpredictable failures in complex systems. </a:t>
                      </a:r>
                      <a:endParaRPr lang="en-US" sz="18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Times New Roman" pitchFamily="18" charset="0"/>
                          <a:ea typeface="+mn-ea"/>
                          <a:cs typeface="Times New Roman" pitchFamily="18" charset="0"/>
                        </a:rPr>
                        <a:t>“Fault injection and detection for artificial intelligence applications in container-based clouds,”</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K. Ye, Y. Liu, G. </a:t>
                      </a:r>
                      <a:r>
                        <a:rPr kumimoji="0" lang="en-US" sz="1800" kern="1200" dirty="0" err="1" smtClean="0">
                          <a:solidFill>
                            <a:schemeClr val="dk1"/>
                          </a:solidFill>
                          <a:latin typeface="Times New Roman" pitchFamily="18" charset="0"/>
                          <a:ea typeface="+mn-ea"/>
                          <a:cs typeface="Times New Roman" pitchFamily="18" charset="0"/>
                        </a:rPr>
                        <a:t>Xu</a:t>
                      </a:r>
                      <a:r>
                        <a:rPr kumimoji="0" lang="en-US" sz="1800" kern="1200" dirty="0" smtClean="0">
                          <a:solidFill>
                            <a:schemeClr val="dk1"/>
                          </a:solidFill>
                          <a:latin typeface="Times New Roman" pitchFamily="18" charset="0"/>
                          <a:ea typeface="+mn-ea"/>
                          <a:cs typeface="Times New Roman" pitchFamily="18" charset="0"/>
                        </a:rPr>
                        <a:t>, and C.-Z. </a:t>
                      </a:r>
                      <a:r>
                        <a:rPr kumimoji="0" lang="en-US" sz="1800" kern="1200" dirty="0" err="1" smtClean="0">
                          <a:solidFill>
                            <a:schemeClr val="dk1"/>
                          </a:solidFill>
                          <a:latin typeface="Times New Roman" pitchFamily="18" charset="0"/>
                          <a:ea typeface="+mn-ea"/>
                          <a:cs typeface="Times New Roman" pitchFamily="18" charset="0"/>
                        </a:rPr>
                        <a:t>Xu</a:t>
                      </a:r>
                      <a:r>
                        <a:rPr kumimoji="0" lang="en-US" sz="1800" kern="1200" dirty="0" smtClean="0">
                          <a:solidFill>
                            <a:schemeClr val="dk1"/>
                          </a:solidFill>
                          <a:latin typeface="Times New Roman" pitchFamily="18" charset="0"/>
                          <a:ea typeface="+mn-ea"/>
                          <a:cs typeface="Times New Roman" pitchFamily="18" charset="0"/>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Times New Roman" pitchFamily="18" charset="0"/>
                          <a:ea typeface="+mn-ea"/>
                          <a:cs typeface="Times New Roman" pitchFamily="18" charset="0"/>
                        </a:rPr>
                        <a:t>Container technique is increasingly used to build modern cloud computing systems to achieve higher efficiency and lower resource costs, as compared with traditional virtual machine technique. </a:t>
                      </a:r>
                      <a:endParaRPr lang="en-US" sz="18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5522730"/>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“UBL: Unsupervised </a:t>
                      </a:r>
                      <a:r>
                        <a:rPr kumimoji="0" lang="en-US" sz="1600" kern="1200" dirty="0" err="1" smtClean="0">
                          <a:solidFill>
                            <a:schemeClr val="dk1"/>
                          </a:solidFill>
                          <a:latin typeface="Times New Roman" pitchFamily="18" charset="0"/>
                          <a:ea typeface="+mn-ea"/>
                          <a:cs typeface="Times New Roman" pitchFamily="18" charset="0"/>
                        </a:rPr>
                        <a:t>behav-ior</a:t>
                      </a:r>
                      <a:r>
                        <a:rPr kumimoji="0" lang="en-US" sz="1600" kern="1200" dirty="0" smtClean="0">
                          <a:solidFill>
                            <a:schemeClr val="dk1"/>
                          </a:solidFill>
                          <a:latin typeface="Times New Roman" pitchFamily="18" charset="0"/>
                          <a:ea typeface="+mn-ea"/>
                          <a:cs typeface="Times New Roman" pitchFamily="18" charset="0"/>
                        </a:rPr>
                        <a:t> learning for predicting performance anomalies in virtualized cloud systems,”</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600" kern="1200" dirty="0" smtClean="0">
                          <a:solidFill>
                            <a:schemeClr val="dk1"/>
                          </a:solidFill>
                          <a:latin typeface="Times New Roman" pitchFamily="18" charset="0"/>
                          <a:ea typeface="+mn-ea"/>
                          <a:cs typeface="Times New Roman" pitchFamily="18" charset="0"/>
                        </a:rPr>
                        <a:t>D. J. Dean, H. Nguyen, and X. </a:t>
                      </a:r>
                      <a:r>
                        <a:rPr kumimoji="0" lang="en-US" sz="1600" kern="1200" dirty="0" err="1" smtClean="0">
                          <a:solidFill>
                            <a:schemeClr val="dk1"/>
                          </a:solidFill>
                          <a:latin typeface="Times New Roman" pitchFamily="18" charset="0"/>
                          <a:ea typeface="+mn-ea"/>
                          <a:cs typeface="Times New Roman" pitchFamily="18" charset="0"/>
                        </a:rPr>
                        <a:t>Gu</a:t>
                      </a:r>
                      <a:r>
                        <a:rPr kumimoji="0" lang="en-US" sz="16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Infrastructure-as-a-Service (</a:t>
                      </a:r>
                      <a:r>
                        <a:rPr kumimoji="0" lang="en-US" sz="1600" kern="1200" dirty="0" err="1" smtClean="0">
                          <a:solidFill>
                            <a:schemeClr val="dk1"/>
                          </a:solidFill>
                          <a:latin typeface="Times New Roman" pitchFamily="18" charset="0"/>
                          <a:ea typeface="+mn-ea"/>
                          <a:cs typeface="Times New Roman" pitchFamily="18" charset="0"/>
                        </a:rPr>
                        <a:t>IaaS</a:t>
                      </a:r>
                      <a:r>
                        <a:rPr kumimoji="0" lang="en-US" sz="1600" kern="1200" dirty="0" smtClean="0">
                          <a:solidFill>
                            <a:schemeClr val="dk1"/>
                          </a:solidFill>
                          <a:latin typeface="Times New Roman" pitchFamily="18" charset="0"/>
                          <a:ea typeface="+mn-ea"/>
                          <a:cs typeface="Times New Roman" pitchFamily="18" charset="0"/>
                        </a:rPr>
                        <a:t>) clouds are prone to performance anomalies due to their complex nature.</a:t>
                      </a:r>
                      <a:endParaRPr lang="en-US" sz="1600" dirty="0">
                        <a:latin typeface="Times New Roman" pitchFamily="18" charset="0"/>
                        <a:cs typeface="Times New Roman" pitchFamily="18" charset="0"/>
                      </a:endParaRPr>
                    </a:p>
                  </a:txBody>
                  <a:tcPr/>
                </a:tc>
              </a:tr>
              <a:tr h="636135">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“Generation of an error </a:t>
                      </a:r>
                      <a:r>
                        <a:rPr kumimoji="0" lang="en-US" sz="1600" kern="1200" dirty="0" err="1" smtClean="0">
                          <a:solidFill>
                            <a:schemeClr val="dk1"/>
                          </a:solidFill>
                          <a:latin typeface="Times New Roman" pitchFamily="18" charset="0"/>
                          <a:ea typeface="+mn-ea"/>
                          <a:cs typeface="Times New Roman" pitchFamily="18" charset="0"/>
                        </a:rPr>
                        <a:t>setthat</a:t>
                      </a:r>
                      <a:r>
                        <a:rPr kumimoji="0" lang="en-US" sz="1600" kern="1200" dirty="0" smtClean="0">
                          <a:solidFill>
                            <a:schemeClr val="dk1"/>
                          </a:solidFill>
                          <a:latin typeface="Times New Roman" pitchFamily="18" charset="0"/>
                          <a:ea typeface="+mn-ea"/>
                          <a:cs typeface="Times New Roman" pitchFamily="18" charset="0"/>
                        </a:rPr>
                        <a:t> emulates software faults based on field data,”</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J. </a:t>
                      </a:r>
                      <a:r>
                        <a:rPr kumimoji="0" lang="en-US" sz="1600" kern="1200" dirty="0" err="1" smtClean="0">
                          <a:solidFill>
                            <a:schemeClr val="dk1"/>
                          </a:solidFill>
                          <a:latin typeface="Times New Roman" pitchFamily="18" charset="0"/>
                          <a:ea typeface="+mn-ea"/>
                          <a:cs typeface="Times New Roman" pitchFamily="18" charset="0"/>
                        </a:rPr>
                        <a:t>Christmansson</a:t>
                      </a:r>
                      <a:r>
                        <a:rPr kumimoji="0" lang="en-US" sz="1600" kern="1200" dirty="0" smtClean="0">
                          <a:solidFill>
                            <a:schemeClr val="dk1"/>
                          </a:solidFill>
                          <a:latin typeface="Times New Roman" pitchFamily="18" charset="0"/>
                          <a:ea typeface="+mn-ea"/>
                          <a:cs typeface="Times New Roman" pitchFamily="18" charset="0"/>
                        </a:rPr>
                        <a:t> and R. </a:t>
                      </a:r>
                      <a:r>
                        <a:rPr kumimoji="0" lang="en-US" sz="1600" kern="1200" dirty="0" err="1" smtClean="0">
                          <a:solidFill>
                            <a:schemeClr val="dk1"/>
                          </a:solidFill>
                          <a:latin typeface="Times New Roman" pitchFamily="18" charset="0"/>
                          <a:ea typeface="+mn-ea"/>
                          <a:cs typeface="Times New Roman" pitchFamily="18" charset="0"/>
                        </a:rPr>
                        <a:t>Chillarege</a:t>
                      </a:r>
                      <a:r>
                        <a:rPr kumimoji="0" lang="en-US" sz="1600" kern="1200" dirty="0" smtClean="0">
                          <a:solidFill>
                            <a:schemeClr val="dk1"/>
                          </a:solidFill>
                          <a:latin typeface="Times New Roman" pitchFamily="18" charset="0"/>
                          <a:ea typeface="+mn-ea"/>
                          <a:cs typeface="Times New Roman" pitchFamily="18" charset="0"/>
                        </a:rPr>
                        <a:t>,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Times New Roman" pitchFamily="18" charset="0"/>
                          <a:ea typeface="+mn-ea"/>
                          <a:cs typeface="Times New Roman" pitchFamily="18" charset="0"/>
                        </a:rPr>
                        <a:t>A significant issue in fault injection experiments is that the injected faults are representative of software faults observed in the field. Another important issue is the time used, as we want experiments to be conducted without excessive time spent waiting for the consequences of a fault.</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 P. </a:t>
            </a:r>
            <a:r>
              <a:rPr lang="en-US" sz="1800" dirty="0" err="1" smtClean="0">
                <a:latin typeface="Times New Roman" pitchFamily="18" charset="0"/>
                <a:cs typeface="Times New Roman" pitchFamily="18" charset="0"/>
              </a:rPr>
              <a:t>Garraghan</a:t>
            </a:r>
            <a:r>
              <a:rPr lang="en-US" sz="1800" dirty="0" smtClean="0">
                <a:latin typeface="Times New Roman" pitchFamily="18" charset="0"/>
                <a:cs typeface="Times New Roman" pitchFamily="18" charset="0"/>
              </a:rPr>
              <a:t>, R. Yang, Z. </a:t>
            </a:r>
            <a:r>
              <a:rPr lang="en-US" sz="1800" dirty="0" err="1" smtClean="0">
                <a:latin typeface="Times New Roman" pitchFamily="18" charset="0"/>
                <a:cs typeface="Times New Roman" pitchFamily="18" charset="0"/>
              </a:rPr>
              <a:t>Wen</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Romanovsky</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Buyya,and</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Ranjan</a:t>
            </a:r>
            <a:r>
              <a:rPr lang="en-US" sz="1800" dirty="0" smtClean="0">
                <a:latin typeface="Times New Roman" pitchFamily="18" charset="0"/>
                <a:cs typeface="Times New Roman" pitchFamily="18" charset="0"/>
              </a:rPr>
              <a:t>, “Emergent failures: Rethinking cloud reliability </a:t>
            </a:r>
            <a:r>
              <a:rPr lang="en-US" sz="1800" dirty="0" err="1" smtClean="0">
                <a:latin typeface="Times New Roman" pitchFamily="18" charset="0"/>
                <a:cs typeface="Times New Roman" pitchFamily="18" charset="0"/>
              </a:rPr>
              <a:t>atscale,”IEEE</a:t>
            </a:r>
            <a:r>
              <a:rPr lang="en-US" sz="1800" dirty="0" smtClean="0">
                <a:latin typeface="Times New Roman" pitchFamily="18" charset="0"/>
                <a:cs typeface="Times New Roman" pitchFamily="18" charset="0"/>
              </a:rPr>
              <a:t> Cloud Computing, vol. 5, no. 5, pp. 12–21, 2018.</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[2] K. J. Hole and C. </a:t>
            </a:r>
            <a:r>
              <a:rPr lang="en-US" sz="1800" dirty="0" err="1" smtClean="0">
                <a:latin typeface="Times New Roman" pitchFamily="18" charset="0"/>
                <a:cs typeface="Times New Roman" pitchFamily="18" charset="0"/>
              </a:rPr>
              <a:t>Otterstad</a:t>
            </a:r>
            <a:r>
              <a:rPr lang="en-US" sz="1800" dirty="0" smtClean="0">
                <a:latin typeface="Times New Roman" pitchFamily="18" charset="0"/>
                <a:cs typeface="Times New Roman" pitchFamily="18" charset="0"/>
              </a:rPr>
              <a:t>, “Software systems with </a:t>
            </a:r>
            <a:r>
              <a:rPr lang="en-US" sz="1800" dirty="0" err="1" smtClean="0">
                <a:latin typeface="Times New Roman" pitchFamily="18" charset="0"/>
                <a:cs typeface="Times New Roman" pitchFamily="18" charset="0"/>
              </a:rPr>
              <a:t>antifragilityto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downtime,”Computer</a:t>
            </a:r>
            <a:r>
              <a:rPr lang="en-US" sz="1800" dirty="0" smtClean="0">
                <a:latin typeface="Times New Roman" pitchFamily="18" charset="0"/>
                <a:cs typeface="Times New Roman" pitchFamily="18" charset="0"/>
              </a:rPr>
              <a:t>, vol. 52, no. 2, pp. 23–31, 2019.</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[3] K. </a:t>
            </a:r>
            <a:r>
              <a:rPr lang="en-US" sz="1800" dirty="0" err="1" smtClean="0">
                <a:latin typeface="Times New Roman" pitchFamily="18" charset="0"/>
                <a:cs typeface="Times New Roman" pitchFamily="18" charset="0"/>
              </a:rPr>
              <a:t>Wolter</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Avritzer</a:t>
            </a:r>
            <a:r>
              <a:rPr lang="en-US" sz="1800" dirty="0" smtClean="0">
                <a:latin typeface="Times New Roman" pitchFamily="18" charset="0"/>
                <a:cs typeface="Times New Roman" pitchFamily="18" charset="0"/>
              </a:rPr>
              <a:t>, M. Vieira, and A. Van </a:t>
            </a:r>
            <a:r>
              <a:rPr lang="en-US" sz="1800" dirty="0" err="1" smtClean="0">
                <a:latin typeface="Times New Roman" pitchFamily="18" charset="0"/>
                <a:cs typeface="Times New Roman" pitchFamily="18" charset="0"/>
              </a:rPr>
              <a:t>Moorsel,Resilienceassessment</a:t>
            </a:r>
            <a:r>
              <a:rPr lang="en-US" sz="1800" dirty="0" smtClean="0">
                <a:latin typeface="Times New Roman" pitchFamily="18" charset="0"/>
                <a:cs typeface="Times New Roman" pitchFamily="18" charset="0"/>
              </a:rPr>
              <a:t> and evaluation of computing systems. Springer, 2012.</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[4] P. </a:t>
            </a:r>
            <a:r>
              <a:rPr lang="en-US" sz="1800" dirty="0" err="1" smtClean="0">
                <a:latin typeface="Times New Roman" pitchFamily="18" charset="0"/>
                <a:cs typeface="Times New Roman" pitchFamily="18" charset="0"/>
              </a:rPr>
              <a:t>Deligiannis</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McCutchen</a:t>
            </a:r>
            <a:r>
              <a:rPr lang="en-US" sz="1800" dirty="0" smtClean="0">
                <a:latin typeface="Times New Roman" pitchFamily="18" charset="0"/>
                <a:cs typeface="Times New Roman" pitchFamily="18" charset="0"/>
              </a:rPr>
              <a:t>, P. Thomson, S. Chen, A. F. Donald-son, J. Erickson, C. Huang, A. </a:t>
            </a:r>
            <a:r>
              <a:rPr lang="en-US" sz="1800" dirty="0" err="1" smtClean="0">
                <a:latin typeface="Times New Roman" pitchFamily="18" charset="0"/>
                <a:cs typeface="Times New Roman" pitchFamily="18" charset="0"/>
              </a:rPr>
              <a:t>Lal</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Mudduluru</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Qadeeret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al.,“Uncovering</a:t>
            </a:r>
            <a:r>
              <a:rPr lang="en-US" sz="1800" dirty="0" smtClean="0">
                <a:latin typeface="Times New Roman" pitchFamily="18" charset="0"/>
                <a:cs typeface="Times New Roman" pitchFamily="18" charset="0"/>
              </a:rPr>
              <a:t> bugs in distributed storage systems during testing(not in production!).” </a:t>
            </a:r>
            <a:r>
              <a:rPr lang="en-US" sz="1800" dirty="0" err="1" smtClean="0">
                <a:latin typeface="Times New Roman" pitchFamily="18" charset="0"/>
                <a:cs typeface="Times New Roman" pitchFamily="18" charset="0"/>
              </a:rPr>
              <a:t>inProc</a:t>
            </a:r>
            <a:r>
              <a:rPr lang="en-US" sz="1800" dirty="0" smtClean="0">
                <a:latin typeface="Times New Roman" pitchFamily="18" charset="0"/>
                <a:cs typeface="Times New Roman" pitchFamily="18" charset="0"/>
              </a:rPr>
              <a:t>. FAST, 2016, pp. 249–262.</a:t>
            </a:r>
          </a:p>
          <a:p>
            <a:pPr>
              <a:buNone/>
            </a:pPr>
            <a:r>
              <a:rPr lang="en-US"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[5] D. </a:t>
            </a:r>
            <a:r>
              <a:rPr lang="en-US" sz="1800" dirty="0" err="1" smtClean="0">
                <a:latin typeface="Times New Roman" pitchFamily="18" charset="0"/>
                <a:cs typeface="Times New Roman" pitchFamily="18" charset="0"/>
              </a:rPr>
              <a:t>Cotroneo</a:t>
            </a:r>
            <a:r>
              <a:rPr lang="en-US" sz="1800" dirty="0" smtClean="0">
                <a:latin typeface="Times New Roman" pitchFamily="18" charset="0"/>
                <a:cs typeface="Times New Roman" pitchFamily="18" charset="0"/>
              </a:rPr>
              <a:t>, L. De Simone, P. </a:t>
            </a:r>
            <a:r>
              <a:rPr lang="en-US" sz="1800" dirty="0" err="1" smtClean="0">
                <a:latin typeface="Times New Roman" pitchFamily="18" charset="0"/>
                <a:cs typeface="Times New Roman" pitchFamily="18" charset="0"/>
              </a:rPr>
              <a:t>Liguori</a:t>
            </a:r>
            <a:r>
              <a:rPr lang="en-US" sz="1800" dirty="0" smtClean="0">
                <a:latin typeface="Times New Roman" pitchFamily="18" charset="0"/>
                <a:cs typeface="Times New Roman" pitchFamily="18" charset="0"/>
              </a:rPr>
              <a:t>, R. </a:t>
            </a:r>
            <a:r>
              <a:rPr lang="en-US" sz="1800" dirty="0" err="1" smtClean="0">
                <a:latin typeface="Times New Roman" pitchFamily="18" charset="0"/>
                <a:cs typeface="Times New Roman" pitchFamily="18" charset="0"/>
              </a:rPr>
              <a:t>Natella</a:t>
            </a:r>
            <a:r>
              <a:rPr lang="en-US" sz="1800" dirty="0" smtClean="0">
                <a:latin typeface="Times New Roman" pitchFamily="18" charset="0"/>
                <a:cs typeface="Times New Roman" pitchFamily="18" charset="0"/>
              </a:rPr>
              <a:t>, and N. </a:t>
            </a:r>
            <a:r>
              <a:rPr lang="en-US" sz="1800" dirty="0" err="1" smtClean="0">
                <a:latin typeface="Times New Roman" pitchFamily="18" charset="0"/>
                <a:cs typeface="Times New Roman" pitchFamily="18" charset="0"/>
              </a:rPr>
              <a:t>Bidokhti,“FailViz</a:t>
            </a:r>
            <a:r>
              <a:rPr lang="en-US" sz="1800" dirty="0" smtClean="0">
                <a:latin typeface="Times New Roman" pitchFamily="18" charset="0"/>
                <a:cs typeface="Times New Roman" pitchFamily="18" charset="0"/>
              </a:rPr>
              <a:t>: A tool for visualizing fault injection experiments </a:t>
            </a:r>
            <a:r>
              <a:rPr lang="en-US" sz="1800" dirty="0" err="1" smtClean="0">
                <a:latin typeface="Times New Roman" pitchFamily="18" charset="0"/>
                <a:cs typeface="Times New Roman" pitchFamily="18" charset="0"/>
              </a:rPr>
              <a:t>indistributed</a:t>
            </a:r>
            <a:r>
              <a:rPr lang="en-US" sz="1800" dirty="0" smtClean="0">
                <a:latin typeface="Times New Roman" pitchFamily="18" charset="0"/>
                <a:cs typeface="Times New Roman" pitchFamily="18" charset="0"/>
              </a:rPr>
              <a:t> systems,” in2019 15th European Dependable Computing Conference (EDCC). IEEE, 2019, pp. 145–148.</a:t>
            </a:r>
          </a:p>
          <a:p>
            <a:r>
              <a:rPr lang="en-US" sz="1800" dirty="0" smtClean="0"/>
              <a:t> </a:t>
            </a:r>
          </a:p>
          <a:p>
            <a:pPr lvl="0">
              <a:buNone/>
            </a:pPr>
            <a:endParaRPr lang="en-US" sz="18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buNone/>
            </a:pPr>
            <a:r>
              <a:rPr lang="en-US" sz="1800" dirty="0" smtClean="0"/>
              <a:t>[6] ——, “Enhancing failure propagation analysis in cloud computing systems,” in2019 IEEE 30th International Symposium on Software Reliability Engineering (ISSRE). IEEE, 2019, pp. 139–150.</a:t>
            </a:r>
          </a:p>
          <a:p>
            <a:pPr>
              <a:buNone/>
            </a:pPr>
            <a:r>
              <a:rPr lang="en-US" sz="1800" dirty="0" smtClean="0"/>
              <a:t> </a:t>
            </a:r>
          </a:p>
          <a:p>
            <a:pPr>
              <a:buNone/>
            </a:pPr>
            <a:r>
              <a:rPr lang="en-US" sz="1800" dirty="0" smtClean="0"/>
              <a:t>[7] Q. Lin, K. Hsieh, Y. Dang, H. Zhang, K. Sui, Y. </a:t>
            </a:r>
            <a:r>
              <a:rPr lang="en-US" sz="1800" dirty="0" err="1" smtClean="0"/>
              <a:t>Xu</a:t>
            </a:r>
            <a:r>
              <a:rPr lang="en-US" sz="1800" dirty="0" smtClean="0"/>
              <a:t>, J.-G. </a:t>
            </a:r>
            <a:r>
              <a:rPr lang="en-US" sz="1800" dirty="0" err="1" smtClean="0"/>
              <a:t>Lou,C</a:t>
            </a:r>
            <a:r>
              <a:rPr lang="en-US" sz="1800" dirty="0" smtClean="0"/>
              <a:t>. Li, Y. Wu, R. </a:t>
            </a:r>
            <a:r>
              <a:rPr lang="en-US" sz="1800" dirty="0" err="1" smtClean="0"/>
              <a:t>Yaoet</a:t>
            </a:r>
            <a:r>
              <a:rPr lang="en-US" sz="1800" dirty="0" smtClean="0"/>
              <a:t> al., “Predicting Node failure in cloud service systems,” </a:t>
            </a:r>
            <a:r>
              <a:rPr lang="en-US" sz="1800" dirty="0" err="1" smtClean="0"/>
              <a:t>inProc</a:t>
            </a:r>
            <a:r>
              <a:rPr lang="en-US" sz="1800" dirty="0" smtClean="0"/>
              <a:t>. ESEC/FSE, 2018, pp. 480–490.</a:t>
            </a:r>
          </a:p>
          <a:p>
            <a:pPr>
              <a:buNone/>
            </a:pPr>
            <a:r>
              <a:rPr lang="en-US" sz="1800" dirty="0" smtClean="0"/>
              <a:t> </a:t>
            </a:r>
          </a:p>
          <a:p>
            <a:pPr>
              <a:buNone/>
            </a:pPr>
            <a:r>
              <a:rPr lang="en-US" sz="1800" dirty="0" smtClean="0"/>
              <a:t>[8] K. Ye, Y. Liu, G. </a:t>
            </a:r>
            <a:r>
              <a:rPr lang="en-US" sz="1800" dirty="0" err="1" smtClean="0"/>
              <a:t>Xu</a:t>
            </a:r>
            <a:r>
              <a:rPr lang="en-US" sz="1800" dirty="0" smtClean="0"/>
              <a:t>, and C.-Z. </a:t>
            </a:r>
            <a:r>
              <a:rPr lang="en-US" sz="1800" dirty="0" err="1" smtClean="0"/>
              <a:t>Xu</a:t>
            </a:r>
            <a:r>
              <a:rPr lang="en-US" sz="1800" dirty="0" smtClean="0"/>
              <a:t>, “Fault injection and detection for artificial intelligence applications in container-based </a:t>
            </a:r>
            <a:r>
              <a:rPr lang="en-US" sz="1800" dirty="0" err="1" smtClean="0"/>
              <a:t>clouds,”inProc</a:t>
            </a:r>
            <a:r>
              <a:rPr lang="en-US" sz="1800" dirty="0" smtClean="0"/>
              <a:t>. CLOUD. Springer, 2018, pp. 112–127.</a:t>
            </a:r>
          </a:p>
          <a:p>
            <a:pPr>
              <a:buNone/>
            </a:pPr>
            <a:r>
              <a:rPr lang="en-US" sz="1800" dirty="0" smtClean="0"/>
              <a:t> </a:t>
            </a:r>
          </a:p>
          <a:p>
            <a:pPr>
              <a:buNone/>
            </a:pPr>
            <a:r>
              <a:rPr lang="en-US" sz="1800" dirty="0" smtClean="0"/>
              <a:t>[9] D. J. Dean, H. Nguyen, and X. </a:t>
            </a:r>
            <a:r>
              <a:rPr lang="en-US" sz="1800" dirty="0" err="1" smtClean="0"/>
              <a:t>Gu</a:t>
            </a:r>
            <a:r>
              <a:rPr lang="en-US" sz="1800" dirty="0" smtClean="0"/>
              <a:t>, “UBL: Unsupervised </a:t>
            </a:r>
            <a:r>
              <a:rPr lang="en-US" sz="1800" dirty="0" err="1" smtClean="0"/>
              <a:t>behav-ior</a:t>
            </a:r>
            <a:r>
              <a:rPr lang="en-US" sz="1800" dirty="0" smtClean="0"/>
              <a:t> learning for predicting performance anomalies in virtualized cloud systems,” </a:t>
            </a:r>
            <a:r>
              <a:rPr lang="en-US" sz="1800" dirty="0" err="1" smtClean="0"/>
              <a:t>inProc</a:t>
            </a:r>
            <a:r>
              <a:rPr lang="en-US" sz="1800" dirty="0" smtClean="0"/>
              <a:t>. ICAC, 2012, pp. 191–200.</a:t>
            </a:r>
          </a:p>
          <a:p>
            <a:pPr>
              <a:buNone/>
            </a:pPr>
            <a:r>
              <a:rPr lang="en-US" sz="1800" dirty="0" smtClean="0"/>
              <a:t> </a:t>
            </a:r>
          </a:p>
          <a:p>
            <a:pPr>
              <a:buNone/>
            </a:pPr>
            <a:r>
              <a:rPr lang="en-US" sz="1800" dirty="0" smtClean="0"/>
              <a:t>[10] D. </a:t>
            </a:r>
            <a:r>
              <a:rPr lang="en-US" sz="1800" dirty="0" err="1" smtClean="0"/>
              <a:t>Cotroneo</a:t>
            </a:r>
            <a:r>
              <a:rPr lang="en-US" sz="1800" dirty="0" smtClean="0"/>
              <a:t>, L. De Simone, P. </a:t>
            </a:r>
            <a:r>
              <a:rPr lang="en-US" sz="1800" dirty="0" err="1" smtClean="0"/>
              <a:t>Liguori</a:t>
            </a:r>
            <a:r>
              <a:rPr lang="en-US" sz="1800" dirty="0" smtClean="0"/>
              <a:t>, R. </a:t>
            </a:r>
            <a:r>
              <a:rPr lang="en-US" sz="1800" dirty="0" err="1" smtClean="0"/>
              <a:t>Natella</a:t>
            </a:r>
            <a:r>
              <a:rPr lang="en-US" sz="1800" dirty="0" smtClean="0"/>
              <a:t>, and N. </a:t>
            </a:r>
            <a:r>
              <a:rPr lang="en-US" sz="1800" dirty="0" err="1" smtClean="0"/>
              <a:t>Bidokhti,“How</a:t>
            </a:r>
            <a:r>
              <a:rPr lang="en-US" sz="1800" dirty="0" smtClean="0"/>
              <a:t> bad can a bug get? an empirical analysis of software </a:t>
            </a:r>
            <a:r>
              <a:rPr lang="en-US" sz="1800" dirty="0" err="1" smtClean="0"/>
              <a:t>failuresin</a:t>
            </a:r>
            <a:r>
              <a:rPr lang="en-US" sz="1800" dirty="0" smtClean="0"/>
              <a:t> the </a:t>
            </a:r>
            <a:r>
              <a:rPr lang="en-US" sz="1800" dirty="0" err="1" smtClean="0"/>
              <a:t>OpenStack</a:t>
            </a:r>
            <a:r>
              <a:rPr lang="en-US" sz="1800" dirty="0" smtClean="0"/>
              <a:t> cloud computing platform,” </a:t>
            </a:r>
            <a:r>
              <a:rPr lang="en-US" sz="1800" dirty="0" err="1" smtClean="0"/>
              <a:t>inProc</a:t>
            </a:r>
            <a:r>
              <a:rPr lang="en-US" sz="1800" dirty="0" smtClean="0"/>
              <a:t>. ESEC/FSE.ACM, 2019, pp. 200–211.</a:t>
            </a:r>
          </a:p>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899</TotalTime>
  <Words>535</Words>
  <Application>Microsoft Office PowerPoint</Application>
  <PresentationFormat>On-screen Show (4:3)</PresentationFormat>
  <Paragraphs>89</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Fault Injection Analytics A Novel Approach toDiscover Failure Modes in CloudComputingSystems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439</cp:revision>
  <dcterms:created xsi:type="dcterms:W3CDTF">2006-08-16T00:00:00Z</dcterms:created>
  <dcterms:modified xsi:type="dcterms:W3CDTF">2021-01-26T11:06:19Z</dcterms:modified>
</cp:coreProperties>
</file>