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312" r:id="rId4"/>
    <p:sldId id="260" r:id="rId5"/>
    <p:sldId id="313" r:id="rId6"/>
    <p:sldId id="262" r:id="rId7"/>
    <p:sldId id="263" r:id="rId8"/>
    <p:sldId id="314" r:id="rId9"/>
    <p:sldId id="294" r:id="rId10"/>
    <p:sldId id="298" r:id="rId11"/>
    <p:sldId id="310" r:id="rId12"/>
    <p:sldId id="311" r:id="rId13"/>
    <p:sldId id="296" r:id="rId14"/>
    <p:sldId id="295" r:id="rId15"/>
    <p:sldId id="307" r:id="rId16"/>
    <p:sldId id="30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25-Jan-21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25-Jan-21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457200"/>
            <a:ext cx="7467600" cy="3910584"/>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4400" b="1" dirty="0" smtClean="0">
                <a:latin typeface="Times New Roman" pitchFamily="18" charset="0"/>
                <a:cs typeface="Times New Roman" pitchFamily="18" charset="0"/>
              </a:rPr>
              <a:t>A </a:t>
            </a:r>
            <a:r>
              <a:rPr lang="en-US" sz="4400" b="1" dirty="0" smtClean="0">
                <a:latin typeface="Times New Roman" pitchFamily="18" charset="0"/>
                <a:cs typeface="Times New Roman" pitchFamily="18" charset="0"/>
              </a:rPr>
              <a:t>CLOUD-EDGE COLLABORATION FRAMEWORK FOR</a:t>
            </a:r>
            <a:r>
              <a:rPr lang="en-US" sz="4400" dirty="0" smtClean="0">
                <a:latin typeface="Times New Roman" pitchFamily="18" charset="0"/>
                <a:cs typeface="Times New Roman" pitchFamily="18" charset="0"/>
              </a:rPr>
              <a:t/>
            </a:r>
            <a:br>
              <a:rPr lang="en-US" sz="4400" dirty="0" smtClean="0">
                <a:latin typeface="Times New Roman" pitchFamily="18" charset="0"/>
                <a:cs typeface="Times New Roman" pitchFamily="18" charset="0"/>
              </a:rPr>
            </a:br>
            <a:r>
              <a:rPr lang="en-US" sz="4400" b="1" dirty="0" smtClean="0">
                <a:latin typeface="Times New Roman" pitchFamily="18" charset="0"/>
                <a:cs typeface="Times New Roman" pitchFamily="18" charset="0"/>
              </a:rPr>
              <a:t>COGNITIVE </a:t>
            </a:r>
            <a:r>
              <a:rPr lang="en-US" sz="4400" b="1" dirty="0" smtClean="0">
                <a:latin typeface="Times New Roman" pitchFamily="18" charset="0"/>
                <a:cs typeface="Times New Roman" pitchFamily="18" charset="0"/>
              </a:rPr>
              <a:t>SERVICE</a:t>
            </a:r>
            <a:r>
              <a:rPr lang="en-US" sz="4400" dirty="0" smtClean="0">
                <a:latin typeface="Times New Roman" pitchFamily="18" charset="0"/>
                <a:cs typeface="Times New Roman" pitchFamily="18" charset="0"/>
              </a:rPr>
              <a:t/>
            </a:r>
            <a:br>
              <a:rPr lang="en-US" sz="4400" dirty="0" smtClean="0">
                <a:latin typeface="Times New Roman" pitchFamily="18" charset="0"/>
                <a:cs typeface="Times New Roman" pitchFamily="18" charset="0"/>
              </a:rPr>
            </a:br>
            <a:r>
              <a:rPr lang="en-US" sz="4400" dirty="0" smtClean="0">
                <a:latin typeface="Times New Roman" pitchFamily="18" charset="0"/>
                <a:cs typeface="Times New Roman" pitchFamily="18" charset="0"/>
              </a:rPr>
              <a:t/>
            </a:r>
            <a:br>
              <a:rPr lang="en-US" sz="4400" dirty="0" smtClean="0">
                <a:latin typeface="Times New Roman" pitchFamily="18" charset="0"/>
                <a:cs typeface="Times New Roman" pitchFamily="18" charset="0"/>
              </a:rPr>
            </a:b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334000"/>
          </a:xfrm>
        </p:spPr>
        <p:txBody>
          <a:bodyPr>
            <a:noAutofit/>
          </a:bodyPr>
          <a:lstStyle/>
          <a:p>
            <a:pPr algn="just">
              <a:lnSpc>
                <a:spcPct val="150000"/>
              </a:lnSpc>
              <a:buNone/>
            </a:pPr>
            <a:r>
              <a:rPr lang="en-US" sz="2400" dirty="0" smtClean="0">
                <a:latin typeface="Times New Roman" pitchFamily="18" charset="0"/>
                <a:cs typeface="Times New Roman" pitchFamily="18" charset="0"/>
              </a:rPr>
              <a:t>Cloud </a:t>
            </a:r>
            <a:r>
              <a:rPr lang="en-US" sz="2400" dirty="0" smtClean="0">
                <a:latin typeface="Times New Roman" pitchFamily="18" charset="0"/>
                <a:cs typeface="Times New Roman" pitchFamily="18" charset="0"/>
              </a:rPr>
              <a:t>computing has significantly enhanced the growth of the Internet of Things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by ensuring and supporting the Quality of Service (</a:t>
            </a:r>
            <a:r>
              <a:rPr lang="en-US" sz="2400" dirty="0" err="1" smtClean="0">
                <a:latin typeface="Times New Roman" pitchFamily="18" charset="0"/>
                <a:cs typeface="Times New Roman" pitchFamily="18" charset="0"/>
              </a:rPr>
              <a:t>QoS</a:t>
            </a:r>
            <a:r>
              <a:rPr lang="en-US" sz="2400" dirty="0" smtClean="0">
                <a:latin typeface="Times New Roman" pitchFamily="18" charset="0"/>
                <a:cs typeface="Times New Roman" pitchFamily="18" charset="0"/>
              </a:rPr>
              <a:t>) of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applications. However, cloud services are still far from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devices. Notably, the transmission of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data experiences network issues, such as high latency. In this case, the cloud platforms cannot satisfy the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applications that require real-time response. Yet, the location of cloud services is one of the challenges encountered in the evolution of the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paradigm. </a:t>
            </a:r>
            <a:endParaRPr lang="en-US" sz="2400" dirty="0" smtClean="0">
              <a:latin typeface="Times New Roman" pitchFamily="18" charset="0"/>
              <a:cs typeface="Times New Roman" pitchFamily="18" charset="0"/>
            </a:endParaRPr>
          </a:p>
          <a:p>
            <a:pPr algn="just">
              <a:buNone/>
            </a:pPr>
            <a:endParaRPr lang="en-US" sz="2400" dirty="0" smtClean="0"/>
          </a:p>
          <a:p>
            <a:pPr algn="just">
              <a:buNone/>
            </a:pPr>
            <a:endParaRPr lang="en-US" sz="2400" dirty="0" smtClean="0"/>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92500"/>
          </a:bodyPr>
          <a:lstStyle/>
          <a:p>
            <a:pPr algn="just">
              <a:lnSpc>
                <a:spcPct val="150000"/>
              </a:lnSpc>
              <a:buNone/>
            </a:pPr>
            <a:r>
              <a:rPr lang="en-US" sz="2400" dirty="0" smtClean="0">
                <a:latin typeface="Times New Roman" pitchFamily="18" charset="0"/>
                <a:cs typeface="Times New Roman" pitchFamily="18" charset="0"/>
              </a:rPr>
              <a:t>Recently, edge cloud computing has been proposed to bring cloud services closer to the </a:t>
            </a:r>
            <a:r>
              <a:rPr lang="en-US" sz="2400" dirty="0" err="1" smtClean="0">
                <a:latin typeface="Times New Roman" pitchFamily="18" charset="0"/>
                <a:cs typeface="Times New Roman" pitchFamily="18" charset="0"/>
              </a:rPr>
              <a:t>IoT</a:t>
            </a:r>
            <a:r>
              <a:rPr lang="en-US" sz="2400" dirty="0" smtClean="0">
                <a:latin typeface="Times New Roman" pitchFamily="18" charset="0"/>
                <a:cs typeface="Times New Roman" pitchFamily="18" charset="0"/>
              </a:rPr>
              <a:t> end-users, becoming a promising paradigm whose pitfalls and challenges are not yet well </a:t>
            </a:r>
            <a:r>
              <a:rPr lang="en-US" sz="2400" dirty="0" smtClean="0">
                <a:latin typeface="Times New Roman" pitchFamily="18" charset="0"/>
                <a:cs typeface="Times New Roman" pitchFamily="18" charset="0"/>
              </a:rPr>
              <a:t>understood. This </a:t>
            </a:r>
            <a:r>
              <a:rPr lang="en-US" sz="2400" dirty="0" smtClean="0">
                <a:latin typeface="Times New Roman" pitchFamily="18" charset="0"/>
                <a:cs typeface="Times New Roman" pitchFamily="18" charset="0"/>
              </a:rPr>
              <a:t>paper aims at presenting the leading-edge computing concerning the movement of services from centralized cloud platforms to decentralized platforms, and examines the issues and challenges introduced by these highly distributed environments, to support engineers and researchers who might benefit from this transition.</a:t>
            </a:r>
          </a:p>
          <a:p>
            <a:pPr algn="just">
              <a:lnSpc>
                <a:spcPct val="150000"/>
              </a:lnSpc>
            </a:pPr>
            <a:r>
              <a:rPr lang="en-US" sz="2400" dirty="0" smtClean="0">
                <a:latin typeface="Times New Roman" pitchFamily="18" charset="0"/>
                <a:cs typeface="Times New Roman" pitchFamily="18" charset="0"/>
              </a:rPr>
              <a:t>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70000"/>
              </a:lnSpc>
              <a:buNone/>
            </a:pPr>
            <a:r>
              <a:rPr lang="en-US" sz="1800" dirty="0" smtClean="0">
                <a:latin typeface="Times New Roman" pitchFamily="18" charset="0"/>
                <a:cs typeface="Times New Roman" pitchFamily="18" charset="0"/>
              </a:rPr>
              <a:t>Current Computer Science educational settings are traditional </a:t>
            </a:r>
            <a:r>
              <a:rPr lang="en-US" sz="1800" dirty="0" smtClean="0">
                <a:latin typeface="Times New Roman" pitchFamily="18" charset="0"/>
                <a:cs typeface="Times New Roman" pitchFamily="18" charset="0"/>
              </a:rPr>
              <a:t>and often </a:t>
            </a:r>
            <a:r>
              <a:rPr lang="en-US" sz="1800" dirty="0" smtClean="0">
                <a:latin typeface="Times New Roman" pitchFamily="18" charset="0"/>
                <a:cs typeface="Times New Roman" pitchFamily="18" charset="0"/>
              </a:rPr>
              <a:t>unable to face the demand of rapid changes in technologies in an interactive learning environment. The same is true for e-learning which appears to have numerous limitations starting from use of local surroundings. In addition, the infrastructure limitations often force institutions to avoid using multimedia contents in synchronized form due to the cost. Because of these limitations and many others, institutions often eliminate the use of sophisticated educational platforms. This research is intended to create a framework for Computer Science education to remove some of the above limitations and challenges by harnessing the power of Cloud Computing</a:t>
            </a:r>
            <a:r>
              <a:rPr lang="en-US"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a:p>
            <a:pPr>
              <a:buNone/>
            </a:pP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pPr>
            <a:r>
              <a:rPr lang="en-US" sz="1800" dirty="0" smtClean="0">
                <a:latin typeface="Times New Roman" pitchFamily="18" charset="0"/>
                <a:cs typeface="Times New Roman" pitchFamily="18" charset="0"/>
              </a:rPr>
              <a:t>The framework removes the locality constraints, allowing students and faculty to collaborate in a distributed and interactive surrounding. In addition, (</a:t>
            </a:r>
            <a:r>
              <a:rPr lang="en-US" sz="1800" dirty="0" err="1" smtClean="0">
                <a:latin typeface="Times New Roman" pitchFamily="18" charset="0"/>
                <a:cs typeface="Times New Roman" pitchFamily="18" charset="0"/>
              </a:rPr>
              <a:t>Vouk</a:t>
            </a:r>
            <a:r>
              <a:rPr lang="en-US" sz="1800" dirty="0" smtClean="0">
                <a:latin typeface="Times New Roman" pitchFamily="18" charset="0"/>
                <a:cs typeface="Times New Roman" pitchFamily="18" charset="0"/>
              </a:rPr>
              <a:t>, 2008). The new Cloud-based E-learning environment can be solid, hold more sophisticated packages, and support synchronized contents without much concern about the infrastructure limitations. The resources, when they are needed, can be rented from the </a:t>
            </a:r>
            <a:r>
              <a:rPr lang="en-US" sz="1800" dirty="0" smtClean="0">
                <a:latin typeface="Times New Roman" pitchFamily="18" charset="0"/>
                <a:cs typeface="Times New Roman" pitchFamily="18" charset="0"/>
              </a:rPr>
              <a:t>Cloud</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rmAutofit/>
          </a:bodyPr>
          <a:lstStyle/>
          <a:p>
            <a:pPr>
              <a:lnSpc>
                <a:spcPct val="150000"/>
              </a:lnSpc>
            </a:pPr>
            <a:r>
              <a:rPr lang="en-US" sz="2000" dirty="0" smtClean="0">
                <a:latin typeface="Times New Roman" pitchFamily="18" charset="0"/>
                <a:cs typeface="Times New Roman" pitchFamily="18" charset="0"/>
              </a:rPr>
              <a:t>Cloud Computing provides a set of tools to help educators explore subject complexities in a manageable manner without the risk of harming the system because of the virtualization technology within the Cloud Computing preventing the damage.</a:t>
            </a:r>
          </a:p>
          <a:p>
            <a:pPr>
              <a:lnSpc>
                <a:spcPct val="150000"/>
              </a:lnSpc>
              <a:buNone/>
            </a:pP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we propose a cloud-guided feature extraction approach for image retrieval in MEC, as shown in Fig. 2. We first, propose a Weight-Adaptive Projection matrix Learning algorithm (WAPL) to learn a projection matrix, which issued to extract discriminative features from the image dataset on cloud servers to generate a low-dimensional feature data set. That is, we use the matrix to multiply each image data in the image data set. The multiplying result can be interpreted as the discriminative features of the correspond-</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image. Then, cloud servers send the matrix to edge servers. When receiving the image data, edge servers </a:t>
            </a:r>
            <a:r>
              <a:rPr lang="en-US" sz="2000" dirty="0" err="1" smtClean="0">
                <a:latin typeface="Times New Roman" pitchFamily="18" charset="0"/>
                <a:cs typeface="Times New Roman" pitchFamily="18" charset="0"/>
              </a:rPr>
              <a:t>firstpre</a:t>
            </a:r>
            <a:r>
              <a:rPr lang="en-US" sz="2000" dirty="0" smtClean="0">
                <a:latin typeface="Times New Roman" pitchFamily="18" charset="0"/>
                <a:cs typeface="Times New Roman" pitchFamily="18" charset="0"/>
              </a:rPr>
              <a:t>-process it, such as objection detection and gray scale. </a:t>
            </a:r>
            <a:endParaRPr lang="en-US" sz="2000" dirty="0" smtClean="0">
              <a:latin typeface="Times New Roman" pitchFamily="18" charset="0"/>
              <a:cs typeface="Times New Roman" pitchFamily="18" charset="0"/>
            </a:endParaRPr>
          </a:p>
          <a:p>
            <a:pPr algn="just">
              <a:lnSpc>
                <a:spcPct val="150000"/>
              </a:lnSpc>
            </a:pPr>
            <a:endParaRPr lang="en-US" sz="2000" dirty="0" smtClean="0"/>
          </a:p>
          <a:p>
            <a:pPr algn="just">
              <a:lnSpc>
                <a:spcPct val="150000"/>
              </a:lnSpc>
            </a:pPr>
            <a:endParaRPr lang="en-US" sz="2000" dirty="0" smtClean="0"/>
          </a:p>
          <a:p>
            <a:pPr algn="just">
              <a:lnSpc>
                <a:spcPct val="150000"/>
              </a:lnSpc>
            </a:pPr>
            <a:r>
              <a:rPr lang="en-US" sz="2000" dirty="0" smtClean="0"/>
              <a:t>.</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90688" cy="6477000"/>
          </a:xfrm>
        </p:spPr>
        <p:txBody>
          <a:bodyPr>
            <a:normAutofit/>
          </a:bodyPr>
          <a:lstStyle/>
          <a:p>
            <a:pPr algn="just">
              <a:lnSpc>
                <a:spcPct val="150000"/>
              </a:lnSpc>
            </a:pPr>
            <a:r>
              <a:rPr lang="en-US" sz="2000" dirty="0" smtClean="0">
                <a:latin typeface="Times New Roman" pitchFamily="18" charset="0"/>
                <a:cs typeface="Times New Roman" pitchFamily="18" charset="0"/>
              </a:rPr>
              <a:t>Then, the edge servers use the matrix to multiply </a:t>
            </a:r>
            <a:r>
              <a:rPr lang="en-US" sz="2000" dirty="0" err="1" smtClean="0">
                <a:latin typeface="Times New Roman" pitchFamily="18" charset="0"/>
                <a:cs typeface="Times New Roman" pitchFamily="18" charset="0"/>
              </a:rPr>
              <a:t>thepre</a:t>
            </a:r>
            <a:r>
              <a:rPr lang="en-US" sz="2000" dirty="0" smtClean="0">
                <a:latin typeface="Times New Roman" pitchFamily="18" charset="0"/>
                <a:cs typeface="Times New Roman" pitchFamily="18" charset="0"/>
              </a:rPr>
              <a:t>-processed image. The </a:t>
            </a:r>
            <a:r>
              <a:rPr lang="en-US" sz="2000" dirty="0" err="1" smtClean="0">
                <a:latin typeface="Times New Roman" pitchFamily="18" charset="0"/>
                <a:cs typeface="Times New Roman" pitchFamily="18" charset="0"/>
              </a:rPr>
              <a:t>resultPTx,i.e</a:t>
            </a:r>
            <a:r>
              <a:rPr lang="en-US" sz="2000" dirty="0" smtClean="0">
                <a:latin typeface="Times New Roman" pitchFamily="18" charset="0"/>
                <a:cs typeface="Times New Roman" pitchFamily="18" charset="0"/>
              </a:rPr>
              <a:t>., feature data, is uploaded to cloud servers to find the label of an image with the most similar multiplying </a:t>
            </a:r>
            <a:r>
              <a:rPr lang="en-US" sz="2000" dirty="0" smtClean="0">
                <a:latin typeface="Times New Roman" pitchFamily="18" charset="0"/>
                <a:cs typeface="Times New Roman" pitchFamily="18" charset="0"/>
              </a:rPr>
              <a:t>result.</a:t>
            </a:r>
            <a:r>
              <a:rPr lang="en-US" sz="2000" dirty="0" smtClean="0">
                <a:latin typeface="Times New Roman" pitchFamily="18" charset="0"/>
                <a:cs typeface="Times New Roman" pitchFamily="18" charset="0"/>
              </a:rPr>
              <a:t> The label is regarded as the retrieval result and returned to mobile users. Since the matrix can extract effective discriminative features from the image, edge servers just upload a small amount of feature data to cloud servers. Compared with </a:t>
            </a:r>
            <a:r>
              <a:rPr lang="en-US" sz="2000" dirty="0" smtClean="0">
                <a:latin typeface="Times New Roman" pitchFamily="18" charset="0"/>
                <a:cs typeface="Times New Roman" pitchFamily="18" charset="0"/>
              </a:rPr>
              <a:t>existing MEC-based </a:t>
            </a:r>
            <a:r>
              <a:rPr lang="en-US" sz="2000" dirty="0" smtClean="0">
                <a:latin typeface="Times New Roman" pitchFamily="18" charset="0"/>
                <a:cs typeface="Times New Roman" pitchFamily="18" charset="0"/>
              </a:rPr>
              <a:t>image retrieval approaches, our approach hassles network traffic and faster responses. In addition, our approach can achieve higher retrieval accuracy.</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029200"/>
          </a:xfrm>
        </p:spPr>
        <p:txBody>
          <a:bodyPr>
            <a:normAutofit/>
          </a:bodyPr>
          <a:lstStyle/>
          <a:p>
            <a:pPr lvl="0">
              <a:lnSpc>
                <a:spcPct val="150000"/>
              </a:lnSpc>
            </a:pPr>
            <a:r>
              <a:rPr lang="en-US" sz="24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technical depth of this paper is to learn a projection matrix, automatically determine the dimension of the feature data set, and meet various requirements of users.</a:t>
            </a:r>
          </a:p>
          <a:p>
            <a:pPr lvl="0">
              <a:lnSpc>
                <a:spcPct val="150000"/>
              </a:lnSpc>
            </a:pPr>
            <a:r>
              <a:rPr lang="en-US" sz="2000" dirty="0" smtClean="0">
                <a:latin typeface="Times New Roman" pitchFamily="18" charset="0"/>
                <a:cs typeface="Times New Roman" pitchFamily="18" charset="0"/>
              </a:rPr>
              <a:t>Experimental results reveal that the proposed approach reduces the network traffic by 93%. </a:t>
            </a:r>
          </a:p>
          <a:p>
            <a:pPr lvl="0">
              <a:lnSpc>
                <a:spcPct val="150000"/>
              </a:lnSpc>
            </a:pPr>
            <a:r>
              <a:rPr lang="en-US" sz="2000" dirty="0" smtClean="0">
                <a:latin typeface="Times New Roman" pitchFamily="18" charset="0"/>
                <a:cs typeface="Times New Roman" pitchFamily="18" charset="0"/>
              </a:rPr>
              <a:t>The image retrieval accuracy is improved by 6.9%</a:t>
            </a:r>
          </a:p>
          <a:p>
            <a:pPr>
              <a:buNone/>
            </a:pPr>
            <a:endParaRPr lang="en-US" sz="24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2617787" y="1862137"/>
            <a:ext cx="5133975" cy="39719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19200"/>
          <a:ext cx="7497762" cy="4942840"/>
        </p:xfrm>
        <a:graphic>
          <a:graphicData uri="http://schemas.openxmlformats.org/drawingml/2006/table">
            <a:tbl>
              <a:tblPr firstRow="1" bandRow="1">
                <a:tableStyleId>{5C22544A-7EE6-4342-B048-85BDC9FD1C3A}</a:tableStyleId>
              </a:tblPr>
              <a:tblGrid>
                <a:gridCol w="2133600"/>
                <a:gridCol w="2057400"/>
                <a:gridCol w="3306762"/>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Times New Roman" pitchFamily="18" charset="0"/>
                          <a:ea typeface="+mn-ea"/>
                          <a:cs typeface="Times New Roman" pitchFamily="18" charset="0"/>
                        </a:rPr>
                        <a:t>Cloud-vision: Real-time face recognition using a</a:t>
                      </a:r>
                    </a:p>
                    <a:p>
                      <a:pPr algn="just"/>
                      <a:r>
                        <a:rPr kumimoji="0" lang="en-US" sz="1800" kern="1200" dirty="0" smtClean="0">
                          <a:solidFill>
                            <a:schemeClr val="dk1"/>
                          </a:solidFill>
                          <a:latin typeface="Times New Roman" pitchFamily="18" charset="0"/>
                          <a:ea typeface="+mn-ea"/>
                          <a:cs typeface="Times New Roman" pitchFamily="18" charset="0"/>
                        </a:rPr>
                        <a:t>mobile-cloudlet-</a:t>
                      </a:r>
                      <a:r>
                        <a:rPr kumimoji="0" lang="en-US" sz="1800" kern="1200" dirty="0" err="1" smtClean="0">
                          <a:solidFill>
                            <a:schemeClr val="dk1"/>
                          </a:solidFill>
                          <a:latin typeface="Times New Roman" pitchFamily="18" charset="0"/>
                          <a:ea typeface="+mn-ea"/>
                          <a:cs typeface="Times New Roman" pitchFamily="18" charset="0"/>
                        </a:rPr>
                        <a:t>cloudacceleration</a:t>
                      </a:r>
                      <a:r>
                        <a:rPr kumimoji="0" lang="en-US" sz="1800" kern="1200" dirty="0" smtClean="0">
                          <a:solidFill>
                            <a:schemeClr val="dk1"/>
                          </a:solidFill>
                          <a:latin typeface="Times New Roman" pitchFamily="18" charset="0"/>
                          <a:ea typeface="+mn-ea"/>
                          <a:cs typeface="Times New Roman" pitchFamily="18" charset="0"/>
                        </a:rPr>
                        <a:t> architecture,”</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T. </a:t>
                      </a:r>
                      <a:r>
                        <a:rPr kumimoji="0" lang="en-US" sz="1800" kern="1200" dirty="0" err="1" smtClean="0">
                          <a:solidFill>
                            <a:schemeClr val="dk1"/>
                          </a:solidFill>
                          <a:latin typeface="Times New Roman" pitchFamily="18" charset="0"/>
                          <a:ea typeface="+mn-ea"/>
                          <a:cs typeface="Times New Roman" pitchFamily="18" charset="0"/>
                        </a:rPr>
                        <a:t>Soyata</a:t>
                      </a:r>
                      <a:r>
                        <a:rPr kumimoji="0" lang="en-US" sz="1800" kern="1200" dirty="0" smtClean="0">
                          <a:solidFill>
                            <a:schemeClr val="dk1"/>
                          </a:solidFill>
                          <a:latin typeface="Times New Roman" pitchFamily="18" charset="0"/>
                          <a:ea typeface="+mn-ea"/>
                          <a:cs typeface="Times New Roman" pitchFamily="18" charset="0"/>
                        </a:rPr>
                        <a:t>, R. </a:t>
                      </a:r>
                      <a:r>
                        <a:rPr kumimoji="0" lang="en-US" sz="1800" kern="1200" dirty="0" err="1" smtClean="0">
                          <a:solidFill>
                            <a:schemeClr val="dk1"/>
                          </a:solidFill>
                          <a:latin typeface="Times New Roman" pitchFamily="18" charset="0"/>
                          <a:ea typeface="+mn-ea"/>
                          <a:cs typeface="Times New Roman" pitchFamily="18" charset="0"/>
                        </a:rPr>
                        <a:t>Muraleedharan</a:t>
                      </a:r>
                      <a:r>
                        <a:rPr kumimoji="0" lang="en-US" sz="1800" kern="1200" dirty="0" smtClean="0">
                          <a:solidFill>
                            <a:schemeClr val="dk1"/>
                          </a:solidFill>
                          <a:latin typeface="Times New Roman" pitchFamily="18" charset="0"/>
                          <a:ea typeface="+mn-ea"/>
                          <a:cs typeface="Times New Roman" pitchFamily="18" charset="0"/>
                        </a:rPr>
                        <a:t>, C. </a:t>
                      </a:r>
                      <a:r>
                        <a:rPr kumimoji="0" lang="en-US" sz="1800" kern="1200" dirty="0" err="1" smtClean="0">
                          <a:solidFill>
                            <a:schemeClr val="dk1"/>
                          </a:solidFill>
                          <a:latin typeface="Times New Roman" pitchFamily="18" charset="0"/>
                          <a:ea typeface="+mn-ea"/>
                          <a:cs typeface="Times New Roman" pitchFamily="18" charset="0"/>
                        </a:rPr>
                        <a:t>Funai</a:t>
                      </a:r>
                      <a:r>
                        <a:rPr kumimoji="0" lang="en-US" sz="1800" kern="1200" dirty="0" smtClean="0">
                          <a:solidFill>
                            <a:schemeClr val="dk1"/>
                          </a:solidFill>
                          <a:latin typeface="Times New Roman" pitchFamily="18" charset="0"/>
                          <a:ea typeface="+mn-ea"/>
                          <a:cs typeface="Times New Roman" pitchFamily="18" charset="0"/>
                        </a:rPr>
                        <a:t>, M. Kwon, and W. B.</a:t>
                      </a:r>
                    </a:p>
                    <a:p>
                      <a:pPr algn="just"/>
                      <a:r>
                        <a:rPr kumimoji="0" lang="en-US" sz="1800" kern="1200" dirty="0" err="1" smtClean="0">
                          <a:solidFill>
                            <a:schemeClr val="dk1"/>
                          </a:solidFill>
                          <a:latin typeface="Times New Roman" pitchFamily="18" charset="0"/>
                          <a:ea typeface="+mn-ea"/>
                          <a:cs typeface="Times New Roman" pitchFamily="18" charset="0"/>
                        </a:rPr>
                        <a:t>Heinzelman</a:t>
                      </a:r>
                      <a:r>
                        <a:rPr kumimoji="0" lang="en-US" sz="1800" kern="1200" dirty="0" smtClean="0">
                          <a:solidFill>
                            <a:schemeClr val="dk1"/>
                          </a:solidFill>
                          <a:latin typeface="Times New Roman" pitchFamily="18" charset="0"/>
                          <a:ea typeface="+mn-ea"/>
                          <a:cs typeface="Times New Roman" pitchFamily="18" charset="0"/>
                        </a:rPr>
                        <a:t>, </a:t>
                      </a:r>
                    </a:p>
                    <a:p>
                      <a:pPr algn="just"/>
                      <a:r>
                        <a:rPr kumimoji="0" lang="en-US" sz="1800" kern="1200" dirty="0" smtClean="0">
                          <a:solidFill>
                            <a:schemeClr val="dk1"/>
                          </a:solidFill>
                          <a:latin typeface="Times New Roman" pitchFamily="18" charset="0"/>
                          <a:ea typeface="+mn-ea"/>
                          <a:cs typeface="Times New Roman" pitchFamily="18" charset="0"/>
                        </a:rPr>
                        <a:t>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With a large number of commercially-available non-invasive health monitoring sensors today, remote health monitoring of patients in their homes is becoming widespread. In remote health monitoring</a:t>
                      </a:r>
                      <a:endParaRPr lang="en-US" dirty="0" smtClean="0">
                        <a:latin typeface="Times New Roman" pitchFamily="18" charset="0"/>
                        <a:cs typeface="Times New Roman" pitchFamily="18" charset="0"/>
                      </a:endParaRPr>
                    </a:p>
                  </a:txBody>
                  <a:tcPr/>
                </a:tc>
              </a:tr>
              <a:tr h="370840">
                <a:tc>
                  <a:txBody>
                    <a:bodyPr/>
                    <a:lstStyle/>
                    <a:p>
                      <a:pPr algn="just"/>
                      <a:r>
                        <a:rPr kumimoji="0" lang="en-US" sz="1800" kern="1200" dirty="0" smtClean="0">
                          <a:solidFill>
                            <a:schemeClr val="dk1"/>
                          </a:solidFill>
                          <a:latin typeface="Times New Roman" pitchFamily="18" charset="0"/>
                          <a:ea typeface="+mn-ea"/>
                          <a:cs typeface="Times New Roman" pitchFamily="18" charset="0"/>
                        </a:rPr>
                        <a:t>A new deep learning-based food recognition system for</a:t>
                      </a:r>
                    </a:p>
                    <a:p>
                      <a:pPr algn="just"/>
                      <a:r>
                        <a:rPr kumimoji="0" lang="en-US" sz="1800" kern="1200" dirty="0" smtClean="0">
                          <a:solidFill>
                            <a:schemeClr val="dk1"/>
                          </a:solidFill>
                          <a:latin typeface="Times New Roman" pitchFamily="18" charset="0"/>
                          <a:ea typeface="+mn-ea"/>
                          <a:cs typeface="Times New Roman" pitchFamily="18" charset="0"/>
                        </a:rPr>
                        <a:t>dietary assessment on an edge computing service infrastructure,”</a:t>
                      </a:r>
                    </a:p>
                    <a:p>
                      <a:pPr algn="just"/>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C. Liu, Y. Cao, Y. </a:t>
                      </a:r>
                      <a:r>
                        <a:rPr kumimoji="0" lang="en-US" sz="1800" kern="1200" dirty="0" err="1" smtClean="0">
                          <a:solidFill>
                            <a:schemeClr val="dk1"/>
                          </a:solidFill>
                          <a:latin typeface="Times New Roman" pitchFamily="18" charset="0"/>
                          <a:ea typeface="+mn-ea"/>
                          <a:cs typeface="Times New Roman" pitchFamily="18" charset="0"/>
                        </a:rPr>
                        <a:t>Luo</a:t>
                      </a:r>
                      <a:r>
                        <a:rPr kumimoji="0" lang="en-US" sz="1800" kern="1200" dirty="0" smtClean="0">
                          <a:solidFill>
                            <a:schemeClr val="dk1"/>
                          </a:solidFill>
                          <a:latin typeface="Times New Roman" pitchFamily="18" charset="0"/>
                          <a:ea typeface="+mn-ea"/>
                          <a:cs typeface="Times New Roman" pitchFamily="18" charset="0"/>
                        </a:rPr>
                        <a:t>, G. Chen, V. </a:t>
                      </a:r>
                      <a:r>
                        <a:rPr kumimoji="0" lang="en-US" sz="1800" kern="1200" dirty="0" err="1" smtClean="0">
                          <a:solidFill>
                            <a:schemeClr val="dk1"/>
                          </a:solidFill>
                          <a:latin typeface="Times New Roman" pitchFamily="18" charset="0"/>
                          <a:ea typeface="+mn-ea"/>
                          <a:cs typeface="Times New Roman" pitchFamily="18" charset="0"/>
                        </a:rPr>
                        <a:t>Vokkarane</a:t>
                      </a:r>
                      <a:r>
                        <a:rPr kumimoji="0" lang="en-US" sz="1800" kern="1200" dirty="0" smtClean="0">
                          <a:solidFill>
                            <a:schemeClr val="dk1"/>
                          </a:solidFill>
                          <a:latin typeface="Times New Roman" pitchFamily="18" charset="0"/>
                          <a:ea typeface="+mn-ea"/>
                          <a:cs typeface="Times New Roman" pitchFamily="18" charset="0"/>
                        </a:rPr>
                        <a:t>, Y. Ma, S. Chen, and</a:t>
                      </a:r>
                    </a:p>
                    <a:p>
                      <a:pPr algn="just"/>
                      <a:r>
                        <a:rPr kumimoji="0" lang="en-US" sz="1800" kern="1200" dirty="0" smtClean="0">
                          <a:solidFill>
                            <a:schemeClr val="dk1"/>
                          </a:solidFill>
                          <a:latin typeface="Times New Roman" pitchFamily="18" charset="0"/>
                          <a:ea typeface="+mn-ea"/>
                          <a:cs typeface="Times New Roman" pitchFamily="18" charset="0"/>
                        </a:rPr>
                        <a:t>P. </a:t>
                      </a:r>
                      <a:r>
                        <a:rPr kumimoji="0" lang="en-US" sz="1800" kern="1200" dirty="0" err="1" smtClean="0">
                          <a:solidFill>
                            <a:schemeClr val="dk1"/>
                          </a:solidFill>
                          <a:latin typeface="Times New Roman" pitchFamily="18" charset="0"/>
                          <a:ea typeface="+mn-ea"/>
                          <a:cs typeface="Times New Roman" pitchFamily="18" charset="0"/>
                        </a:rPr>
                        <a:t>Hou</a:t>
                      </a:r>
                      <a:r>
                        <a:rPr kumimoji="0" lang="en-US" sz="1800" kern="1200" dirty="0" smtClean="0">
                          <a:solidFill>
                            <a:schemeClr val="dk1"/>
                          </a:solidFill>
                          <a:latin typeface="Times New Roman" pitchFamily="18" charset="0"/>
                          <a:ea typeface="+mn-ea"/>
                          <a:cs typeface="Times New Roman" pitchFamily="18" charset="0"/>
                        </a:rPr>
                        <a:t>, </a:t>
                      </a:r>
                    </a:p>
                    <a:p>
                      <a:pPr algn="just"/>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Literature has indicated that accurate dietary assessment is very important for assessing the effectiveness of weight loss interventions. </a:t>
                      </a:r>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239000" cy="4942840"/>
        </p:xfrm>
        <a:graphic>
          <a:graphicData uri="http://schemas.openxmlformats.org/drawingml/2006/table">
            <a:tbl>
              <a:tblPr firstRow="1" bandRow="1">
                <a:tableStyleId>{5C22544A-7EE6-4342-B048-85BDC9FD1C3A}</a:tableStyleId>
              </a:tblPr>
              <a:tblGrid>
                <a:gridCol w="2133600"/>
                <a:gridCol w="1981200"/>
                <a:gridCol w="3124200"/>
              </a:tblGrid>
              <a:tr h="37084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kumimoji="0" lang="en-US" sz="1800" kern="1200" dirty="0" smtClean="0">
                          <a:solidFill>
                            <a:schemeClr val="dk1"/>
                          </a:solidFill>
                          <a:latin typeface="Times New Roman" pitchFamily="18" charset="0"/>
                          <a:ea typeface="+mn-ea"/>
                          <a:cs typeface="Times New Roman" pitchFamily="18" charset="0"/>
                        </a:rPr>
                        <a:t>Edge provisioning with flexible server placement.</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H. Yin, X. Zhang, H. H. Liu, Y. </a:t>
                      </a:r>
                      <a:r>
                        <a:rPr kumimoji="0" lang="en-US" sz="1800" kern="1200" dirty="0" err="1" smtClean="0">
                          <a:solidFill>
                            <a:schemeClr val="dk1"/>
                          </a:solidFill>
                          <a:latin typeface="Times New Roman" pitchFamily="18" charset="0"/>
                          <a:ea typeface="+mn-ea"/>
                          <a:cs typeface="Times New Roman" pitchFamily="18" charset="0"/>
                        </a:rPr>
                        <a:t>Luo</a:t>
                      </a:r>
                      <a:r>
                        <a:rPr kumimoji="0" lang="en-US" sz="1800" kern="1200" dirty="0" smtClean="0">
                          <a:solidFill>
                            <a:schemeClr val="dk1"/>
                          </a:solidFill>
                          <a:latin typeface="Times New Roman" pitchFamily="18" charset="0"/>
                          <a:ea typeface="+mn-ea"/>
                          <a:cs typeface="Times New Roman" pitchFamily="18" charset="0"/>
                        </a:rPr>
                        <a:t>, C. </a:t>
                      </a:r>
                      <a:r>
                        <a:rPr kumimoji="0" lang="en-US" sz="1800" kern="1200" dirty="0" err="1" smtClean="0">
                          <a:solidFill>
                            <a:schemeClr val="dk1"/>
                          </a:solidFill>
                          <a:latin typeface="Times New Roman" pitchFamily="18" charset="0"/>
                          <a:ea typeface="+mn-ea"/>
                          <a:cs typeface="Times New Roman" pitchFamily="18" charset="0"/>
                        </a:rPr>
                        <a:t>Tian</a:t>
                      </a:r>
                      <a:r>
                        <a:rPr kumimoji="0" lang="en-US" sz="1800" kern="1200" dirty="0" smtClean="0">
                          <a:solidFill>
                            <a:schemeClr val="dk1"/>
                          </a:solidFill>
                          <a:latin typeface="Times New Roman" pitchFamily="18" charset="0"/>
                          <a:ea typeface="+mn-ea"/>
                          <a:cs typeface="Times New Roman" pitchFamily="18" charset="0"/>
                        </a:rPr>
                        <a:t>, S. Zhao, and</a:t>
                      </a:r>
                    </a:p>
                    <a:p>
                      <a:pPr algn="just"/>
                      <a:r>
                        <a:rPr kumimoji="0" lang="en-US" sz="1800" kern="1200" dirty="0" smtClean="0">
                          <a:solidFill>
                            <a:schemeClr val="dk1"/>
                          </a:solidFill>
                          <a:latin typeface="Times New Roman" pitchFamily="18" charset="0"/>
                          <a:ea typeface="+mn-ea"/>
                          <a:cs typeface="Times New Roman" pitchFamily="18" charset="0"/>
                        </a:rPr>
                        <a:t>F. Li, </a:t>
                      </a:r>
                      <a:endParaRPr lang="en-US" dirty="0">
                        <a:latin typeface="Times New Roman" pitchFamily="18" charset="0"/>
                        <a:cs typeface="Times New Roman" pitchFamily="18" charset="0"/>
                      </a:endParaRPr>
                    </a:p>
                  </a:txBody>
                  <a:tcPr/>
                </a:tc>
                <a:tc>
                  <a:txBody>
                    <a:bodyPr/>
                    <a:lstStyle/>
                    <a:p>
                      <a:pPr algn="just"/>
                      <a:r>
                        <a:rPr kumimoji="0" lang="en-US" sz="1800" kern="1200" dirty="0" smtClean="0">
                          <a:solidFill>
                            <a:schemeClr val="dk1"/>
                          </a:solidFill>
                          <a:latin typeface="Times New Roman" pitchFamily="18" charset="0"/>
                          <a:ea typeface="+mn-ea"/>
                          <a:cs typeface="Times New Roman" pitchFamily="18" charset="0"/>
                        </a:rPr>
                        <a:t>Edge computing extends the boundary of the cloud to the network edge, providing low latency and high bandwidth computing paradigm. Computation is trending to be offloaded to the edge to reduce service response time and energy consumption</a:t>
                      </a:r>
                      <a:r>
                        <a:rPr kumimoji="0" lang="en-US" sz="1800" b="1" kern="1200" dirty="0" smtClean="0">
                          <a:solidFill>
                            <a:schemeClr val="dk1"/>
                          </a:solidFill>
                          <a:latin typeface="Times New Roman" pitchFamily="18" charset="0"/>
                          <a:ea typeface="+mn-ea"/>
                          <a:cs typeface="Times New Roman" pitchFamily="18" charset="0"/>
                        </a:rPr>
                        <a:t>.</a:t>
                      </a:r>
                      <a:endParaRPr lang="en-US" dirty="0">
                        <a:latin typeface="Times New Roman" pitchFamily="18" charset="0"/>
                        <a:cs typeface="Times New Roman" pitchFamily="18" charset="0"/>
                      </a:endParaRPr>
                    </a:p>
                  </a:txBody>
                  <a:tcPr/>
                </a:tc>
              </a:tr>
              <a:tr h="370840">
                <a:tc>
                  <a:txBody>
                    <a:bodyPr/>
                    <a:lstStyle/>
                    <a:p>
                      <a:r>
                        <a:rPr kumimoji="0" lang="en-US" sz="1800" kern="1200" dirty="0" smtClean="0">
                          <a:solidFill>
                            <a:schemeClr val="dk1"/>
                          </a:solidFill>
                          <a:latin typeface="+mn-lt"/>
                          <a:ea typeface="+mn-ea"/>
                          <a:cs typeface="+mn-cs"/>
                        </a:rPr>
                        <a:t>A cloud-guided feature extraction approach for image retrieval in</a:t>
                      </a:r>
                    </a:p>
                    <a:p>
                      <a:r>
                        <a:rPr kumimoji="0" lang="en-US" sz="1800" kern="1200" dirty="0" smtClean="0">
                          <a:solidFill>
                            <a:schemeClr val="dk1"/>
                          </a:solidFill>
                          <a:latin typeface="+mn-lt"/>
                          <a:ea typeface="+mn-ea"/>
                          <a:cs typeface="+mn-cs"/>
                        </a:rPr>
                        <a:t>mobile edge computing.</a:t>
                      </a:r>
                      <a:endParaRPr lang="en-US" dirty="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sz="1800" kern="1200" dirty="0" smtClean="0">
                          <a:solidFill>
                            <a:schemeClr val="dk1"/>
                          </a:solidFill>
                          <a:latin typeface="+mn-lt"/>
                          <a:ea typeface="+mn-ea"/>
                          <a:cs typeface="+mn-cs"/>
                        </a:rPr>
                        <a:t>S. Wang, C. Ding, N. Zhang, X. Liu, A. Zhou, J. Cao, and X. </a:t>
                      </a:r>
                      <a:r>
                        <a:rPr kumimoji="0" lang="en-US" sz="1800" kern="1200" dirty="0" err="1" smtClean="0">
                          <a:solidFill>
                            <a:schemeClr val="dk1"/>
                          </a:solidFill>
                          <a:latin typeface="+mn-lt"/>
                          <a:ea typeface="+mn-ea"/>
                          <a:cs typeface="+mn-cs"/>
                        </a:rPr>
                        <a:t>Shen</a:t>
                      </a:r>
                      <a:r>
                        <a:rPr kumimoji="0" lang="en-US" sz="1800" kern="1200" dirty="0" smtClean="0">
                          <a:solidFill>
                            <a:schemeClr val="dk1"/>
                          </a:solidFill>
                          <a:latin typeface="+mn-lt"/>
                          <a:ea typeface="+mn-ea"/>
                          <a:cs typeface="+mn-cs"/>
                        </a:rPr>
                        <a:t>,</a:t>
                      </a:r>
                    </a:p>
                    <a:p>
                      <a:pPr algn="just"/>
                      <a:endParaRPr lang="en-US" dirty="0"/>
                    </a:p>
                  </a:txBody>
                  <a:tcPr/>
                </a:tc>
                <a:tc>
                  <a:txBody>
                    <a:bodyPr/>
                    <a:lstStyle/>
                    <a:p>
                      <a:pPr algn="just"/>
                      <a:r>
                        <a:rPr kumimoji="0" lang="en-US" sz="1800" kern="1200" dirty="0" smtClean="0">
                          <a:solidFill>
                            <a:schemeClr val="dk1"/>
                          </a:solidFill>
                          <a:latin typeface="+mn-lt"/>
                          <a:ea typeface="+mn-ea"/>
                          <a:cs typeface="+mn-cs"/>
                        </a:rPr>
                        <a:t>Mobile Edge Computing (MEC) can facilitate various important image retrieval applications for mobile users by </a:t>
                      </a:r>
                      <a:r>
                        <a:rPr kumimoji="0" lang="en-US" sz="1800" kern="1200" dirty="0" err="1" smtClean="0">
                          <a:solidFill>
                            <a:schemeClr val="dk1"/>
                          </a:solidFill>
                          <a:latin typeface="+mn-lt"/>
                          <a:ea typeface="+mn-ea"/>
                          <a:cs typeface="+mn-cs"/>
                        </a:rPr>
                        <a:t>offloadingpartial</a:t>
                      </a:r>
                      <a:r>
                        <a:rPr kumimoji="0" lang="en-US" sz="1800" kern="1200" dirty="0" smtClean="0">
                          <a:solidFill>
                            <a:schemeClr val="dk1"/>
                          </a:solidFill>
                          <a:latin typeface="+mn-lt"/>
                          <a:ea typeface="+mn-ea"/>
                          <a:cs typeface="+mn-cs"/>
                        </a:rPr>
                        <a:t> computation tasks from resource-limited mobile devices to edge servers.</a:t>
                      </a:r>
                      <a:endParaRPr lang="en-US" dirty="0"/>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a:t>
            </a:r>
            <a:r>
              <a:rPr lang="en-US" dirty="0" smtClean="0"/>
              <a:t>	: </a:t>
            </a:r>
            <a:r>
              <a:rPr lang="en-US" dirty="0" smtClean="0"/>
              <a:t>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lstStyle/>
          <a:p>
            <a:r>
              <a:rPr lang="en-US" dirty="0" smtClean="0"/>
              <a:t>REFERENCES</a:t>
            </a:r>
            <a:endParaRPr lang="en-US" dirty="0"/>
          </a:p>
        </p:txBody>
      </p:sp>
      <p:sp>
        <p:nvSpPr>
          <p:cNvPr id="3" name="Content Placeholder 2"/>
          <p:cNvSpPr>
            <a:spLocks noGrp="1"/>
          </p:cNvSpPr>
          <p:nvPr>
            <p:ph idx="1"/>
          </p:nvPr>
        </p:nvSpPr>
        <p:spPr>
          <a:xfrm>
            <a:off x="1435608" y="1066800"/>
            <a:ext cx="7498080" cy="5181600"/>
          </a:xfrm>
        </p:spPr>
        <p:txBody>
          <a:bodyPr>
            <a:normAutofit/>
          </a:bodyPr>
          <a:lstStyle/>
          <a:p>
            <a:pPr>
              <a:buNone/>
            </a:pPr>
            <a:r>
              <a:rPr lang="en-US" sz="1900"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1</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 </a:t>
            </a:r>
            <a:r>
              <a:rPr lang="en-US" sz="2000" dirty="0" err="1" smtClean="0">
                <a:latin typeface="Times New Roman" pitchFamily="18" charset="0"/>
                <a:cs typeface="Times New Roman" pitchFamily="18" charset="0"/>
              </a:rPr>
              <a:t>Soyata</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Muraleedharan</a:t>
            </a:r>
            <a:r>
              <a:rPr lang="en-US" sz="2000" dirty="0" smtClean="0">
                <a:latin typeface="Times New Roman" pitchFamily="18" charset="0"/>
                <a:cs typeface="Times New Roman" pitchFamily="18" charset="0"/>
              </a:rPr>
              <a:t>, C. </a:t>
            </a:r>
            <a:r>
              <a:rPr lang="en-US" sz="2000" dirty="0" err="1" smtClean="0">
                <a:latin typeface="Times New Roman" pitchFamily="18" charset="0"/>
                <a:cs typeface="Times New Roman" pitchFamily="18" charset="0"/>
              </a:rPr>
              <a:t>Funai</a:t>
            </a:r>
            <a:r>
              <a:rPr lang="en-US" sz="2000" dirty="0" smtClean="0">
                <a:latin typeface="Times New Roman" pitchFamily="18" charset="0"/>
                <a:cs typeface="Times New Roman" pitchFamily="18" charset="0"/>
              </a:rPr>
              <a:t>, M. Kwon, and W. B.</a:t>
            </a:r>
          </a:p>
          <a:p>
            <a:pPr>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Heinzelman</a:t>
            </a:r>
            <a:r>
              <a:rPr lang="en-US" sz="2000" dirty="0" smtClean="0">
                <a:latin typeface="Times New Roman" pitchFamily="18" charset="0"/>
                <a:cs typeface="Times New Roman" pitchFamily="18" charset="0"/>
              </a:rPr>
              <a:t>, “Cloud-vision: Real-time face recognition using </a:t>
            </a:r>
            <a:r>
              <a:rPr lang="en-US" sz="2000" dirty="0" smtClean="0">
                <a:latin typeface="Times New Roman" pitchFamily="18" charset="0"/>
                <a:cs typeface="Times New Roman" pitchFamily="18" charset="0"/>
              </a:rPr>
              <a:t>a </a:t>
            </a:r>
            <a:r>
              <a:rPr lang="en-US" sz="2000" dirty="0" err="1" smtClean="0">
                <a:latin typeface="Times New Roman" pitchFamily="18" charset="0"/>
                <a:cs typeface="Times New Roman" pitchFamily="18" charset="0"/>
              </a:rPr>
              <a:t>mobilecloudlet</a:t>
            </a:r>
            <a:r>
              <a:rPr lang="en-US" sz="2000" dirty="0" smtClean="0">
                <a:latin typeface="Times New Roman" pitchFamily="18" charset="0"/>
                <a:cs typeface="Times New Roman" pitchFamily="18" charset="0"/>
              </a:rPr>
              <a:t>-cloud </a:t>
            </a:r>
            <a:r>
              <a:rPr lang="en-US" sz="2000" dirty="0" smtClean="0">
                <a:latin typeface="Times New Roman" pitchFamily="18" charset="0"/>
                <a:cs typeface="Times New Roman" pitchFamily="18" charset="0"/>
              </a:rPr>
              <a:t>acceleration architecture</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20000"/>
              </a:lnSpc>
              <a:buNone/>
            </a:pP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2.C</a:t>
            </a:r>
            <a:r>
              <a:rPr lang="en-US" sz="2000" dirty="0" smtClean="0">
                <a:latin typeface="Times New Roman" pitchFamily="18" charset="0"/>
                <a:cs typeface="Times New Roman" pitchFamily="18" charset="0"/>
              </a:rPr>
              <a:t>. Liu, Y. Cao, Y. </a:t>
            </a:r>
            <a:r>
              <a:rPr lang="en-US" sz="2000" dirty="0" err="1" smtClean="0">
                <a:latin typeface="Times New Roman" pitchFamily="18" charset="0"/>
                <a:cs typeface="Times New Roman" pitchFamily="18" charset="0"/>
              </a:rPr>
              <a:t>Luo</a:t>
            </a:r>
            <a:r>
              <a:rPr lang="en-US" sz="2000" dirty="0" smtClean="0">
                <a:latin typeface="Times New Roman" pitchFamily="18" charset="0"/>
                <a:cs typeface="Times New Roman" pitchFamily="18" charset="0"/>
              </a:rPr>
              <a:t>, G. Chen, V. </a:t>
            </a:r>
            <a:r>
              <a:rPr lang="en-US" sz="2000" dirty="0" err="1" smtClean="0">
                <a:latin typeface="Times New Roman" pitchFamily="18" charset="0"/>
                <a:cs typeface="Times New Roman" pitchFamily="18" charset="0"/>
              </a:rPr>
              <a:t>Vokkarane</a:t>
            </a:r>
            <a:r>
              <a:rPr lang="en-US" sz="2000" dirty="0" smtClean="0">
                <a:latin typeface="Times New Roman" pitchFamily="18" charset="0"/>
                <a:cs typeface="Times New Roman" pitchFamily="18" charset="0"/>
              </a:rPr>
              <a:t>, Y. Ma, S. Chen, </a:t>
            </a:r>
            <a:r>
              <a:rPr lang="en-US" sz="2000" dirty="0" err="1" smtClean="0">
                <a:latin typeface="Times New Roman" pitchFamily="18" charset="0"/>
                <a:cs typeface="Times New Roman" pitchFamily="18" charset="0"/>
              </a:rPr>
              <a:t>andP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Hou</a:t>
            </a:r>
            <a:r>
              <a:rPr lang="en-US" sz="2000" dirty="0" smtClean="0">
                <a:latin typeface="Times New Roman" pitchFamily="18" charset="0"/>
                <a:cs typeface="Times New Roman" pitchFamily="18" charset="0"/>
              </a:rPr>
              <a:t>, “A new deep learning-based food recognition system </a:t>
            </a:r>
            <a:r>
              <a:rPr lang="en-US" sz="2000" dirty="0" smtClean="0">
                <a:latin typeface="Times New Roman" pitchFamily="18" charset="0"/>
                <a:cs typeface="Times New Roman" pitchFamily="18" charset="0"/>
              </a:rPr>
              <a:t>for dietary </a:t>
            </a:r>
            <a:r>
              <a:rPr lang="en-US" sz="2000" dirty="0" smtClean="0">
                <a:latin typeface="Times New Roman" pitchFamily="18" charset="0"/>
                <a:cs typeface="Times New Roman" pitchFamily="18" charset="0"/>
              </a:rPr>
              <a:t>assessment on an edge computing service infrastructure</a:t>
            </a:r>
            <a:r>
              <a:rPr lang="en-US" sz="2000" dirty="0" smtClean="0">
                <a:latin typeface="Times New Roman" pitchFamily="18" charset="0"/>
                <a:cs typeface="Times New Roman" pitchFamily="18" charset="0"/>
              </a:rPr>
              <a:t>,”.</a:t>
            </a:r>
          </a:p>
          <a:p>
            <a:pPr>
              <a:buNone/>
            </a:pP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3.W</a:t>
            </a:r>
            <a:r>
              <a:rPr lang="en-US" sz="2000" dirty="0" smtClean="0">
                <a:latin typeface="Times New Roman" pitchFamily="18" charset="0"/>
                <a:cs typeface="Times New Roman" pitchFamily="18" charset="0"/>
              </a:rPr>
              <a:t>. Wang, P. </a:t>
            </a:r>
            <a:r>
              <a:rPr lang="en-US" sz="2000" dirty="0" err="1" smtClean="0">
                <a:latin typeface="Times New Roman" pitchFamily="18" charset="0"/>
                <a:cs typeface="Times New Roman" pitchFamily="18" charset="0"/>
              </a:rPr>
              <a:t>Xu</a:t>
            </a:r>
            <a:r>
              <a:rPr lang="en-US" sz="2000" dirty="0" smtClean="0">
                <a:latin typeface="Times New Roman" pitchFamily="18" charset="0"/>
                <a:cs typeface="Times New Roman" pitchFamily="18" charset="0"/>
              </a:rPr>
              <a:t>, L. T. Yang, and J. Chen, “Cloud-assisted </a:t>
            </a:r>
            <a:r>
              <a:rPr lang="en-US" sz="2000" dirty="0" smtClean="0">
                <a:latin typeface="Times New Roman" pitchFamily="18" charset="0"/>
                <a:cs typeface="Times New Roman" pitchFamily="18" charset="0"/>
              </a:rPr>
              <a:t>key distribution </a:t>
            </a:r>
            <a:r>
              <a:rPr lang="en-US" sz="2000" dirty="0" smtClean="0">
                <a:latin typeface="Times New Roman" pitchFamily="18" charset="0"/>
                <a:cs typeface="Times New Roman" pitchFamily="18" charset="0"/>
              </a:rPr>
              <a:t>in batch for secure real-time mobile services</a:t>
            </a:r>
            <a:r>
              <a:rPr lang="en-US" sz="2000" dirty="0" smtClean="0">
                <a:latin typeface="Times New Roman" pitchFamily="18" charset="0"/>
                <a:cs typeface="Times New Roman" pitchFamily="18" charset="0"/>
              </a:rPr>
              <a:t>,”.</a:t>
            </a:r>
          </a:p>
          <a:p>
            <a:pPr>
              <a:buNone/>
            </a:pP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4.</a:t>
            </a:r>
            <a:r>
              <a:rPr lang="en-US" sz="2000" dirty="0" smtClean="0">
                <a:latin typeface="Times New Roman" pitchFamily="18" charset="0"/>
                <a:cs typeface="Times New Roman" pitchFamily="18" charset="0"/>
              </a:rPr>
              <a:t> K.-C. Wu, W.-Y. Liu, and S.-Y. Wu, “Dynamic deployment and</a:t>
            </a:r>
          </a:p>
          <a:p>
            <a:pPr>
              <a:buNone/>
            </a:pPr>
            <a:r>
              <a:rPr lang="en-US" sz="2000" dirty="0" smtClean="0">
                <a:latin typeface="Times New Roman" pitchFamily="18" charset="0"/>
                <a:cs typeface="Times New Roman" pitchFamily="18" charset="0"/>
              </a:rPr>
              <a:t>cost-sensitive provisioning for elastic mobile cloud services</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20000"/>
              </a:lnSpc>
              <a:buNone/>
            </a:pPr>
            <a:endParaRPr lang="en-US" dirty="0" smtClean="0">
              <a:latin typeface="Times New Roman" pitchFamily="18" charset="0"/>
              <a:cs typeface="Times New Roman" pitchFamily="18" charset="0"/>
            </a:endParaRPr>
          </a:p>
          <a:p>
            <a:pPr algn="just">
              <a:lnSpc>
                <a:spcPct val="120000"/>
              </a:lnSpc>
            </a:pPr>
            <a:endParaRPr lang="en-US" dirty="0" smtClean="0">
              <a:latin typeface="Times New Roman" pitchFamily="18" charset="0"/>
              <a:cs typeface="Times New Roman" pitchFamily="18" charset="0"/>
            </a:endParaRPr>
          </a:p>
        </p:txBody>
      </p:sp>
      <p:sp>
        <p:nvSpPr>
          <p:cNvPr id="4" name="Rectangle 3"/>
          <p:cNvSpPr/>
          <p:nvPr/>
        </p:nvSpPr>
        <p:spPr>
          <a:xfrm>
            <a:off x="1524000" y="1219200"/>
            <a:ext cx="7391400" cy="3416320"/>
          </a:xfrm>
          <a:prstGeom prst="rect">
            <a:avLst/>
          </a:prstGeom>
        </p:spPr>
        <p:txBody>
          <a:bodyPr wrap="square">
            <a:spAutoFit/>
          </a:bodyPr>
          <a:lstStyle/>
          <a:p>
            <a:endParaRPr lang="en-US" dirty="0" smtClean="0"/>
          </a:p>
          <a:p>
            <a:endParaRPr lang="en-US" i="1"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buNone/>
            </a:pPr>
            <a:r>
              <a:rPr lang="en-US" sz="2000" dirty="0" smtClean="0">
                <a:latin typeface="Times New Roman" pitchFamily="18" charset="0"/>
                <a:cs typeface="Times New Roman" pitchFamily="18" charset="0"/>
              </a:rPr>
              <a:t>5. H</a:t>
            </a:r>
            <a:r>
              <a:rPr lang="en-US" sz="2000" dirty="0" smtClean="0">
                <a:latin typeface="Times New Roman" pitchFamily="18" charset="0"/>
                <a:cs typeface="Times New Roman" pitchFamily="18" charset="0"/>
              </a:rPr>
              <a:t>. Yin, X. Zhang, H. H. Liu, Y. </a:t>
            </a:r>
            <a:r>
              <a:rPr lang="en-US" sz="2000" dirty="0" err="1" smtClean="0">
                <a:latin typeface="Times New Roman" pitchFamily="18" charset="0"/>
                <a:cs typeface="Times New Roman" pitchFamily="18" charset="0"/>
              </a:rPr>
              <a:t>Luo</a:t>
            </a:r>
            <a:r>
              <a:rPr lang="en-US" sz="2000" dirty="0" smtClean="0">
                <a:latin typeface="Times New Roman" pitchFamily="18" charset="0"/>
                <a:cs typeface="Times New Roman" pitchFamily="18" charset="0"/>
              </a:rPr>
              <a:t>, C. </a:t>
            </a:r>
            <a:r>
              <a:rPr lang="en-US" sz="2000" dirty="0" err="1" smtClean="0">
                <a:latin typeface="Times New Roman" pitchFamily="18" charset="0"/>
                <a:cs typeface="Times New Roman" pitchFamily="18" charset="0"/>
              </a:rPr>
              <a:t>Tian</a:t>
            </a:r>
            <a:r>
              <a:rPr lang="en-US" sz="2000" dirty="0" smtClean="0">
                <a:latin typeface="Times New Roman" pitchFamily="18" charset="0"/>
                <a:cs typeface="Times New Roman" pitchFamily="18" charset="0"/>
              </a:rPr>
              <a:t>, S. Zhao, and</a:t>
            </a:r>
          </a:p>
          <a:p>
            <a:pPr>
              <a:buNone/>
            </a:pPr>
            <a:r>
              <a:rPr lang="en-US" sz="2000" dirty="0" smtClean="0">
                <a:latin typeface="Times New Roman" pitchFamily="18" charset="0"/>
                <a:cs typeface="Times New Roman" pitchFamily="18" charset="0"/>
              </a:rPr>
              <a:t>F. Li, “Edge provisioning with flexible  </a:t>
            </a:r>
            <a:r>
              <a:rPr lang="en-US" sz="2000" dirty="0" smtClean="0">
                <a:latin typeface="Times New Roman" pitchFamily="18" charset="0"/>
                <a:cs typeface="Times New Roman" pitchFamily="18" charset="0"/>
              </a:rPr>
              <a:t>server </a:t>
            </a:r>
            <a:r>
              <a:rPr lang="en-US" sz="2000" dirty="0" smtClean="0">
                <a:latin typeface="Times New Roman" pitchFamily="18" charset="0"/>
                <a:cs typeface="Times New Roman" pitchFamily="18" charset="0"/>
              </a:rPr>
              <a:t>placement</a:t>
            </a:r>
            <a:r>
              <a:rPr lang="en-US" sz="2000" dirty="0" smtClean="0">
                <a:latin typeface="Times New Roman" pitchFamily="18" charset="0"/>
                <a:cs typeface="Times New Roman" pitchFamily="18" charset="0"/>
              </a:rPr>
              <a:t>,”.</a:t>
            </a:r>
          </a:p>
          <a:p>
            <a:pPr>
              <a:buNone/>
            </a:pP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 Y. </a:t>
            </a:r>
            <a:r>
              <a:rPr lang="en-US" sz="2000" dirty="0" err="1" smtClean="0">
                <a:latin typeface="Times New Roman" pitchFamily="18" charset="0"/>
                <a:cs typeface="Times New Roman" pitchFamily="18" charset="0"/>
              </a:rPr>
              <a:t>Sarikaya</a:t>
            </a:r>
            <a:r>
              <a:rPr lang="en-US" sz="2000" dirty="0" smtClean="0">
                <a:latin typeface="Times New Roman" pitchFamily="18" charset="0"/>
                <a:cs typeface="Times New Roman" pitchFamily="18" charset="0"/>
              </a:rPr>
              <a:t>, H. </a:t>
            </a:r>
            <a:r>
              <a:rPr lang="en-US" sz="2000" dirty="0" err="1" smtClean="0">
                <a:latin typeface="Times New Roman" pitchFamily="18" charset="0"/>
                <a:cs typeface="Times New Roman" pitchFamily="18" charset="0"/>
              </a:rPr>
              <a:t>Inaltekin</a:t>
            </a:r>
            <a:r>
              <a:rPr lang="en-US" sz="2000" dirty="0" smtClean="0">
                <a:latin typeface="Times New Roman" pitchFamily="18" charset="0"/>
                <a:cs typeface="Times New Roman" pitchFamily="18" charset="0"/>
              </a:rPr>
              <a:t>, T. </a:t>
            </a:r>
            <a:r>
              <a:rPr lang="en-US" sz="2000" dirty="0" err="1" smtClean="0">
                <a:latin typeface="Times New Roman" pitchFamily="18" charset="0"/>
                <a:cs typeface="Times New Roman" pitchFamily="18" charset="0"/>
              </a:rPr>
              <a:t>Alpcan</a:t>
            </a:r>
            <a:r>
              <a:rPr lang="en-US" sz="2000" dirty="0" smtClean="0">
                <a:latin typeface="Times New Roman" pitchFamily="18" charset="0"/>
                <a:cs typeface="Times New Roman" pitchFamily="18" charset="0"/>
              </a:rPr>
              <a:t>, and J. S. Evans, “Stability</a:t>
            </a:r>
          </a:p>
          <a:p>
            <a:pPr>
              <a:buNone/>
            </a:pPr>
            <a:r>
              <a:rPr lang="en-US" sz="2000" dirty="0" smtClean="0">
                <a:latin typeface="Times New Roman" pitchFamily="18" charset="0"/>
                <a:cs typeface="Times New Roman" pitchFamily="18" charset="0"/>
              </a:rPr>
              <a:t>and dynamic control of underlay mobile edge networks</a:t>
            </a:r>
            <a:r>
              <a:rPr lang="en-US" sz="2000" dirty="0" smtClean="0">
                <a:latin typeface="Times New Roman" pitchFamily="18" charset="0"/>
                <a:cs typeface="Times New Roman" pitchFamily="18" charset="0"/>
              </a:rPr>
              <a:t>,”.</a:t>
            </a:r>
          </a:p>
          <a:p>
            <a:pPr>
              <a:buNone/>
            </a:pP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7.</a:t>
            </a:r>
            <a:r>
              <a:rPr lang="en-US" sz="2000" dirty="0" smtClean="0">
                <a:latin typeface="Times New Roman" pitchFamily="18" charset="0"/>
                <a:cs typeface="Times New Roman" pitchFamily="18" charset="0"/>
              </a:rPr>
              <a:t> ] X. Chen, L. Jiao, W. Li, and X. Fu, “Efficient multi-user computation</a:t>
            </a:r>
          </a:p>
          <a:p>
            <a:pPr>
              <a:buNone/>
            </a:pPr>
            <a:r>
              <a:rPr lang="en-US" sz="2000" dirty="0" smtClean="0">
                <a:latin typeface="Times New Roman" pitchFamily="18" charset="0"/>
                <a:cs typeface="Times New Roman" pitchFamily="18" charset="0"/>
              </a:rPr>
              <a:t>offloading for mobile-edge </a:t>
            </a:r>
            <a:r>
              <a:rPr lang="en-US" sz="2000" dirty="0" err="1" smtClean="0">
                <a:latin typeface="Times New Roman" pitchFamily="18" charset="0"/>
                <a:cs typeface="Times New Roman" pitchFamily="18" charset="0"/>
              </a:rPr>
              <a:t>c.loud</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computing,”</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623</TotalTime>
  <Words>1125</Words>
  <Application>Microsoft Office PowerPoint</Application>
  <PresentationFormat>On-screen Show (4:3)</PresentationFormat>
  <Paragraphs>92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              A CLOUD-EDGE COLLABORATION FRAMEWORK FOR COGNITIVE SERVICE  </vt:lpstr>
      <vt:lpstr>Abstract</vt:lpstr>
      <vt:lpstr>Slide 3</vt:lpstr>
      <vt:lpstr>Existing System</vt:lpstr>
      <vt:lpstr>Slide 5</vt:lpstr>
      <vt:lpstr>Disadvantage of Existing System</vt:lpstr>
      <vt:lpstr>PROPOSED SYSTEM :</vt:lpstr>
      <vt:lpstr>Slide 8</vt:lpstr>
      <vt:lpstr>ADVANTAGE</vt:lpstr>
      <vt:lpstr>Architecture Diagram </vt:lpstr>
      <vt:lpstr>Literature Survey</vt:lpstr>
      <vt:lpstr>Slide 12</vt:lpstr>
      <vt:lpstr>SOFTWARE REQUIREMENTS:</vt:lpstr>
      <vt:lpstr>HARDWARE REQUIREMENTS:</vt:lpstr>
      <vt:lpstr>REFERENCES</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249</cp:revision>
  <dcterms:created xsi:type="dcterms:W3CDTF">2006-08-16T00:00:00Z</dcterms:created>
  <dcterms:modified xsi:type="dcterms:W3CDTF">2021-01-25T09:19:27Z</dcterms:modified>
</cp:coreProperties>
</file>