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257" r:id="rId3"/>
    <p:sldId id="321" r:id="rId4"/>
    <p:sldId id="260" r:id="rId5"/>
    <p:sldId id="262" r:id="rId6"/>
    <p:sldId id="263" r:id="rId7"/>
    <p:sldId id="323" r:id="rId8"/>
    <p:sldId id="294" r:id="rId9"/>
    <p:sldId id="298" r:id="rId10"/>
    <p:sldId id="310" r:id="rId11"/>
    <p:sldId id="311" r:id="rId12"/>
    <p:sldId id="296" r:id="rId13"/>
    <p:sldId id="295" r:id="rId14"/>
    <p:sldId id="307" r:id="rId15"/>
    <p:sldId id="32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Fairness-Efficiency Scheduling for </a:t>
            </a:r>
            <a:r>
              <a:rPr lang="en-US" dirty="0" smtClean="0"/>
              <a:t>Cloud Computing </a:t>
            </a:r>
            <a:r>
              <a:rPr lang="en-US" dirty="0" smtClean="0"/>
              <a:t>with Soft Fairness Guarantees </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pPr>
            <a:endParaRPr lang="en-US" sz="1800" dirty="0" smtClean="0"/>
          </a:p>
          <a:p>
            <a:pPr algn="just">
              <a:lnSpc>
                <a:spcPct val="150000"/>
              </a:lnSpc>
              <a:buFont typeface="Wingdings" pitchFamily="2" charset="2"/>
              <a:buChar char="Ø"/>
            </a:pPr>
            <a:r>
              <a:rPr lang="en-US" sz="1800" dirty="0" smtClean="0"/>
              <a:t> </a:t>
            </a:r>
            <a:r>
              <a:rPr lang="en-US" sz="1800" dirty="0" smtClean="0"/>
              <a:t>Fairness and efficiency are two important metrics for users in modern data center computing system. Due to the heterogeneous resource demands of CPU, memory, and network I/O for users’ tasks, it cannot achieve the strict100%fairness and the maximum efficiency at the same time. Existing fairness-efficiency schedulers (e.g., Tetris) can balance such a tradeoff elastically by relaxing fairness constraint for improved efficiency using the knob. </a:t>
            </a:r>
            <a:endParaRPr lang="en-US" sz="1800" dirty="0" smtClean="0"/>
          </a:p>
          <a:p>
            <a:pPr algn="just">
              <a:lnSpc>
                <a:spcPct val="150000"/>
              </a:lnSpc>
              <a:buFont typeface="Wingdings" pitchFamily="2" charset="2"/>
              <a:buChar char="Ø"/>
            </a:pPr>
            <a:r>
              <a:rPr lang="en-US" sz="1800" dirty="0" smtClean="0"/>
              <a:t>However</a:t>
            </a:r>
            <a:r>
              <a:rPr lang="en-US" sz="1800" dirty="0" smtClean="0"/>
              <a:t>, their approaches are </a:t>
            </a:r>
            <a:r>
              <a:rPr lang="en-US" sz="1800" dirty="0" err="1" smtClean="0"/>
              <a:t>unawareof</a:t>
            </a:r>
            <a:r>
              <a:rPr lang="en-US" sz="1800" dirty="0" smtClean="0"/>
              <a:t> fairness degradation under different knob configurations, which makes several drawbacks. First, it cannot tell how </a:t>
            </a:r>
            <a:r>
              <a:rPr lang="en-US" sz="1800" dirty="0" err="1" smtClean="0"/>
              <a:t>muchrelaxedfairness</a:t>
            </a:r>
            <a:r>
              <a:rPr lang="en-US" sz="1800" dirty="0" smtClean="0"/>
              <a:t> can be guaranteed given a knob value. Second, it fails to meet several essential properties such as sharing incentive. </a:t>
            </a:r>
            <a:endParaRPr lang="en-US" sz="1800" dirty="0" smtClean="0"/>
          </a:p>
          <a:p>
            <a:pPr algn="just">
              <a:lnSpc>
                <a:spcPct val="150000"/>
              </a:lnSpc>
              <a:buNone/>
            </a:pPr>
            <a:r>
              <a:rPr lang="en-US" sz="1800" dirty="0" smtClean="0"/>
              <a:t> </a:t>
            </a:r>
          </a:p>
          <a:p>
            <a:pPr algn="just">
              <a:lnSpc>
                <a:spcPct val="150000"/>
              </a:lnSpc>
              <a:buFont typeface="Wingdings" pitchFamily="2" charset="2"/>
              <a:buChar char="Ø"/>
            </a:pPr>
            <a:r>
              <a:rPr lang="en-US" sz="1800" dirty="0" smtClean="0"/>
              <a:t> </a:t>
            </a:r>
          </a:p>
          <a:p>
            <a:pPr>
              <a:buNone/>
            </a:pPr>
            <a:r>
              <a:rPr lang="en-US" sz="1800" dirty="0" smtClean="0"/>
              <a:t> </a:t>
            </a: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866888" cy="6400800"/>
          </a:xfrm>
        </p:spPr>
        <p:txBody>
          <a:bodyPr>
            <a:normAutofit fontScale="92500" lnSpcReduction="10000"/>
          </a:bodyPr>
          <a:lstStyle/>
          <a:p>
            <a:pPr algn="just">
              <a:lnSpc>
                <a:spcPct val="200000"/>
              </a:lnSpc>
              <a:buFont typeface="Wingdings" pitchFamily="2" charset="2"/>
              <a:buChar char="Ø"/>
            </a:pPr>
            <a:r>
              <a:rPr lang="en-US" sz="2000" dirty="0" smtClean="0">
                <a:latin typeface="Times New Roman" pitchFamily="18" charset="0"/>
                <a:cs typeface="Times New Roman" pitchFamily="18" charset="0"/>
              </a:rPr>
              <a:t>To address these issues, we propose a new fairness-efficiency </a:t>
            </a:r>
            <a:r>
              <a:rPr lang="en-US" sz="2000" dirty="0" err="1" smtClean="0">
                <a:latin typeface="Times New Roman" pitchFamily="18" charset="0"/>
                <a:cs typeface="Times New Roman" pitchFamily="18" charset="0"/>
              </a:rPr>
              <a:t>scheduler,QKnober</a:t>
            </a:r>
            <a:r>
              <a:rPr lang="en-US" sz="2000" dirty="0" smtClean="0">
                <a:latin typeface="Times New Roman" pitchFamily="18" charset="0"/>
                <a:cs typeface="Times New Roman" pitchFamily="18" charset="0"/>
              </a:rPr>
              <a:t>,  to  balance  the  fairness  and  efficiency  elastically  and  flexibly  using  a  tunable  fairness  knob.  </a:t>
            </a:r>
            <a:r>
              <a:rPr lang="en-US" sz="2000" dirty="0" err="1" smtClean="0">
                <a:latin typeface="Times New Roman" pitchFamily="18" charset="0"/>
                <a:cs typeface="Times New Roman" pitchFamily="18" charset="0"/>
              </a:rPr>
              <a:t>QKnober</a:t>
            </a:r>
            <a:r>
              <a:rPr lang="en-US" sz="2000" dirty="0" smtClean="0">
                <a:latin typeface="Times New Roman" pitchFamily="18" charset="0"/>
                <a:cs typeface="Times New Roman" pitchFamily="18" charset="0"/>
              </a:rPr>
              <a:t> is </a:t>
            </a:r>
            <a:r>
              <a:rPr lang="en-US" sz="2000" dirty="0" err="1" smtClean="0">
                <a:latin typeface="Times New Roman" pitchFamily="18" charset="0"/>
                <a:cs typeface="Times New Roman" pitchFamily="18" charset="0"/>
              </a:rPr>
              <a:t>afairness</a:t>
            </a:r>
            <a:r>
              <a:rPr lang="en-US" sz="2000" dirty="0" smtClean="0">
                <a:latin typeface="Times New Roman" pitchFamily="18" charset="0"/>
                <a:cs typeface="Times New Roman" pitchFamily="18" charset="0"/>
              </a:rPr>
              <a:t> sensitive scheduler that can maximize the system efficiency while guaranteeing the soft fairness by modeling the whole allocation as a </a:t>
            </a:r>
            <a:r>
              <a:rPr lang="en-US" sz="2000" dirty="0" err="1" smtClean="0">
                <a:latin typeface="Times New Roman" pitchFamily="18" charset="0"/>
                <a:cs typeface="Times New Roman" pitchFamily="18" charset="0"/>
              </a:rPr>
              <a:t>combinationoffairness-orientedallocation</a:t>
            </a:r>
            <a:r>
              <a:rPr lang="en-US" sz="2000" dirty="0" smtClean="0">
                <a:latin typeface="Times New Roman" pitchFamily="18" charset="0"/>
                <a:cs typeface="Times New Roman" pitchFamily="18" charset="0"/>
              </a:rPr>
              <a:t> an deficiency </a:t>
            </a:r>
            <a:r>
              <a:rPr lang="en-US" sz="2000" dirty="0" smtClean="0">
                <a:latin typeface="Times New Roman" pitchFamily="18" charset="0"/>
                <a:cs typeface="Times New Roman" pitchFamily="18" charset="0"/>
              </a:rPr>
              <a:t>oriented allocation. </a:t>
            </a:r>
          </a:p>
          <a:p>
            <a:pPr algn="just">
              <a:lnSpc>
                <a:spcPct val="200000"/>
              </a:lnSpc>
              <a:buFont typeface="Wingdings" pitchFamily="2" charset="2"/>
              <a:buChar char="Ø"/>
            </a:pPr>
            <a:r>
              <a:rPr lang="en-US" sz="2000" dirty="0" smtClean="0">
                <a:latin typeface="Times New Roman" pitchFamily="18" charset="0"/>
                <a:cs typeface="Times New Roman" pitchFamily="18" charset="0"/>
              </a:rPr>
              <a:t>Moreover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QKnober</a:t>
            </a:r>
            <a:r>
              <a:rPr lang="en-US" sz="2000" dirty="0" smtClean="0">
                <a:latin typeface="Times New Roman" pitchFamily="18" charset="0"/>
                <a:cs typeface="Times New Roman" pitchFamily="18" charset="0"/>
              </a:rPr>
              <a:t> satisfies fairness properties of sharing incentive, envy-freeness and pare to efficiency given a proper knob value. We have implemented </a:t>
            </a:r>
            <a:r>
              <a:rPr lang="en-US" sz="2000" dirty="0" err="1" smtClean="0">
                <a:latin typeface="Times New Roman" pitchFamily="18" charset="0"/>
                <a:cs typeface="Times New Roman" pitchFamily="18" charset="0"/>
              </a:rPr>
              <a:t>QKnober</a:t>
            </a:r>
            <a:r>
              <a:rPr lang="en-US" sz="2000" dirty="0" smtClean="0">
                <a:latin typeface="Times New Roman" pitchFamily="18" charset="0"/>
                <a:cs typeface="Times New Roman" pitchFamily="18" charset="0"/>
              </a:rPr>
              <a:t> in YARN and evaluated it using both tested and simulated experiments. The results show that </a:t>
            </a:r>
            <a:r>
              <a:rPr lang="en-US" sz="2000" dirty="0" err="1" smtClean="0">
                <a:latin typeface="Times New Roman" pitchFamily="18" charset="0"/>
                <a:cs typeface="Times New Roman" pitchFamily="18" charset="0"/>
              </a:rPr>
              <a:t>QKnober</a:t>
            </a:r>
            <a:r>
              <a:rPr lang="en-US" sz="2000" dirty="0" smtClean="0">
                <a:latin typeface="Times New Roman" pitchFamily="18" charset="0"/>
                <a:cs typeface="Times New Roman" pitchFamily="18" charset="0"/>
              </a:rPr>
              <a:t> outperforms its alternatives DRF and Tetris by31.2%and4.5%, respectively.</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Fairness and efficiency are two important metrics for users in modern data center computing system. Due to the heterogeneous resource demands of CPU, memory, and network I/O for users’ tasks, it cannot achieve the strict100%fairness and the maximum efficiency at the same time. Existing fairness-efficiency schedulers (e.g., Tetris) can balance such a tradeoff elastically by relaxing fairness constraint for improved efficiency using the knob. </a:t>
            </a: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their approaches are unaware of fairness degradation under different knob configurations, which makes several drawbacks. First, it cannot tell how much relaxed fairness can be guaranteed given a knob value. Second, it fails to meet several essential properties such as sharing incentive. To address these issues,</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nSpc>
                <a:spcPct val="200000"/>
              </a:lnSpc>
              <a:buNone/>
            </a:pPr>
            <a:endParaRPr lang="en-US" sz="2000" dirty="0" smtClean="0">
              <a:latin typeface="Times New Roman" pitchFamily="18" charset="0"/>
              <a:cs typeface="Times New Roman" pitchFamily="18" charset="0"/>
            </a:endParaRPr>
          </a:p>
          <a:p>
            <a:pPr lvl="0" algn="just">
              <a:lnSpc>
                <a:spcPct val="200000"/>
              </a:lnSpc>
              <a:buNone/>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propose a new fairness-efficiency </a:t>
            </a:r>
            <a:r>
              <a:rPr lang="en-US" sz="2000" dirty="0" err="1" smtClean="0">
                <a:latin typeface="Times New Roman" pitchFamily="18" charset="0"/>
                <a:cs typeface="Times New Roman" pitchFamily="18" charset="0"/>
              </a:rPr>
              <a:t>scheduler,QKnober</a:t>
            </a:r>
            <a:r>
              <a:rPr lang="en-US" sz="2000" dirty="0" smtClean="0">
                <a:latin typeface="Times New Roman" pitchFamily="18" charset="0"/>
                <a:cs typeface="Times New Roman" pitchFamily="18" charset="0"/>
              </a:rPr>
              <a:t>,  to  balance  the  fairness  and  efficiency  elastically  and  flexibly  using  a  tunable  fairness  knob.  </a:t>
            </a:r>
            <a:r>
              <a:rPr lang="en-US" sz="2000" dirty="0" err="1" smtClean="0">
                <a:latin typeface="Times New Roman" pitchFamily="18" charset="0"/>
                <a:cs typeface="Times New Roman" pitchFamily="18" charset="0"/>
              </a:rPr>
              <a:t>QKnober</a:t>
            </a:r>
            <a:r>
              <a:rPr lang="en-US" sz="2000" dirty="0" smtClean="0">
                <a:latin typeface="Times New Roman" pitchFamily="18" charset="0"/>
                <a:cs typeface="Times New Roman" pitchFamily="18" charset="0"/>
              </a:rPr>
              <a:t> is a fairness sensitive scheduler that can maximize the system efficiency while guaranteeing the soft fairness by modeling the whole allocation as a </a:t>
            </a:r>
            <a:r>
              <a:rPr lang="en-US" sz="2000" dirty="0" smtClean="0">
                <a:latin typeface="Times New Roman" pitchFamily="18" charset="0"/>
                <a:cs typeface="Times New Roman" pitchFamily="18" charset="0"/>
              </a:rPr>
              <a:t>combination </a:t>
            </a:r>
            <a:r>
              <a:rPr lang="en-US" sz="2000" dirty="0" err="1" smtClean="0">
                <a:latin typeface="Times New Roman" pitchFamily="18" charset="0"/>
                <a:cs typeface="Times New Roman" pitchFamily="18" charset="0"/>
              </a:rPr>
              <a:t>offa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irnessoriented</a:t>
            </a:r>
            <a:r>
              <a:rPr lang="en-US" sz="2000" dirty="0" smtClean="0">
                <a:latin typeface="Times New Roman" pitchFamily="18" charset="0"/>
                <a:cs typeface="Times New Roman" pitchFamily="18" charset="0"/>
              </a:rPr>
              <a:t> allocation </a:t>
            </a:r>
            <a:r>
              <a:rPr lang="en-US" sz="2000" dirty="0" smtClean="0">
                <a:latin typeface="Times New Roman" pitchFamily="18" charset="0"/>
                <a:cs typeface="Times New Roman" pitchFamily="18" charset="0"/>
              </a:rPr>
              <a:t>and efficiency oriented allocation. </a:t>
            </a:r>
            <a:endParaRPr lang="en-US" sz="2000"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Moreover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QKnober</a:t>
            </a:r>
            <a:r>
              <a:rPr lang="en-US" sz="2000" dirty="0" smtClean="0">
                <a:latin typeface="Times New Roman" pitchFamily="18" charset="0"/>
                <a:cs typeface="Times New Roman" pitchFamily="18" charset="0"/>
              </a:rPr>
              <a:t> satisfies fairness properties of sharing incentive, envy-freeness and </a:t>
            </a:r>
            <a:r>
              <a:rPr lang="en-US" sz="2000" dirty="0" err="1" smtClean="0">
                <a:latin typeface="Times New Roman" pitchFamily="18" charset="0"/>
                <a:cs typeface="Times New Roman" pitchFamily="18" charset="0"/>
              </a:rPr>
              <a:t>pareto</a:t>
            </a:r>
            <a:r>
              <a:rPr lang="en-US" sz="2000" dirty="0" smtClean="0">
                <a:latin typeface="Times New Roman" pitchFamily="18" charset="0"/>
                <a:cs typeface="Times New Roman" pitchFamily="18" charset="0"/>
              </a:rPr>
              <a:t> efficiency given a proper knob value. We have implemented </a:t>
            </a:r>
            <a:r>
              <a:rPr lang="en-US" sz="2000" dirty="0" err="1" smtClean="0">
                <a:latin typeface="Times New Roman" pitchFamily="18" charset="0"/>
                <a:cs typeface="Times New Roman" pitchFamily="18" charset="0"/>
              </a:rPr>
              <a:t>QKnober</a:t>
            </a:r>
            <a:r>
              <a:rPr lang="en-US" sz="2000" dirty="0" smtClean="0">
                <a:latin typeface="Times New Roman" pitchFamily="18" charset="0"/>
                <a:cs typeface="Times New Roman" pitchFamily="18" charset="0"/>
              </a:rPr>
              <a:t> in YARN and evaluated it using both tested and simulated experiments. The results show that </a:t>
            </a:r>
            <a:r>
              <a:rPr lang="en-US" sz="2000" dirty="0" err="1" smtClean="0">
                <a:latin typeface="Times New Roman" pitchFamily="18" charset="0"/>
                <a:cs typeface="Times New Roman" pitchFamily="18" charset="0"/>
              </a:rPr>
              <a:t>QKnober</a:t>
            </a:r>
            <a:r>
              <a:rPr lang="en-US" sz="2000" dirty="0" smtClean="0">
                <a:latin typeface="Times New Roman" pitchFamily="18" charset="0"/>
                <a:cs typeface="Times New Roman" pitchFamily="18" charset="0"/>
              </a:rPr>
              <a:t> can achieve good performance and fairness.</a:t>
            </a:r>
          </a:p>
          <a:p>
            <a:pPr algn="just">
              <a:lnSpc>
                <a:spcPct val="150000"/>
              </a:lnSpc>
            </a:pPr>
            <a:endParaRPr lang="en-US" sz="2000" dirty="0" smtClean="0"/>
          </a:p>
          <a:p>
            <a:pPr algn="just">
              <a:lnSpc>
                <a:spcPct val="150000"/>
              </a:lnSpc>
            </a:pPr>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buNone/>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buNone/>
            </a:pPr>
            <a:endParaRPr lang="en-US" sz="2000"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sp>
        <p:nvSpPr>
          <p:cNvPr id="4" name="Content Placeholder 3"/>
          <p:cNvSpPr>
            <a:spLocks noGrp="1"/>
          </p:cNvSpPr>
          <p:nvPr>
            <p:ph idx="1"/>
          </p:nvPr>
        </p:nvSpPr>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076122"/>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A practical algorithm for balancing the max-min fairness and throughput objectives in traffic engineering.</a:t>
                      </a:r>
                      <a:endParaRPr lang="en-US" sz="1800" dirty="0">
                        <a:latin typeface="Times New Roman" pitchFamily="18" charset="0"/>
                        <a:ea typeface="Calibri"/>
                        <a:cs typeface="Times New Roman" pitchFamily="18" charset="0"/>
                      </a:endParaRPr>
                    </a:p>
                  </a:txBody>
                  <a:tcPr marL="114300" marR="114300" marT="0" marB="0"/>
                </a:tc>
                <a:tc>
                  <a:txBody>
                    <a:bodyPr/>
                    <a:lstStyle/>
                    <a:p>
                      <a:pPr marL="0" marR="0" algn="l">
                        <a:lnSpc>
                          <a:spcPct val="150000"/>
                        </a:lnSpc>
                        <a:spcBef>
                          <a:spcPts val="0"/>
                        </a:spcBef>
                        <a:spcAft>
                          <a:spcPts val="1000"/>
                        </a:spcAft>
                      </a:pPr>
                      <a:r>
                        <a:rPr kumimoji="0" lang="en-US" sz="1800" kern="1200" dirty="0" smtClean="0">
                          <a:solidFill>
                            <a:schemeClr val="dk1"/>
                          </a:solidFill>
                          <a:latin typeface="+mn-lt"/>
                          <a:ea typeface="+mn-ea"/>
                          <a:cs typeface="+mn-cs"/>
                        </a:rPr>
                        <a:t>Danna, S. </a:t>
                      </a:r>
                      <a:r>
                        <a:rPr kumimoji="0" lang="en-US" sz="1800" kern="1200" dirty="0" err="1" smtClean="0">
                          <a:solidFill>
                            <a:schemeClr val="dk1"/>
                          </a:solidFill>
                          <a:latin typeface="+mn-lt"/>
                          <a:ea typeface="+mn-ea"/>
                          <a:cs typeface="+mn-cs"/>
                        </a:rPr>
                        <a:t>Mandal</a:t>
                      </a:r>
                      <a:r>
                        <a:rPr kumimoji="0" lang="en-US" sz="1800" kern="1200" dirty="0" smtClean="0">
                          <a:solidFill>
                            <a:schemeClr val="dk1"/>
                          </a:solidFill>
                          <a:latin typeface="+mn-lt"/>
                          <a:ea typeface="+mn-ea"/>
                          <a:cs typeface="+mn-cs"/>
                        </a:rPr>
                        <a:t>, and A. Singh..</a:t>
                      </a:r>
                      <a:endParaRPr lang="en-US" sz="1800" dirty="0">
                        <a:latin typeface="Times New Roman" pitchFamily="18" charset="0"/>
                        <a:ea typeface="Calibri"/>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One of the goals of traffic engineering is to achieve flexible tradeoff  between  fairness  and    so  that  users are  satisfied  with  their  bandwidth  allocation  and  the  network operator is satisfied with the utilization of network resources.</a:t>
                      </a:r>
                      <a:endParaRPr lang="en-US" sz="1800" dirty="0" smtClean="0">
                        <a:latin typeface="Times New Roman" pitchFamily="18" charset="0"/>
                        <a:cs typeface="Times New Roman" pitchFamily="18" charset="0"/>
                      </a:endParaRPr>
                    </a:p>
                  </a:txBody>
                  <a:tcPr/>
                </a:tc>
              </a:tr>
              <a:tr h="1220991">
                <a:tc>
                  <a:txBody>
                    <a:bodyPr/>
                    <a:lstStyle/>
                    <a:p>
                      <a:r>
                        <a:rPr kumimoji="0" lang="en-US" sz="1800" kern="1200" dirty="0" smtClean="0">
                          <a:solidFill>
                            <a:schemeClr val="dk1"/>
                          </a:solidFill>
                          <a:latin typeface="+mn-lt"/>
                          <a:ea typeface="+mn-ea"/>
                          <a:cs typeface="+mn-cs"/>
                        </a:rPr>
                        <a:t>Balancing fairness and efficiency in coupled </a:t>
                      </a:r>
                      <a:r>
                        <a:rPr kumimoji="0" lang="en-US" sz="1800" kern="1200" dirty="0" err="1" smtClean="0">
                          <a:solidFill>
                            <a:schemeClr val="dk1"/>
                          </a:solidFill>
                          <a:latin typeface="+mn-lt"/>
                          <a:ea typeface="+mn-ea"/>
                          <a:cs typeface="+mn-cs"/>
                        </a:rPr>
                        <a:t>cpu-gpu</a:t>
                      </a:r>
                      <a:r>
                        <a:rPr kumimoji="0" lang="en-US" sz="1800" kern="1200" dirty="0" smtClean="0">
                          <a:solidFill>
                            <a:schemeClr val="dk1"/>
                          </a:solidFill>
                          <a:latin typeface="+mn-lt"/>
                          <a:ea typeface="+mn-ea"/>
                          <a:cs typeface="+mn-cs"/>
                        </a:rPr>
                        <a:t> architectures.</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err="1" smtClean="0">
                          <a:solidFill>
                            <a:schemeClr val="dk1"/>
                          </a:solidFill>
                          <a:latin typeface="+mn-lt"/>
                          <a:ea typeface="+mn-ea"/>
                          <a:cs typeface="+mn-cs"/>
                        </a:rPr>
                        <a:t>Shanjiang</a:t>
                      </a:r>
                      <a:r>
                        <a:rPr kumimoji="0" lang="en-US" sz="1800" kern="1200" dirty="0" smtClean="0">
                          <a:solidFill>
                            <a:schemeClr val="dk1"/>
                          </a:solidFill>
                          <a:latin typeface="+mn-lt"/>
                          <a:ea typeface="+mn-ea"/>
                          <a:cs typeface="+mn-cs"/>
                        </a:rPr>
                        <a:t> Tang, </a:t>
                      </a:r>
                      <a:r>
                        <a:rPr kumimoji="0" lang="en-US" sz="1800" kern="1200" dirty="0" err="1" smtClean="0">
                          <a:solidFill>
                            <a:schemeClr val="dk1"/>
                          </a:solidFill>
                          <a:latin typeface="+mn-lt"/>
                          <a:ea typeface="+mn-ea"/>
                          <a:cs typeface="+mn-cs"/>
                        </a:rPr>
                        <a:t>BingSheng</a:t>
                      </a:r>
                      <a:r>
                        <a:rPr kumimoji="0" lang="en-US" sz="1800" kern="1200" dirty="0" smtClean="0">
                          <a:solidFill>
                            <a:schemeClr val="dk1"/>
                          </a:solidFill>
                          <a:latin typeface="+mn-lt"/>
                          <a:ea typeface="+mn-ea"/>
                          <a:cs typeface="+mn-cs"/>
                        </a:rPr>
                        <a:t> He, </a:t>
                      </a:r>
                      <a:r>
                        <a:rPr kumimoji="0" lang="en-US" sz="1800" kern="1200" dirty="0" err="1" smtClean="0">
                          <a:solidFill>
                            <a:schemeClr val="dk1"/>
                          </a:solidFill>
                          <a:latin typeface="+mn-lt"/>
                          <a:ea typeface="+mn-ea"/>
                          <a:cs typeface="+mn-cs"/>
                        </a:rPr>
                        <a:t>Shuhao</a:t>
                      </a:r>
                      <a:r>
                        <a:rPr kumimoji="0" lang="en-US" sz="1800" kern="1200" dirty="0" smtClean="0">
                          <a:solidFill>
                            <a:schemeClr val="dk1"/>
                          </a:solidFill>
                          <a:latin typeface="+mn-lt"/>
                          <a:ea typeface="+mn-ea"/>
                          <a:cs typeface="+mn-cs"/>
                        </a:rPr>
                        <a:t> Zhang, and </a:t>
                      </a:r>
                      <a:r>
                        <a:rPr kumimoji="0" lang="en-US" sz="1800" kern="1200" dirty="0" err="1" smtClean="0">
                          <a:solidFill>
                            <a:schemeClr val="dk1"/>
                          </a:solidFill>
                          <a:latin typeface="+mn-lt"/>
                          <a:ea typeface="+mn-ea"/>
                          <a:cs typeface="+mn-cs"/>
                        </a:rPr>
                        <a:t>Zhaojie</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Niu</a:t>
                      </a:r>
                      <a:r>
                        <a:rPr kumimoji="0" lang="en-US" sz="1800" kern="1200" dirty="0" smtClean="0">
                          <a:solidFill>
                            <a:schemeClr val="dk1"/>
                          </a:solidFill>
                          <a:latin typeface="+mn-lt"/>
                          <a:ea typeface="+mn-ea"/>
                          <a:cs typeface="+mn-cs"/>
                        </a:rPr>
                        <a:t>.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Fairness and efficiency are two important concerns for users in a shared computer system, and there tends to be a tradeoff between them. </a:t>
                      </a:r>
                      <a:endParaRPr lang="en-US" sz="18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620000" cy="5712206"/>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mn-lt"/>
                          <a:ea typeface="+mn-ea"/>
                          <a:cs typeface="+mn-cs"/>
                        </a:rPr>
                        <a:t>Balancing fairness and efficiency in tiered storage systems with bottleneck-aware allocation.</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err="1" smtClean="0">
                          <a:solidFill>
                            <a:schemeClr val="dk1"/>
                          </a:solidFill>
                          <a:latin typeface="+mn-lt"/>
                          <a:ea typeface="+mn-ea"/>
                          <a:cs typeface="+mn-cs"/>
                        </a:rPr>
                        <a:t>Hui</a:t>
                      </a:r>
                      <a:r>
                        <a:rPr kumimoji="0" lang="en-US" sz="1800" kern="1200" dirty="0" smtClean="0">
                          <a:solidFill>
                            <a:schemeClr val="dk1"/>
                          </a:solidFill>
                          <a:latin typeface="+mn-lt"/>
                          <a:ea typeface="+mn-ea"/>
                          <a:cs typeface="+mn-cs"/>
                        </a:rPr>
                        <a:t> Wang and Peter </a:t>
                      </a:r>
                      <a:r>
                        <a:rPr kumimoji="0" lang="en-US" sz="1800" kern="1200" dirty="0" err="1" smtClean="0">
                          <a:solidFill>
                            <a:schemeClr val="dk1"/>
                          </a:solidFill>
                          <a:latin typeface="+mn-lt"/>
                          <a:ea typeface="+mn-ea"/>
                          <a:cs typeface="+mn-cs"/>
                        </a:rPr>
                        <a:t>Varman</a:t>
                      </a:r>
                      <a:r>
                        <a:rPr kumimoji="0" lang="en-US" sz="1800" kern="1200" dirty="0" smtClean="0">
                          <a:solidFill>
                            <a:schemeClr val="dk1"/>
                          </a:solidFill>
                          <a:latin typeface="+mn-lt"/>
                          <a:ea typeface="+mn-ea"/>
                          <a:cs typeface="+mn-cs"/>
                        </a:rPr>
                        <a:t>. </a:t>
                      </a:r>
                      <a:endParaRPr lang="en-US"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800" kern="1200" dirty="0" smtClean="0">
                          <a:solidFill>
                            <a:schemeClr val="dk1"/>
                          </a:solidFill>
                          <a:latin typeface="+mn-lt"/>
                          <a:ea typeface="+mn-ea"/>
                          <a:cs typeface="+mn-cs"/>
                        </a:rPr>
                        <a:t>Multi-tiered storage made up of heterogeneous devices are raising new challenges in allocating throughput fairly among concurrent clients. </a:t>
                      </a:r>
                      <a:endParaRPr lang="en-US" sz="2000" dirty="0">
                        <a:latin typeface="Times New Roman" pitchFamily="18" charset="0"/>
                        <a:cs typeface="Times New Roman" pitchFamily="18" charset="0"/>
                      </a:endParaRPr>
                    </a:p>
                  </a:txBody>
                  <a:tcPr/>
                </a:tc>
              </a:tr>
              <a:tr h="636135">
                <a:tc>
                  <a:txBody>
                    <a:bodyPr/>
                    <a:lstStyle/>
                    <a:p>
                      <a:pPr algn="just">
                        <a:lnSpc>
                          <a:spcPct val="150000"/>
                        </a:lnSpc>
                      </a:pPr>
                      <a:r>
                        <a:rPr kumimoji="0" lang="en-US" sz="1800" kern="1200" dirty="0" smtClean="0">
                          <a:solidFill>
                            <a:schemeClr val="dk1"/>
                          </a:solidFill>
                          <a:latin typeface="+mn-lt"/>
                          <a:ea typeface="+mn-ea"/>
                          <a:cs typeface="+mn-cs"/>
                        </a:rPr>
                        <a:t>Resource elasticity fairness with sharing incentives for multiprocessors</a:t>
                      </a:r>
                      <a:endParaRPr lang="en-US" sz="18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err="1" smtClean="0">
                          <a:solidFill>
                            <a:schemeClr val="dk1"/>
                          </a:solidFill>
                          <a:latin typeface="+mn-lt"/>
                          <a:ea typeface="+mn-ea"/>
                          <a:cs typeface="+mn-cs"/>
                        </a:rPr>
                        <a:t>Seyed</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Majid</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Zahedi</a:t>
                      </a:r>
                      <a:r>
                        <a:rPr kumimoji="0" lang="en-US" sz="1800" kern="1200" dirty="0" smtClean="0">
                          <a:solidFill>
                            <a:schemeClr val="dk1"/>
                          </a:solidFill>
                          <a:latin typeface="+mn-lt"/>
                          <a:ea typeface="+mn-ea"/>
                          <a:cs typeface="+mn-cs"/>
                        </a:rPr>
                        <a:t> and Benjamin C. Lee. Ref: </a:t>
                      </a:r>
                      <a:endParaRPr lang="en-US" sz="18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With the democratization of cloud and datacenter computing, users increasingly share large hardware platforms. In this setting, architects encounter two challenges: sharing fairly and sharing multiple resources.</a:t>
                      </a:r>
                      <a:endParaRPr lang="en-US" sz="18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825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buNone/>
            </a:pPr>
            <a:r>
              <a:rPr lang="en-US" sz="1800" dirty="0" smtClean="0"/>
              <a:t> </a:t>
            </a:r>
          </a:p>
          <a:p>
            <a:pPr lvl="0" algn="just">
              <a:buNone/>
            </a:pPr>
            <a:r>
              <a:rPr lang="en-US" sz="1800" dirty="0" smtClean="0">
                <a:latin typeface="Times New Roman" pitchFamily="18" charset="0"/>
                <a:cs typeface="Times New Roman" pitchFamily="18" charset="0"/>
              </a:rPr>
              <a:t>1.Danna</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Mandal</a:t>
            </a:r>
            <a:r>
              <a:rPr lang="en-US" sz="1800" dirty="0" smtClean="0">
                <a:latin typeface="Times New Roman" pitchFamily="18" charset="0"/>
                <a:cs typeface="Times New Roman" pitchFamily="18" charset="0"/>
              </a:rPr>
              <a:t>, and A. Singh. A practical algorithm for </a:t>
            </a:r>
            <a:r>
              <a:rPr lang="en-US" sz="1800" dirty="0" err="1" smtClean="0">
                <a:latin typeface="Times New Roman" pitchFamily="18" charset="0"/>
                <a:cs typeface="Times New Roman" pitchFamily="18" charset="0"/>
              </a:rPr>
              <a:t>balancingthe</a:t>
            </a:r>
            <a:r>
              <a:rPr lang="en-US" sz="1800" dirty="0" smtClean="0">
                <a:latin typeface="Times New Roman" pitchFamily="18" charset="0"/>
                <a:cs typeface="Times New Roman" pitchFamily="18" charset="0"/>
              </a:rPr>
              <a:t> max-min fairness and throughput objectives in traffic engineering. InINFOCOM’12, pages 846–854, March 2012.</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2.Shanjiang Tang, </a:t>
            </a:r>
            <a:r>
              <a:rPr lang="en-US" sz="1800" dirty="0" err="1" smtClean="0">
                <a:latin typeface="Times New Roman" pitchFamily="18" charset="0"/>
                <a:cs typeface="Times New Roman" pitchFamily="18" charset="0"/>
              </a:rPr>
              <a:t>Qifei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Chai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Ce</a:t>
            </a:r>
            <a:r>
              <a:rPr lang="en-US" sz="1800" dirty="0" smtClean="0">
                <a:latin typeface="Times New Roman" pitchFamily="18" charset="0"/>
                <a:cs typeface="Times New Roman" pitchFamily="18" charset="0"/>
              </a:rPr>
              <a:t> Yu, Yusen Li, and Chao Sun.    Balancing fairness and efficiency for cache sharing in semi-external memory system.2020.</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3.Shanjiang Tang, </a:t>
            </a:r>
            <a:r>
              <a:rPr lang="en-US" sz="1800" dirty="0" err="1" smtClean="0">
                <a:latin typeface="Times New Roman" pitchFamily="18" charset="0"/>
                <a:cs typeface="Times New Roman" pitchFamily="18" charset="0"/>
              </a:rPr>
              <a:t>BingSheng</a:t>
            </a:r>
            <a:r>
              <a:rPr lang="en-US" sz="1800" dirty="0" smtClean="0">
                <a:latin typeface="Times New Roman" pitchFamily="18" charset="0"/>
                <a:cs typeface="Times New Roman" pitchFamily="18" charset="0"/>
              </a:rPr>
              <a:t> He, </a:t>
            </a:r>
            <a:r>
              <a:rPr lang="en-US" sz="1800" dirty="0" err="1" smtClean="0">
                <a:latin typeface="Times New Roman" pitchFamily="18" charset="0"/>
                <a:cs typeface="Times New Roman" pitchFamily="18" charset="0"/>
              </a:rPr>
              <a:t>Shuhao</a:t>
            </a:r>
            <a:r>
              <a:rPr lang="en-US" sz="1800" dirty="0" smtClean="0">
                <a:latin typeface="Times New Roman" pitchFamily="18" charset="0"/>
                <a:cs typeface="Times New Roman" pitchFamily="18" charset="0"/>
              </a:rPr>
              <a:t> Zhang, and </a:t>
            </a:r>
            <a:r>
              <a:rPr lang="en-US" sz="1800" dirty="0" err="1" smtClean="0">
                <a:latin typeface="Times New Roman" pitchFamily="18" charset="0"/>
                <a:cs typeface="Times New Roman" pitchFamily="18" charset="0"/>
              </a:rPr>
              <a:t>Zhaojie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Niu</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Elasticmulti</a:t>
            </a:r>
            <a:r>
              <a:rPr lang="en-US" sz="1800" dirty="0" smtClean="0">
                <a:latin typeface="Times New Roman" pitchFamily="18" charset="0"/>
                <a:cs typeface="Times New Roman" pitchFamily="18" charset="0"/>
              </a:rPr>
              <a:t>-resource fairness: Balancing fairness and efficiency in coupled </a:t>
            </a:r>
            <a:r>
              <a:rPr lang="en-US" sz="1800" dirty="0" err="1" smtClean="0">
                <a:latin typeface="Times New Roman" pitchFamily="18" charset="0"/>
                <a:cs typeface="Times New Roman" pitchFamily="18" charset="0"/>
              </a:rPr>
              <a:t>cpu-gpu</a:t>
            </a:r>
            <a:r>
              <a:rPr lang="en-US" sz="1800" dirty="0" smtClean="0">
                <a:latin typeface="Times New Roman" pitchFamily="18" charset="0"/>
                <a:cs typeface="Times New Roman" pitchFamily="18" charset="0"/>
              </a:rPr>
              <a:t> architectures. </a:t>
            </a:r>
            <a:r>
              <a:rPr lang="en-US" sz="1800" dirty="0" err="1" smtClean="0">
                <a:latin typeface="Times New Roman" pitchFamily="18" charset="0"/>
                <a:cs typeface="Times New Roman" pitchFamily="18" charset="0"/>
              </a:rPr>
              <a:t>InSC</a:t>
            </a:r>
            <a:r>
              <a:rPr lang="en-US" sz="1800" dirty="0" smtClean="0">
                <a:latin typeface="Times New Roman" pitchFamily="18" charset="0"/>
                <a:cs typeface="Times New Roman" pitchFamily="18" charset="0"/>
              </a:rPr>
              <a:t> ’16, pages 75:1–75:12. IEEE Press, 2016</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4.Shanjiang Tang, </a:t>
            </a:r>
            <a:r>
              <a:rPr lang="en-US" sz="1800" dirty="0" err="1" smtClean="0">
                <a:latin typeface="Times New Roman" pitchFamily="18" charset="0"/>
                <a:cs typeface="Times New Roman" pitchFamily="18" charset="0"/>
              </a:rPr>
              <a:t>Ce</a:t>
            </a:r>
            <a:r>
              <a:rPr lang="en-US" sz="1800" dirty="0" smtClean="0">
                <a:latin typeface="Times New Roman" pitchFamily="18" charset="0"/>
                <a:cs typeface="Times New Roman" pitchFamily="18" charset="0"/>
              </a:rPr>
              <a:t> Yu, Chao Sun, </a:t>
            </a:r>
            <a:r>
              <a:rPr lang="en-US" sz="1800" dirty="0" err="1" smtClean="0">
                <a:latin typeface="Times New Roman" pitchFamily="18" charset="0"/>
                <a:cs typeface="Times New Roman" pitchFamily="18" charset="0"/>
              </a:rPr>
              <a:t>Jian</a:t>
            </a:r>
            <a:r>
              <a:rPr lang="en-US" sz="1800" dirty="0" smtClean="0">
                <a:latin typeface="Times New Roman" pitchFamily="18" charset="0"/>
                <a:cs typeface="Times New Roman" pitchFamily="18" charset="0"/>
              </a:rPr>
              <a:t> Xiao, and </a:t>
            </a:r>
            <a:r>
              <a:rPr lang="en-US" sz="1800" dirty="0" err="1" smtClean="0">
                <a:latin typeface="Times New Roman" pitchFamily="18" charset="0"/>
                <a:cs typeface="Times New Roman" pitchFamily="18" charset="0"/>
              </a:rPr>
              <a:t>Yinglong</a:t>
            </a:r>
            <a:r>
              <a:rPr lang="en-US" sz="1800" dirty="0" smtClean="0">
                <a:latin typeface="Times New Roman" pitchFamily="18" charset="0"/>
                <a:cs typeface="Times New Roman" pitchFamily="18" charset="0"/>
              </a:rPr>
              <a:t> Li. </a:t>
            </a:r>
            <a:r>
              <a:rPr lang="en-US" sz="1800" dirty="0" err="1" smtClean="0">
                <a:latin typeface="Times New Roman" pitchFamily="18" charset="0"/>
                <a:cs typeface="Times New Roman" pitchFamily="18" charset="0"/>
              </a:rPr>
              <a:t>Qknober:A</a:t>
            </a:r>
            <a:r>
              <a:rPr lang="en-US" sz="1800" dirty="0" smtClean="0">
                <a:latin typeface="Times New Roman" pitchFamily="18" charset="0"/>
                <a:cs typeface="Times New Roman" pitchFamily="18" charset="0"/>
              </a:rPr>
              <a:t> knob-based fairness-efficiency scheduler for cloud computing with </a:t>
            </a:r>
            <a:r>
              <a:rPr lang="en-US" sz="1800" dirty="0" err="1" smtClean="0">
                <a:latin typeface="Times New Roman" pitchFamily="18" charset="0"/>
                <a:cs typeface="Times New Roman" pitchFamily="18" charset="0"/>
              </a:rPr>
              <a:t>qosguarantees</a:t>
            </a:r>
            <a:r>
              <a:rPr lang="en-US" sz="1800" dirty="0" smtClean="0">
                <a:latin typeface="Times New Roman" pitchFamily="18" charset="0"/>
                <a:cs typeface="Times New Roman" pitchFamily="18" charset="0"/>
              </a:rPr>
              <a:t>. In Claus </a:t>
            </a:r>
            <a:r>
              <a:rPr lang="en-US" sz="1800" dirty="0" err="1" smtClean="0">
                <a:latin typeface="Times New Roman" pitchFamily="18" charset="0"/>
                <a:cs typeface="Times New Roman" pitchFamily="18" charset="0"/>
              </a:rPr>
              <a:t>Pahl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Maja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Vukovic</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Jianwei</a:t>
            </a:r>
            <a:r>
              <a:rPr lang="en-US" sz="1800" dirty="0" smtClean="0">
                <a:latin typeface="Times New Roman" pitchFamily="18" charset="0"/>
                <a:cs typeface="Times New Roman" pitchFamily="18" charset="0"/>
              </a:rPr>
              <a:t> Yin, and </a:t>
            </a:r>
            <a:r>
              <a:rPr lang="en-US" sz="1800" dirty="0" err="1" smtClean="0">
                <a:latin typeface="Times New Roman" pitchFamily="18" charset="0"/>
                <a:cs typeface="Times New Roman" pitchFamily="18" charset="0"/>
              </a:rPr>
              <a:t>Qi</a:t>
            </a:r>
            <a:r>
              <a:rPr lang="en-US" sz="1800" dirty="0" smtClean="0">
                <a:latin typeface="Times New Roman" pitchFamily="18" charset="0"/>
                <a:cs typeface="Times New Roman" pitchFamily="18" charset="0"/>
              </a:rPr>
              <a:t> Yu, </a:t>
            </a:r>
            <a:r>
              <a:rPr lang="en-US" sz="1800" dirty="0" err="1" smtClean="0">
                <a:latin typeface="Times New Roman" pitchFamily="18" charset="0"/>
                <a:cs typeface="Times New Roman" pitchFamily="18" charset="0"/>
              </a:rPr>
              <a:t>editors,Service</a:t>
            </a:r>
            <a:r>
              <a:rPr lang="en-US" sz="1800" dirty="0" smtClean="0">
                <a:latin typeface="Times New Roman" pitchFamily="18" charset="0"/>
                <a:cs typeface="Times New Roman" pitchFamily="18" charset="0"/>
              </a:rPr>
              <a:t>-Oriented Computing, pages 837–853, Cham, 2018.</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5.Hui </a:t>
            </a:r>
            <a:r>
              <a:rPr lang="en-US" sz="1800" dirty="0" smtClean="0">
                <a:latin typeface="Times New Roman" pitchFamily="18" charset="0"/>
                <a:cs typeface="Times New Roman" pitchFamily="18" charset="0"/>
              </a:rPr>
              <a:t>Wang and Peter </a:t>
            </a:r>
            <a:r>
              <a:rPr lang="en-US" sz="1800" dirty="0" err="1" smtClean="0">
                <a:latin typeface="Times New Roman" pitchFamily="18" charset="0"/>
                <a:cs typeface="Times New Roman" pitchFamily="18" charset="0"/>
              </a:rPr>
              <a:t>Varman</a:t>
            </a:r>
            <a:r>
              <a:rPr lang="en-US" sz="1800" dirty="0" smtClean="0">
                <a:latin typeface="Times New Roman" pitchFamily="18" charset="0"/>
                <a:cs typeface="Times New Roman" pitchFamily="18" charset="0"/>
              </a:rPr>
              <a:t>. Balancing fairness and efficiency in </a:t>
            </a:r>
            <a:r>
              <a:rPr lang="en-US" sz="1800" dirty="0" err="1" smtClean="0">
                <a:latin typeface="Times New Roman" pitchFamily="18" charset="0"/>
                <a:cs typeface="Times New Roman" pitchFamily="18" charset="0"/>
              </a:rPr>
              <a:t>tieredstorage</a:t>
            </a:r>
            <a:r>
              <a:rPr lang="en-US" sz="1800" dirty="0" smtClean="0">
                <a:latin typeface="Times New Roman" pitchFamily="18" charset="0"/>
                <a:cs typeface="Times New Roman" pitchFamily="18" charset="0"/>
              </a:rPr>
              <a:t> systems with bottleneck-aware allocation. InFAST’14, pages 229–242, Berkeley, CA, USA, 2014. USENIX Association</a:t>
            </a:r>
          </a:p>
          <a:p>
            <a:pPr lvl="0">
              <a:buNone/>
            </a:pPr>
            <a:endParaRPr lang="en-US" sz="18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a:bodyPr>
          <a:lstStyle/>
          <a:p>
            <a:pPr algn="just">
              <a:buNone/>
            </a:pPr>
            <a:r>
              <a:rPr lang="en-US" sz="1800" dirty="0" smtClean="0">
                <a:latin typeface="Times New Roman" pitchFamily="18" charset="0"/>
                <a:cs typeface="Times New Roman" pitchFamily="18" charset="0"/>
              </a:rPr>
              <a:t>6. Wei Wang, Chen </a:t>
            </a:r>
            <a:r>
              <a:rPr lang="en-US" sz="1800" dirty="0" err="1" smtClean="0">
                <a:latin typeface="Times New Roman" pitchFamily="18" charset="0"/>
                <a:cs typeface="Times New Roman" pitchFamily="18" charset="0"/>
              </a:rPr>
              <a:t>Feng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Baochun</a:t>
            </a:r>
            <a:r>
              <a:rPr lang="en-US" sz="1800" dirty="0" smtClean="0">
                <a:latin typeface="Times New Roman" pitchFamily="18" charset="0"/>
                <a:cs typeface="Times New Roman" pitchFamily="18" charset="0"/>
              </a:rPr>
              <a:t> Li, and Ben Liang. On the fairness-efficiency tradeoff for packet processing with multiple </a:t>
            </a:r>
            <a:r>
              <a:rPr lang="en-US" sz="1800" dirty="0" err="1" smtClean="0">
                <a:latin typeface="Times New Roman" pitchFamily="18" charset="0"/>
                <a:cs typeface="Times New Roman" pitchFamily="18" charset="0"/>
              </a:rPr>
              <a:t>resources.InCoNEXT</a:t>
            </a:r>
            <a:r>
              <a:rPr lang="en-US" sz="1800" dirty="0" smtClean="0">
                <a:latin typeface="Times New Roman" pitchFamily="18" charset="0"/>
                <a:cs typeface="Times New Roman" pitchFamily="18" charset="0"/>
              </a:rPr>
              <a:t> ’14, pages 235–248, New York, NY, USA, 2014. ACM.</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7. Wei Wang, </a:t>
            </a:r>
            <a:r>
              <a:rPr lang="en-US" sz="1800" dirty="0" err="1" smtClean="0">
                <a:latin typeface="Times New Roman" pitchFamily="18" charset="0"/>
                <a:cs typeface="Times New Roman" pitchFamily="18" charset="0"/>
              </a:rPr>
              <a:t>Baochun</a:t>
            </a:r>
            <a:r>
              <a:rPr lang="en-US" sz="1800" dirty="0" smtClean="0">
                <a:latin typeface="Times New Roman" pitchFamily="18" charset="0"/>
                <a:cs typeface="Times New Roman" pitchFamily="18" charset="0"/>
              </a:rPr>
              <a:t> Li, and Ben Liang. Dominant resource fairness </a:t>
            </a:r>
            <a:r>
              <a:rPr lang="en-US" sz="1800" dirty="0" err="1" smtClean="0">
                <a:latin typeface="Times New Roman" pitchFamily="18" charset="0"/>
                <a:cs typeface="Times New Roman" pitchFamily="18" charset="0"/>
              </a:rPr>
              <a:t>incloud</a:t>
            </a:r>
            <a:r>
              <a:rPr lang="en-US" sz="1800" dirty="0" smtClean="0">
                <a:latin typeface="Times New Roman" pitchFamily="18" charset="0"/>
                <a:cs typeface="Times New Roman" pitchFamily="18" charset="0"/>
              </a:rPr>
              <a:t> computing systems with heterogeneous servers. </a:t>
            </a:r>
            <a:r>
              <a:rPr lang="en-US" sz="1800" dirty="0" err="1" smtClean="0">
                <a:latin typeface="Times New Roman" pitchFamily="18" charset="0"/>
                <a:cs typeface="Times New Roman" pitchFamily="18" charset="0"/>
              </a:rPr>
              <a:t>InINFOCOM</a:t>
            </a:r>
            <a:r>
              <a:rPr lang="en-US" sz="1800" dirty="0" smtClean="0">
                <a:latin typeface="Times New Roman" pitchFamily="18" charset="0"/>
                <a:cs typeface="Times New Roman" pitchFamily="18" charset="0"/>
              </a:rPr>
              <a:t>, 2014Proceedings IEEE, pages 583–591, April 2014.</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8. Wei Wang, </a:t>
            </a:r>
            <a:r>
              <a:rPr lang="en-US" sz="1800" dirty="0" err="1" smtClean="0">
                <a:latin typeface="Times New Roman" pitchFamily="18" charset="0"/>
                <a:cs typeface="Times New Roman" pitchFamily="18" charset="0"/>
              </a:rPr>
              <a:t>Baochun</a:t>
            </a:r>
            <a:r>
              <a:rPr lang="en-US" sz="1800" dirty="0" smtClean="0">
                <a:latin typeface="Times New Roman" pitchFamily="18" charset="0"/>
                <a:cs typeface="Times New Roman" pitchFamily="18" charset="0"/>
              </a:rPr>
              <a:t> Li, Ben Liang, and Jun Li. Multi-resource fair </a:t>
            </a:r>
            <a:r>
              <a:rPr lang="en-US" sz="1800" dirty="0" err="1" smtClean="0">
                <a:latin typeface="Times New Roman" pitchFamily="18" charset="0"/>
                <a:cs typeface="Times New Roman" pitchFamily="18" charset="0"/>
              </a:rPr>
              <a:t>sharingfor</a:t>
            </a:r>
            <a:r>
              <a:rPr lang="en-US" sz="1800" dirty="0" smtClean="0">
                <a:latin typeface="Times New Roman" pitchFamily="18" charset="0"/>
                <a:cs typeface="Times New Roman" pitchFamily="18" charset="0"/>
              </a:rPr>
              <a:t> datacenter jobs with placement constraints. </a:t>
            </a:r>
            <a:r>
              <a:rPr lang="en-US" sz="1800" dirty="0" err="1" smtClean="0">
                <a:latin typeface="Times New Roman" pitchFamily="18" charset="0"/>
                <a:cs typeface="Times New Roman" pitchFamily="18" charset="0"/>
              </a:rPr>
              <a:t>InSC</a:t>
            </a:r>
            <a:r>
              <a:rPr lang="en-US" sz="1800" dirty="0" smtClean="0">
                <a:latin typeface="Times New Roman" pitchFamily="18" charset="0"/>
                <a:cs typeface="Times New Roman" pitchFamily="18" charset="0"/>
              </a:rPr>
              <a:t> ’16, pages 86:1–86:12, Piscataway, NJ, USA, 2016. IEEE Press</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9.Seyed </a:t>
            </a:r>
            <a:r>
              <a:rPr lang="en-US" sz="1800" dirty="0" err="1" smtClean="0">
                <a:latin typeface="Times New Roman" pitchFamily="18" charset="0"/>
                <a:cs typeface="Times New Roman" pitchFamily="18" charset="0"/>
              </a:rPr>
              <a:t>Majid</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Zahedi</a:t>
            </a:r>
            <a:r>
              <a:rPr lang="en-US" sz="1800" dirty="0" smtClean="0">
                <a:latin typeface="Times New Roman" pitchFamily="18" charset="0"/>
                <a:cs typeface="Times New Roman" pitchFamily="18" charset="0"/>
              </a:rPr>
              <a:t> and Benjamin C. Lee. Ref: Resource elasticity </a:t>
            </a:r>
            <a:r>
              <a:rPr lang="en-US" sz="1800" dirty="0" err="1" smtClean="0">
                <a:latin typeface="Times New Roman" pitchFamily="18" charset="0"/>
                <a:cs typeface="Times New Roman" pitchFamily="18" charset="0"/>
              </a:rPr>
              <a:t>fairnesswith</a:t>
            </a:r>
            <a:r>
              <a:rPr lang="en-US" sz="1800" dirty="0" smtClean="0">
                <a:latin typeface="Times New Roman" pitchFamily="18" charset="0"/>
                <a:cs typeface="Times New Roman" pitchFamily="18" charset="0"/>
              </a:rPr>
              <a:t> sharing incentives for multiprocessors. </a:t>
            </a:r>
            <a:r>
              <a:rPr lang="en-US" sz="1800" dirty="0" err="1" smtClean="0">
                <a:latin typeface="Times New Roman" pitchFamily="18" charset="0"/>
                <a:cs typeface="Times New Roman" pitchFamily="18" charset="0"/>
              </a:rPr>
              <a:t>InASPLOS</a:t>
            </a:r>
            <a:r>
              <a:rPr lang="en-US" sz="1800" dirty="0" smtClean="0">
                <a:latin typeface="Times New Roman" pitchFamily="18" charset="0"/>
                <a:cs typeface="Times New Roman" pitchFamily="18" charset="0"/>
              </a:rPr>
              <a:t> ’14, pages 145–160. ACM, 2014.</a:t>
            </a:r>
          </a:p>
          <a:p>
            <a:pPr algn="just">
              <a:buNone/>
            </a:pP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10. </a:t>
            </a:r>
            <a:r>
              <a:rPr lang="en-US" sz="1800" dirty="0" err="1" smtClean="0">
                <a:latin typeface="Times New Roman" pitchFamily="18" charset="0"/>
                <a:cs typeface="Times New Roman" pitchFamily="18" charset="0"/>
              </a:rPr>
              <a:t>Haikun</a:t>
            </a:r>
            <a:r>
              <a:rPr lang="en-US" sz="1800" dirty="0" smtClean="0">
                <a:latin typeface="Times New Roman" pitchFamily="18" charset="0"/>
                <a:cs typeface="Times New Roman" pitchFamily="18" charset="0"/>
              </a:rPr>
              <a:t>  Liu  and  </a:t>
            </a:r>
            <a:r>
              <a:rPr lang="en-US" sz="1800" dirty="0" err="1" smtClean="0">
                <a:latin typeface="Times New Roman" pitchFamily="18" charset="0"/>
                <a:cs typeface="Times New Roman" pitchFamily="18" charset="0"/>
              </a:rPr>
              <a:t>Bingsheng</a:t>
            </a:r>
            <a:r>
              <a:rPr lang="en-US" sz="1800" dirty="0" smtClean="0">
                <a:latin typeface="Times New Roman" pitchFamily="18" charset="0"/>
                <a:cs typeface="Times New Roman" pitchFamily="18" charset="0"/>
              </a:rPr>
              <a:t>  He.    Reciprocal  resource  fairness:  </a:t>
            </a:r>
            <a:r>
              <a:rPr lang="en-US" sz="1800" dirty="0" err="1" smtClean="0">
                <a:latin typeface="Times New Roman" pitchFamily="18" charset="0"/>
                <a:cs typeface="Times New Roman" pitchFamily="18" charset="0"/>
              </a:rPr>
              <a:t>Towardscooperative</a:t>
            </a:r>
            <a:r>
              <a:rPr lang="en-US" sz="1800" dirty="0" smtClean="0">
                <a:latin typeface="Times New Roman" pitchFamily="18" charset="0"/>
                <a:cs typeface="Times New Roman" pitchFamily="18" charset="0"/>
              </a:rPr>
              <a:t> multiple-resource fair sharing in </a:t>
            </a:r>
            <a:r>
              <a:rPr lang="en-US" sz="1800" dirty="0" err="1" smtClean="0">
                <a:latin typeface="Times New Roman" pitchFamily="18" charset="0"/>
                <a:cs typeface="Times New Roman" pitchFamily="18" charset="0"/>
              </a:rPr>
              <a:t>iaa</a:t>
            </a:r>
            <a:r>
              <a:rPr lang="en-US" sz="1800" dirty="0" err="1" smtClean="0"/>
              <a:t>s</a:t>
            </a:r>
            <a:r>
              <a:rPr lang="en-US" sz="1800" dirty="0" smtClean="0"/>
              <a:t> clouds.  </a:t>
            </a:r>
            <a:r>
              <a:rPr lang="en-US" sz="1800" dirty="0" err="1" smtClean="0"/>
              <a:t>InSC</a:t>
            </a:r>
            <a:r>
              <a:rPr lang="en-US" sz="1800" dirty="0" smtClean="0"/>
              <a:t> ’14, pages970–981, Piscataway, NJ, USA, 2014. IEEE Press</a:t>
            </a:r>
          </a:p>
          <a:p>
            <a:pPr lvl="0">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889</TotalTime>
  <Words>627</Words>
  <Application>Microsoft Office PowerPoint</Application>
  <PresentationFormat>On-screen Show (4:3)</PresentationFormat>
  <Paragraphs>84</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Fairness-Efficiency Scheduling for Cloud Computing with Soft Fairness Guarantees  </vt:lpstr>
      <vt:lpstr>Abstract</vt:lpstr>
      <vt:lpstr>Slide 3</vt:lpstr>
      <vt:lpstr>Existing System</vt:lpstr>
      <vt:lpstr>Disadvantage of Existing System</vt:lpstr>
      <vt:lpstr>PROPOSED SYSTEM :</vt:lpstr>
      <vt:lpstr>Slide 7</vt:lpstr>
      <vt:lpstr>ADVANTAGE</vt:lpstr>
      <vt:lpstr>Architecture Diagram </vt:lpstr>
      <vt:lpstr>Literature Survey</vt:lpstr>
      <vt:lpstr>Slide 11</vt:lpstr>
      <vt:lpstr>SOFTWARE REQUIREMENTS:</vt:lpstr>
      <vt:lpstr>HARDWARE REQUIREMENTS:</vt:lpstr>
      <vt:lpstr>REFERENCES</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429</cp:revision>
  <dcterms:created xsi:type="dcterms:W3CDTF">2006-08-16T00:00:00Z</dcterms:created>
  <dcterms:modified xsi:type="dcterms:W3CDTF">2021-01-26T10:47:07Z</dcterms:modified>
</cp:coreProperties>
</file>