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385" r:id="rId2"/>
    <p:sldId id="371" r:id="rId3"/>
    <p:sldId id="342" r:id="rId4"/>
    <p:sldId id="361" r:id="rId5"/>
    <p:sldId id="381" r:id="rId6"/>
    <p:sldId id="383" r:id="rId7"/>
    <p:sldId id="384" r:id="rId8"/>
    <p:sldId id="366" r:id="rId9"/>
    <p:sldId id="380" r:id="rId1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779" autoAdjust="0"/>
    <p:restoredTop sz="91119" autoAdjust="0"/>
  </p:normalViewPr>
  <p:slideViewPr>
    <p:cSldViewPr>
      <p:cViewPr varScale="1">
        <p:scale>
          <a:sx n="73" d="100"/>
          <a:sy n="73" d="100"/>
        </p:scale>
        <p:origin x="-456" y="-102"/>
      </p:cViewPr>
      <p:guideLst>
        <p:guide orient="horz" pos="2160"/>
        <p:guide pos="2880"/>
      </p:guideLst>
    </p:cSldViewPr>
  </p:slideViewPr>
  <p:outlineViewPr>
    <p:cViewPr>
      <p:scale>
        <a:sx n="33" d="100"/>
        <a:sy n="33" d="100"/>
      </p:scale>
      <p:origin x="102"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E620A1-11A7-40E6-98DA-F084CD4D5829}" type="datetimeFigureOut">
              <a:rPr lang="en-US"/>
              <a:pPr>
                <a:defRPr/>
              </a:pPr>
              <a:t>20-Apr-21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D70582A-6561-40DF-8C7A-0D582E7C0A13}" type="slidenum">
              <a:rPr lang="en-US"/>
              <a:pPr>
                <a:defRPr/>
              </a:pPr>
              <a:t>‹#›</a:t>
            </a:fld>
            <a:endParaRPr lang="en-US"/>
          </a:p>
        </p:txBody>
      </p:sp>
    </p:spTree>
    <p:extLst>
      <p:ext uri="{BB962C8B-B14F-4D97-AF65-F5344CB8AC3E}">
        <p14:creationId xmlns="" xmlns:p14="http://schemas.microsoft.com/office/powerpoint/2010/main" val="17962772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074D8A0-B04F-4FE3-AA10-A4F3F40F2B1C}" type="datetime1">
              <a:rPr lang="en-US"/>
              <a:pPr>
                <a:defRPr/>
              </a:pPr>
              <a:t>20-Apr-21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4B50741-9806-423F-8229-E420720EA18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F3BB0AA-4709-44C1-811D-13CC4346E975}" type="datetime1">
              <a:rPr lang="en-US"/>
              <a:pPr>
                <a:defRPr/>
              </a:pPr>
              <a:t>20-Apr-21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15EA8-6743-419E-A063-36479DA5781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851F2C7-CBA5-432D-A1B4-44746572F1A2}" type="datetime1">
              <a:rPr lang="en-US"/>
              <a:pPr>
                <a:defRPr/>
              </a:pPr>
              <a:t>20-Apr-21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EEC459-76B5-4648-8B37-F99706DD7E4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362A319-C843-4A88-B069-8322B0F173FE}" type="datetime1">
              <a:rPr lang="en-US"/>
              <a:pPr>
                <a:defRPr/>
              </a:pPr>
              <a:t>20-Apr-21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271A082-456F-4880-8A3A-DB4DA85F8CD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BE11525-3CA9-42EE-9C97-8813FF733A05}" type="datetime1">
              <a:rPr lang="en-US"/>
              <a:pPr>
                <a:defRPr/>
              </a:pPr>
              <a:t>20-Apr-21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99D0F9C-35D9-4E05-8FE8-1476E5CFE76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B3A5416-C31B-456C-94D6-20BF5C5EA767}" type="datetime1">
              <a:rPr lang="en-US"/>
              <a:pPr>
                <a:defRPr/>
              </a:pPr>
              <a:t>20-Apr-21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46DBCE6-C205-4C1C-9ED2-E1A8F55C60C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FE4142F-853B-4162-90D9-9F40EF758AAB}" type="datetime1">
              <a:rPr lang="en-US"/>
              <a:pPr>
                <a:defRPr/>
              </a:pPr>
              <a:t>20-Apr-21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303D003-B892-41A2-B721-44B6516B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84DF0EF-EA99-4DB1-93AD-BD31227B1588}" type="datetime1">
              <a:rPr lang="en-US"/>
              <a:pPr>
                <a:defRPr/>
              </a:pPr>
              <a:t>20-Apr-21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9395C45-E8CB-4F25-9F22-7E2D4BCBCA5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EC205DA-64B7-4FCF-89BA-3F5F46681A35}" type="datetime1">
              <a:rPr lang="en-US"/>
              <a:pPr>
                <a:defRPr/>
              </a:pPr>
              <a:t>20-Apr-21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A8B674B-4268-4F09-9459-BF90F2A9AD6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5E39099-45C4-4E19-85E1-BAF45EE6F65D}" type="datetime1">
              <a:rPr lang="en-US"/>
              <a:pPr>
                <a:defRPr/>
              </a:pPr>
              <a:t>20-Apr-21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6AF628-B592-4C69-9AA4-34940DEE77A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F311BB8-6C97-4C53-829E-BF80A54703A9}" type="datetime1">
              <a:rPr lang="en-US"/>
              <a:pPr>
                <a:defRPr/>
              </a:pPr>
              <a:t>20-Apr-21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D1C7DF-D142-4B72-B414-0831894CF87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5F63283-71F0-4369-B8FF-8D928F36FEDD}" type="datetime1">
              <a:rPr lang="en-US"/>
              <a:pPr>
                <a:defRPr/>
              </a:pPr>
              <a:t>20-Apr-21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E07C0E-2587-41FD-9032-B0BECFE3D03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973762"/>
          </a:xfrm>
        </p:spPr>
        <p:txBody>
          <a:bodyPr/>
          <a:lstStyle/>
          <a:p>
            <a:pPr lvl="1"/>
            <a:r>
              <a:rPr lang="en-US" b="1" dirty="0" smtClean="0">
                <a:latin typeface="Times New Roman" pitchFamily="18" charset="0"/>
                <a:cs typeface="Times New Roman" pitchFamily="18" charset="0"/>
              </a:rPr>
              <a:t>OPERATION AND PROTECTION OF INDUCTION MOTOR BY USING GSM TECHNOLOGY</a:t>
            </a: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latin typeface="Times New Roman" pitchFamily="18" charset="0"/>
                <a:cs typeface="Times New Roman" pitchFamily="18" charset="0"/>
              </a:rPr>
              <a:t>ABSTRACT</a:t>
            </a:r>
            <a:endParaRPr lang="en-US" sz="3200" dirty="0"/>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Automation is the process of handling various parameters of process like voltage, current, etc. without presence of responsible person</a:t>
            </a:r>
            <a:r>
              <a:rPr lang="en-US" sz="2400" dirty="0" smtClean="0">
                <a:latin typeface="Times New Roman" panose="02020603050405020304" pitchFamily="18" charset="0"/>
                <a:cs typeface="Times New Roman" panose="02020603050405020304" pitchFamily="18" charset="0"/>
              </a:rPr>
              <a:t>.</a:t>
            </a:r>
          </a:p>
          <a:p>
            <a:pPr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project is designed to </a:t>
            </a:r>
            <a:r>
              <a:rPr lang="en-US" sz="2400" dirty="0" smtClean="0">
                <a:latin typeface="Times New Roman" panose="02020603050405020304" pitchFamily="18" charset="0"/>
                <a:cs typeface="Times New Roman" panose="02020603050405020304" pitchFamily="18" charset="0"/>
              </a:rPr>
              <a:t>protect an induction motor from variation in current </a:t>
            </a:r>
            <a:r>
              <a:rPr lang="en-US" sz="2400" dirty="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voltage </a:t>
            </a:r>
            <a:r>
              <a:rPr lang="en-US" sz="2400" dirty="0">
                <a:latin typeface="Times New Roman" panose="02020603050405020304" pitchFamily="18" charset="0"/>
                <a:cs typeface="Times New Roman" panose="02020603050405020304" pitchFamily="18" charset="0"/>
              </a:rPr>
              <a:t>and over temperature. </a:t>
            </a:r>
            <a:endParaRPr lang="en-US" sz="2400"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sz="2400" dirty="0" smtClean="0">
                <a:latin typeface="Times New Roman" panose="02020603050405020304" pitchFamily="18" charset="0"/>
                <a:cs typeface="Times New Roman" panose="02020603050405020304" pitchFamily="18" charset="0"/>
              </a:rPr>
              <a:t>Providing </a:t>
            </a:r>
            <a:r>
              <a:rPr lang="en-US" sz="2400" dirty="0">
                <a:latin typeface="Times New Roman" panose="02020603050405020304" pitchFamily="18" charset="0"/>
                <a:cs typeface="Times New Roman" panose="02020603050405020304" pitchFamily="18" charset="0"/>
              </a:rPr>
              <a:t>a protection system is very important in industries, using lot of motors such that production is not hampered owing to failure of any motor.</a:t>
            </a:r>
            <a:endParaRPr lang="en-US" altLang="en-US" sz="2400"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basic idea for the development of this project is to provide safety to the industrial motor/pump/lift Motor etc.</a:t>
            </a: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2</a:t>
            </a:fld>
            <a:endParaRPr lang="en-US"/>
          </a:p>
        </p:txBody>
      </p:sp>
    </p:spTree>
    <p:extLst>
      <p:ext uri="{BB962C8B-B14F-4D97-AF65-F5344CB8AC3E}">
        <p14:creationId xmlns="" xmlns:p14="http://schemas.microsoft.com/office/powerpoint/2010/main" val="2234558466"/>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35806" y="304800"/>
            <a:ext cx="7467600" cy="838200"/>
          </a:xfrm>
        </p:spPr>
        <p:txBody>
          <a:bodyPr/>
          <a:lstStyle/>
          <a:p>
            <a:pPr eaLnBrk="1" hangingPunct="1">
              <a:lnSpc>
                <a:spcPct val="150000"/>
              </a:lnSpc>
            </a:pPr>
            <a:r>
              <a:rPr lang="en-US" sz="3200" b="1" dirty="0" smtClean="0">
                <a:latin typeface="Times New Roman" pitchFamily="18" charset="0"/>
                <a:cs typeface="Times New Roman" pitchFamily="18" charset="0"/>
              </a:rPr>
              <a:t>EXISTING SYSTEM</a:t>
            </a:r>
          </a:p>
        </p:txBody>
      </p:sp>
      <p:sp>
        <p:nvSpPr>
          <p:cNvPr id="5123" name="Content Placeholder 2"/>
          <p:cNvSpPr>
            <a:spLocks noGrp="1"/>
          </p:cNvSpPr>
          <p:nvPr>
            <p:ph idx="1"/>
          </p:nvPr>
        </p:nvSpPr>
        <p:spPr>
          <a:xfrm>
            <a:off x="228600" y="1524000"/>
            <a:ext cx="8482012" cy="5105400"/>
          </a:xfrm>
        </p:spPr>
        <p:txBody>
          <a:bodyPr/>
          <a:lstStyle/>
          <a:p>
            <a:pPr lvl="1" algn="just" eaLnBrk="1" hangingPunct="1">
              <a:buFont typeface="Wingdings" panose="05000000000000000000" pitchFamily="2" charset="2"/>
              <a:buChar char="§"/>
            </a:pPr>
            <a:r>
              <a:rPr lang="en-US" altLang="en-US" sz="2400" dirty="0">
                <a:latin typeface="Times New Roman" panose="02020603050405020304" pitchFamily="18" charset="0"/>
                <a:cs typeface="Times New Roman" panose="02020603050405020304" pitchFamily="18" charset="0"/>
              </a:rPr>
              <a:t>In Existing system induction motor has to be monitored and controlled by human to check whether the motor is running properly.</a:t>
            </a:r>
          </a:p>
          <a:p>
            <a:pPr lvl="1" algn="just" eaLnBrk="1" hangingPunct="1">
              <a:buFont typeface="Wingdings" panose="05000000000000000000" pitchFamily="2" charset="2"/>
              <a:buChar char="§"/>
            </a:pPr>
            <a:r>
              <a:rPr lang="en-US" altLang="en-US" sz="2400" dirty="0">
                <a:latin typeface="Times New Roman" panose="02020603050405020304" pitchFamily="18" charset="0"/>
                <a:cs typeface="Times New Roman" panose="02020603050405020304" pitchFamily="18" charset="0"/>
              </a:rPr>
              <a:t>In several cases running of motor may take even 24 hours , so monitoring of motor for 24 hours is impossible.</a:t>
            </a:r>
          </a:p>
          <a:p>
            <a:pPr lvl="1" algn="just" eaLnBrk="1" hangingPunct="1">
              <a:buFont typeface="Wingdings" panose="05000000000000000000" pitchFamily="2" charset="2"/>
              <a:buChar char="§"/>
            </a:pPr>
            <a:r>
              <a:rPr lang="en-US" altLang="en-US" sz="2400" dirty="0">
                <a:latin typeface="Times New Roman" panose="02020603050405020304" pitchFamily="18" charset="0"/>
                <a:cs typeface="Times New Roman" panose="02020603050405020304" pitchFamily="18" charset="0"/>
              </a:rPr>
              <a:t>In this existing scheme human </a:t>
            </a:r>
            <a:r>
              <a:rPr lang="en-US" altLang="en-US" sz="2400" dirty="0" err="1">
                <a:latin typeface="Times New Roman" panose="02020603050405020304" pitchFamily="18" charset="0"/>
                <a:cs typeface="Times New Roman" panose="02020603050405020304" pitchFamily="18" charset="0"/>
              </a:rPr>
              <a:t>monitorisation</a:t>
            </a:r>
            <a:r>
              <a:rPr lang="en-US" altLang="en-US" sz="2400" dirty="0">
                <a:latin typeface="Times New Roman" panose="02020603050405020304" pitchFamily="18" charset="0"/>
                <a:cs typeface="Times New Roman" panose="02020603050405020304" pitchFamily="18" charset="0"/>
              </a:rPr>
              <a:t> is must.</a:t>
            </a:r>
          </a:p>
          <a:p>
            <a:pPr lvl="1" algn="just" eaLnBrk="1" hangingPunct="1">
              <a:buFont typeface="Wingdings" panose="05000000000000000000" pitchFamily="2" charset="2"/>
              <a:buChar char="§"/>
            </a:pPr>
            <a:endParaRPr lang="en-US" altLang="en-US" sz="2400" dirty="0">
              <a:latin typeface="Times New Roman" panose="02020603050405020304" pitchFamily="18" charset="0"/>
              <a:cs typeface="Times New Roman" panose="02020603050405020304" pitchFamily="18" charset="0"/>
            </a:endParaRPr>
          </a:p>
          <a:p>
            <a:pPr lvl="1" algn="just" eaLnBrk="1" hangingPunct="1">
              <a:buFont typeface="Wingdings" panose="05000000000000000000" pitchFamily="2" charset="2"/>
              <a:buChar char="§"/>
            </a:pPr>
            <a:r>
              <a:rPr lang="en-IN" altLang="en-US" sz="2400" dirty="0" err="1">
                <a:latin typeface="Times New Roman" panose="02020603050405020304" pitchFamily="18" charset="0"/>
                <a:cs typeface="Times New Roman" panose="02020603050405020304" pitchFamily="18" charset="0"/>
              </a:rPr>
              <a:t>Ramazan</a:t>
            </a:r>
            <a:r>
              <a:rPr lang="en-IN" altLang="en-US" sz="2400" dirty="0">
                <a:latin typeface="Times New Roman" panose="02020603050405020304" pitchFamily="18" charset="0"/>
                <a:cs typeface="Times New Roman" panose="02020603050405020304" pitchFamily="18" charset="0"/>
              </a:rPr>
              <a:t> </a:t>
            </a:r>
            <a:r>
              <a:rPr lang="en-IN" altLang="en-US" sz="2400" dirty="0" err="1" smtClean="0">
                <a:latin typeface="Times New Roman" panose="02020603050405020304" pitchFamily="18" charset="0"/>
                <a:cs typeface="Times New Roman" panose="02020603050405020304" pitchFamily="18" charset="0"/>
              </a:rPr>
              <a:t>Bayindir</a:t>
            </a:r>
            <a:r>
              <a:rPr lang="en-IN" altLang="en-US" sz="2400" dirty="0" smtClean="0">
                <a:latin typeface="Times New Roman" panose="02020603050405020304" pitchFamily="18" charset="0"/>
                <a:cs typeface="Times New Roman" panose="02020603050405020304" pitchFamily="18" charset="0"/>
              </a:rPr>
              <a:t>, </a:t>
            </a:r>
            <a:r>
              <a:rPr lang="en-IN" altLang="en-US" sz="2400" dirty="0">
                <a:latin typeface="Times New Roman" panose="02020603050405020304" pitchFamily="18" charset="0"/>
                <a:cs typeface="Times New Roman" panose="02020603050405020304" pitchFamily="18" charset="0"/>
              </a:rPr>
              <a:t>Member </a:t>
            </a:r>
            <a:r>
              <a:rPr lang="en-IN" altLang="en-US" sz="2400" dirty="0" smtClean="0">
                <a:latin typeface="Times New Roman" panose="02020603050405020304" pitchFamily="18" charset="0"/>
                <a:cs typeface="Times New Roman" panose="02020603050405020304" pitchFamily="18" charset="0"/>
              </a:rPr>
              <a:t>IEEE</a:t>
            </a:r>
            <a:r>
              <a:rPr lang="en-IN" altLang="en-US" sz="2400" dirty="0">
                <a:latin typeface="Times New Roman" panose="02020603050405020304" pitchFamily="18" charset="0"/>
                <a:cs typeface="Times New Roman" panose="02020603050405020304" pitchFamily="18" charset="0"/>
              </a:rPr>
              <a:t>, Ibrahim </a:t>
            </a:r>
            <a:r>
              <a:rPr lang="en-IN" altLang="en-US" sz="2400" dirty="0" err="1">
                <a:latin typeface="Times New Roman" panose="02020603050405020304" pitchFamily="18" charset="0"/>
                <a:cs typeface="Times New Roman" panose="02020603050405020304" pitchFamily="18" charset="0"/>
              </a:rPr>
              <a:t>Sefa</a:t>
            </a:r>
            <a:r>
              <a:rPr lang="en-IN" altLang="en-US" sz="2400" dirty="0">
                <a:latin typeface="Times New Roman" panose="02020603050405020304" pitchFamily="18" charset="0"/>
                <a:cs typeface="Times New Roman" panose="02020603050405020304" pitchFamily="18" charset="0"/>
              </a:rPr>
              <a:t> , </a:t>
            </a:r>
            <a:r>
              <a:rPr lang="en-IN" altLang="en-US" sz="2400" dirty="0" smtClean="0">
                <a:latin typeface="Times New Roman" panose="02020603050405020304" pitchFamily="18" charset="0"/>
                <a:cs typeface="Times New Roman" panose="02020603050405020304" pitchFamily="18" charset="0"/>
              </a:rPr>
              <a:t>Member </a:t>
            </a:r>
            <a:r>
              <a:rPr lang="en-IN" altLang="en-US" sz="2400" dirty="0" err="1" smtClean="0">
                <a:latin typeface="Times New Roman" panose="02020603050405020304" pitchFamily="18" charset="0"/>
                <a:cs typeface="Times New Roman" panose="02020603050405020304" pitchFamily="18" charset="0"/>
              </a:rPr>
              <a:t>IEEE,Ilhami</a:t>
            </a:r>
            <a:r>
              <a:rPr lang="en-IN" altLang="en-US" sz="2400" dirty="0" smtClean="0">
                <a:latin typeface="Times New Roman" panose="02020603050405020304" pitchFamily="18" charset="0"/>
                <a:cs typeface="Times New Roman" panose="02020603050405020304" pitchFamily="18" charset="0"/>
              </a:rPr>
              <a:t> </a:t>
            </a:r>
            <a:r>
              <a:rPr lang="en-IN" altLang="en-US" sz="2400" dirty="0" err="1">
                <a:latin typeface="Times New Roman" panose="02020603050405020304" pitchFamily="18" charset="0"/>
                <a:cs typeface="Times New Roman" panose="02020603050405020304" pitchFamily="18" charset="0"/>
              </a:rPr>
              <a:t>Colak</a:t>
            </a:r>
            <a:r>
              <a:rPr lang="en-IN" altLang="en-US" sz="2400" dirty="0">
                <a:latin typeface="Times New Roman" panose="02020603050405020304" pitchFamily="18" charset="0"/>
                <a:cs typeface="Times New Roman" panose="02020603050405020304" pitchFamily="18" charset="0"/>
              </a:rPr>
              <a:t>, Member </a:t>
            </a:r>
            <a:r>
              <a:rPr lang="en-IN" altLang="en-US" sz="2400" dirty="0" smtClean="0">
                <a:latin typeface="Times New Roman" panose="02020603050405020304" pitchFamily="18" charset="0"/>
                <a:cs typeface="Times New Roman" panose="02020603050405020304" pitchFamily="18" charset="0"/>
              </a:rPr>
              <a:t>IEEE </a:t>
            </a:r>
            <a:r>
              <a:rPr lang="en-IN" altLang="en-US" sz="2400" dirty="0">
                <a:latin typeface="Times New Roman" panose="02020603050405020304" pitchFamily="18" charset="0"/>
                <a:cs typeface="Times New Roman" panose="02020603050405020304" pitchFamily="18" charset="0"/>
              </a:rPr>
              <a:t>and </a:t>
            </a:r>
            <a:r>
              <a:rPr lang="en-IN" altLang="en-US" sz="2400" dirty="0" err="1">
                <a:latin typeface="Times New Roman" panose="02020603050405020304" pitchFamily="18" charset="0"/>
                <a:cs typeface="Times New Roman" panose="02020603050405020304" pitchFamily="18" charset="0"/>
              </a:rPr>
              <a:t>Askin</a:t>
            </a:r>
            <a:r>
              <a:rPr lang="en-IN" altLang="en-US" sz="2400" dirty="0">
                <a:latin typeface="Times New Roman" panose="02020603050405020304" pitchFamily="18" charset="0"/>
                <a:cs typeface="Times New Roman" panose="02020603050405020304" pitchFamily="18" charset="0"/>
              </a:rPr>
              <a:t> </a:t>
            </a:r>
            <a:r>
              <a:rPr lang="en-IN" altLang="en-US" sz="2400" dirty="0" err="1" smtClean="0">
                <a:latin typeface="Times New Roman" panose="02020603050405020304" pitchFamily="18" charset="0"/>
                <a:cs typeface="Times New Roman" panose="02020603050405020304" pitchFamily="18" charset="0"/>
              </a:rPr>
              <a:t>Bektas</a:t>
            </a:r>
            <a:r>
              <a:rPr lang="en-IN" altLang="en-US" sz="2400" dirty="0" smtClean="0">
                <a:latin typeface="Times New Roman" panose="02020603050405020304" pitchFamily="18" charset="0"/>
                <a:cs typeface="Times New Roman" panose="02020603050405020304" pitchFamily="18" charset="0"/>
              </a:rPr>
              <a:t>      (</a:t>
            </a:r>
            <a:r>
              <a:rPr lang="en-IN" altLang="en-US" sz="2400" dirty="0">
                <a:latin typeface="Times New Roman" panose="02020603050405020304" pitchFamily="18" charset="0"/>
                <a:cs typeface="Times New Roman" panose="02020603050405020304" pitchFamily="18" charset="0"/>
              </a:rPr>
              <a:t>May 2015)</a:t>
            </a:r>
            <a:r>
              <a:rPr lang="en-IN" altLang="en-US" sz="2400" dirty="0" smtClean="0">
                <a:latin typeface="Times New Roman" panose="02020603050405020304" pitchFamily="18" charset="0"/>
                <a:cs typeface="Times New Roman" panose="02020603050405020304" pitchFamily="18" charset="0"/>
              </a:rPr>
              <a:t> </a:t>
            </a:r>
            <a:r>
              <a:rPr lang="en-IN" altLang="en-US" sz="2400" dirty="0">
                <a:latin typeface="Times New Roman" panose="02020603050405020304" pitchFamily="18" charset="0"/>
                <a:cs typeface="Times New Roman" panose="02020603050405020304" pitchFamily="18" charset="0"/>
              </a:rPr>
              <a:t>(Faults Detection and Protection of Induction Motor Using Sensor)</a:t>
            </a:r>
          </a:p>
          <a:p>
            <a:pPr marL="457200" lvl="1" indent="0" algn="just" eaLnBrk="1" hangingPunct="1">
              <a:buNone/>
            </a:pPr>
            <a:endParaRPr lang="en-US" sz="2400" dirty="0" smtClean="0">
              <a:solidFill>
                <a:srgbClr val="FF0000"/>
              </a:solidFill>
              <a:latin typeface="Times New Roman" pitchFamily="18" charset="0"/>
              <a:cs typeface="Times New Roman" pitchFamily="18" charset="0"/>
            </a:endParaRPr>
          </a:p>
          <a:p>
            <a:pPr algn="just" eaLnBrk="1" hangingPunct="1">
              <a:buFont typeface="Arial" pitchFamily="34" charset="0"/>
              <a:buNone/>
            </a:pPr>
            <a:r>
              <a:rPr lang="en-US" sz="2400" dirty="0" smtClean="0">
                <a:latin typeface="Times New Roman" pitchFamily="18" charset="0"/>
                <a:cs typeface="Times New Roman" pitchFamily="18" charset="0"/>
              </a:rPr>
              <a:t> </a:t>
            </a:r>
          </a:p>
          <a:p>
            <a:pPr algn="just" eaLnBrk="1" hangingPunct="1">
              <a:buFont typeface="Arial" pitchFamily="34" charset="0"/>
              <a:buNone/>
            </a:pPr>
            <a:endParaRPr lang="en-US" sz="2400" dirty="0" smtClean="0">
              <a:latin typeface="Times New Roman" pitchFamily="18" charset="0"/>
              <a:cs typeface="Times New Roman" pitchFamily="18" charset="0"/>
            </a:endParaRPr>
          </a:p>
          <a:p>
            <a:pPr eaLnBrk="1" hangingPunct="1"/>
            <a:endParaRPr lang="en-US" sz="24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7324C11D-6C5E-4930-B04B-8227908DCAFD}" type="slidenum">
              <a:rPr lang="en-US" smtClean="0"/>
              <a:pPr>
                <a:defRPr/>
              </a:pPr>
              <a:t>3</a:t>
            </a:fld>
            <a:endParaRPr lang="en-US"/>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81000" y="228600"/>
            <a:ext cx="8229600" cy="1143000"/>
          </a:xfrm>
        </p:spPr>
        <p:txBody>
          <a:bodyPr/>
          <a:lstStyle/>
          <a:p>
            <a:pPr eaLnBrk="1" hangingPunct="1"/>
            <a:r>
              <a:rPr lang="en-US" sz="3200" b="1" dirty="0" smtClean="0">
                <a:latin typeface="Times New Roman" pitchFamily="18" charset="0"/>
                <a:cs typeface="Times New Roman" pitchFamily="18" charset="0"/>
              </a:rPr>
              <a:t>PROPOSED SYSTEM WITH BLOCK DIAGRAM</a:t>
            </a:r>
          </a:p>
        </p:txBody>
      </p:sp>
      <p:sp>
        <p:nvSpPr>
          <p:cNvPr id="9219" name="Rectangle 3"/>
          <p:cNvSpPr>
            <a:spLocks noGrp="1" noChangeArrowheads="1"/>
          </p:cNvSpPr>
          <p:nvPr>
            <p:ph type="body" idx="1"/>
          </p:nvPr>
        </p:nvSpPr>
        <p:spPr/>
        <p:txBody>
          <a:bodyPr/>
          <a:lstStyle/>
          <a:p>
            <a:pPr eaLnBrk="1" hangingPunct="1">
              <a:buFont typeface="Arial" pitchFamily="34" charset="0"/>
              <a:buNone/>
            </a:pPr>
            <a:r>
              <a:rPr lang="en-US" sz="2400" dirty="0" smtClean="0">
                <a:latin typeface="Times New Roman" pitchFamily="18" charset="0"/>
                <a:cs typeface="Times New Roman" pitchFamily="18" charset="0"/>
              </a:rPr>
              <a:t> </a:t>
            </a:r>
          </a:p>
          <a:p>
            <a:pPr eaLnBrk="1" hangingPunct="1">
              <a:buFont typeface="Arial" pitchFamily="34" charset="0"/>
              <a:buNone/>
            </a:pPr>
            <a:endParaRPr lang="en-US" sz="24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E29EC179-5E18-45D1-B3E0-FD696C5272D5}" type="slidenum">
              <a:rPr lang="en-US" smtClean="0"/>
              <a:pPr>
                <a:defRPr/>
              </a:pPr>
              <a:t>4</a:t>
            </a:fld>
            <a:endParaRPr lang="en-US"/>
          </a:p>
        </p:txBody>
      </p:sp>
      <p:pic>
        <p:nvPicPr>
          <p:cNvPr id="5" name="Picture 4"/>
          <p:cNvPicPr/>
          <p:nvPr/>
        </p:nvPicPr>
        <p:blipFill>
          <a:blip r:embed="rId2" cstate="print"/>
          <a:srcRect/>
          <a:stretch>
            <a:fillRect/>
          </a:stretch>
        </p:blipFill>
        <p:spPr bwMode="auto">
          <a:xfrm>
            <a:off x="1447800" y="1584101"/>
            <a:ext cx="6172200" cy="475615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sz="3200" b="1" dirty="0" smtClean="0">
                <a:latin typeface="Times New Roman" pitchFamily="18" charset="0"/>
                <a:cs typeface="Times New Roman" pitchFamily="18" charset="0"/>
              </a:rPr>
              <a:t>WORKING PRINCIPLE OF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PROPOSED SYSTEM</a:t>
            </a:r>
            <a:endParaRPr lang="en-US" sz="3200" dirty="0"/>
          </a:p>
        </p:txBody>
      </p:sp>
      <p:sp>
        <p:nvSpPr>
          <p:cNvPr id="3" name="Content Placeholder 2"/>
          <p:cNvSpPr>
            <a:spLocks noGrp="1"/>
          </p:cNvSpPr>
          <p:nvPr>
            <p:ph idx="1"/>
          </p:nvPr>
        </p:nvSpPr>
        <p:spPr>
          <a:xfrm>
            <a:off x="457200" y="1371600"/>
            <a:ext cx="8229600" cy="5105399"/>
          </a:xfrm>
        </p:spPr>
        <p:txBody>
          <a:bodyPr/>
          <a:lstStyle/>
          <a:p>
            <a:pPr algn="just">
              <a:buFont typeface="Wingdings" panose="05000000000000000000" pitchFamily="2" charset="2"/>
              <a:buChar char="§"/>
            </a:pPr>
            <a:r>
              <a:rPr lang="en-US" altLang="en-US" sz="2400" dirty="0" smtClean="0">
                <a:latin typeface="Times New Roman" panose="02020603050405020304" pitchFamily="18" charset="0"/>
                <a:cs typeface="Times New Roman" panose="02020603050405020304" pitchFamily="18" charset="0"/>
              </a:rPr>
              <a:t>Manual </a:t>
            </a:r>
            <a:r>
              <a:rPr lang="en-US" altLang="en-US" sz="2400" dirty="0">
                <a:latin typeface="Times New Roman" panose="02020603050405020304" pitchFamily="18" charset="0"/>
                <a:cs typeface="Times New Roman" panose="02020603050405020304" pitchFamily="18" charset="0"/>
              </a:rPr>
              <a:t>systems is used in the existing scheme and it is replaced by automation system.</a:t>
            </a:r>
          </a:p>
          <a:p>
            <a:pPr algn="just">
              <a:buFont typeface="Wingdings" panose="05000000000000000000" pitchFamily="2" charset="2"/>
              <a:buChar char="§"/>
            </a:pPr>
            <a:r>
              <a:rPr lang="en-US" altLang="en-US" sz="2400" dirty="0">
                <a:latin typeface="Times New Roman" panose="02020603050405020304" pitchFamily="18" charset="0"/>
                <a:cs typeface="Times New Roman" panose="02020603050405020304" pitchFamily="18" charset="0"/>
              </a:rPr>
              <a:t>If there is any increase or decrease in voltage and current, the motor  will be turn off. </a:t>
            </a:r>
          </a:p>
          <a:p>
            <a:pPr algn="just">
              <a:buFont typeface="Wingdings" panose="05000000000000000000" pitchFamily="2" charset="2"/>
              <a:buChar char="§"/>
            </a:pPr>
            <a:r>
              <a:rPr lang="en-US" altLang="en-US" sz="2400" dirty="0">
                <a:latin typeface="Times New Roman" panose="02020603050405020304" pitchFamily="18" charset="0"/>
                <a:cs typeface="Times New Roman" panose="02020603050405020304" pitchFamily="18" charset="0"/>
              </a:rPr>
              <a:t>When  problem occurs, it  send  a message to the operator regarding to that failure with the help of GSM module</a:t>
            </a:r>
            <a:r>
              <a:rPr lang="en-US" altLang="en-US" sz="2400" dirty="0" smtClean="0">
                <a:latin typeface="Times New Roman" panose="02020603050405020304" pitchFamily="18" charset="0"/>
                <a:cs typeface="Times New Roman" panose="02020603050405020304" pitchFamily="18" charset="0"/>
              </a:rPr>
              <a:t>.</a:t>
            </a:r>
          </a:p>
          <a:p>
            <a:pPr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Similarly , in case of temperature , when  temperature  is  beyond 60 degree  then  it  will stop  its  working  and  message will send as </a:t>
            </a:r>
            <a:r>
              <a:rPr lang="en-US" sz="2400" dirty="0" smtClean="0">
                <a:latin typeface="Times New Roman" panose="02020603050405020304" pitchFamily="18" charset="0"/>
                <a:cs typeface="Times New Roman" panose="02020603050405020304" pitchFamily="18" charset="0"/>
              </a:rPr>
              <a:t>overheated.</a:t>
            </a:r>
          </a:p>
          <a:p>
            <a:endParaRPr lang="en-US" altLang="en-US" sz="24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5</a:t>
            </a:fld>
            <a:endParaRPr lang="en-US"/>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latin typeface="Times New Roman" panose="02020603050405020304" pitchFamily="18" charset="0"/>
                <a:cs typeface="Times New Roman" pitchFamily="18" charset="0"/>
              </a:rPr>
              <a:t>HARDWARE TOOLS USED</a:t>
            </a:r>
            <a:endParaRPr lang="en-US" sz="3200" b="1" dirty="0">
              <a:latin typeface="Times New Roman" panose="02020603050405020304" pitchFamily="18" charset="0"/>
              <a:cs typeface="Times New Roman" pitchFamily="18" charset="0"/>
            </a:endParaRPr>
          </a:p>
        </p:txBody>
      </p:sp>
      <p:sp>
        <p:nvSpPr>
          <p:cNvPr id="3" name="Content Placeholder 2"/>
          <p:cNvSpPr>
            <a:spLocks noGrp="1"/>
          </p:cNvSpPr>
          <p:nvPr>
            <p:ph idx="1"/>
          </p:nvPr>
        </p:nvSpPr>
        <p:spPr/>
        <p:txBody>
          <a:bodyPr/>
          <a:lstStyle/>
          <a:p>
            <a:pPr>
              <a:lnSpc>
                <a:spcPct val="150000"/>
              </a:lnSpc>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PIC MICROCONTROLLER</a:t>
            </a:r>
          </a:p>
          <a:p>
            <a:pPr>
              <a:lnSpc>
                <a:spcPct val="150000"/>
              </a:lnSpc>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TEMPARATURE SENSOR</a:t>
            </a:r>
          </a:p>
          <a:p>
            <a:pPr>
              <a:lnSpc>
                <a:spcPct val="150000"/>
              </a:lnSpc>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POTENTIAL TRANSFORMER</a:t>
            </a:r>
          </a:p>
          <a:p>
            <a:pPr>
              <a:lnSpc>
                <a:spcPct val="150000"/>
              </a:lnSpc>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CURRENT TRANSFORMER</a:t>
            </a:r>
          </a:p>
          <a:p>
            <a:pPr>
              <a:lnSpc>
                <a:spcPct val="150000"/>
              </a:lnSpc>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GSM MODEM</a:t>
            </a:r>
          </a:p>
          <a:p>
            <a:pPr>
              <a:lnSpc>
                <a:spcPct val="150000"/>
              </a:lnSpc>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RELAYS</a:t>
            </a:r>
          </a:p>
          <a:p>
            <a:pPr>
              <a:lnSpc>
                <a:spcPct val="150000"/>
              </a:lnSpc>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LCD DISPLAY</a:t>
            </a:r>
            <a:endParaRPr lang="en-US" sz="2400" dirty="0" smtClean="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6</a:t>
            </a:fld>
            <a:endParaRPr lang="en-US"/>
          </a:p>
        </p:txBody>
      </p:sp>
    </p:spTree>
    <p:extLst>
      <p:ext uri="{BB962C8B-B14F-4D97-AF65-F5344CB8AC3E}">
        <p14:creationId xmlns="" xmlns:p14="http://schemas.microsoft.com/office/powerpoint/2010/main" val="14171267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latin typeface="Times New Roman" pitchFamily="18" charset="0"/>
                <a:cs typeface="Times New Roman" pitchFamily="18" charset="0"/>
              </a:rPr>
              <a:t>CONCLUSION AND FUTURE SCOPE</a:t>
            </a:r>
            <a:endParaRPr lang="en-US" sz="3200" dirty="0"/>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US" sz="2400" dirty="0" smtClean="0">
                <a:latin typeface="Times New Roman" panose="02020603050405020304" pitchFamily="18" charset="0"/>
                <a:cs typeface="Times New Roman" panose="02020603050405020304" pitchFamily="18" charset="0"/>
              </a:rPr>
              <a:t>Monitoring </a:t>
            </a:r>
            <a:r>
              <a:rPr lang="en-US" sz="2400" dirty="0">
                <a:latin typeface="Times New Roman" panose="02020603050405020304" pitchFamily="18" charset="0"/>
                <a:cs typeface="Times New Roman" panose="02020603050405020304" pitchFamily="18" charset="0"/>
              </a:rPr>
              <a:t>of voltage and current by employing GSM based system was a radical step towards automation. Different approaches have been developed, for induction motor control and parameter estimation, but only partial results were obtained. </a:t>
            </a:r>
            <a:endParaRPr lang="en-US" sz="2400"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sz="2400" dirty="0" smtClean="0">
                <a:latin typeface="Times New Roman" panose="02020603050405020304" pitchFamily="18" charset="0"/>
                <a:cs typeface="Times New Roman" panose="02020603050405020304" pitchFamily="18" charset="0"/>
              </a:rPr>
              <a:t>After </a:t>
            </a:r>
            <a:r>
              <a:rPr lang="en-US" sz="2400" dirty="0">
                <a:latin typeface="Times New Roman" panose="02020603050405020304" pitchFamily="18" charset="0"/>
                <a:cs typeface="Times New Roman" panose="02020603050405020304" pitchFamily="18" charset="0"/>
              </a:rPr>
              <a:t>going through this entire project it was concluded that the GSM based protection system of the induction motor is viable and can be safely implemented for the use of industrial automation</a:t>
            </a:r>
            <a:r>
              <a:rPr lang="en-US" sz="2400" dirty="0" smtClean="0">
                <a:latin typeface="Times New Roman" panose="02020603050405020304" pitchFamily="18" charset="0"/>
                <a:cs typeface="Times New Roman" panose="02020603050405020304" pitchFamily="18" charset="0"/>
              </a:rPr>
              <a:t>.</a:t>
            </a:r>
          </a:p>
          <a:p>
            <a:pPr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Further this can be enhanced by using phase sequence sensor for protecting the motor from applying wrong phase sequence.</a:t>
            </a:r>
          </a:p>
          <a:p>
            <a:pPr marL="0" indent="0">
              <a:buNone/>
            </a:pPr>
            <a:endParaRPr lang="en-US" sz="2400" dirty="0" smtClean="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7</a:t>
            </a:fld>
            <a:endParaRPr lang="en-US"/>
          </a:p>
        </p:txBody>
      </p:sp>
    </p:spTree>
    <p:extLst>
      <p:ext uri="{BB962C8B-B14F-4D97-AF65-F5344CB8AC3E}">
        <p14:creationId xmlns="" xmlns:p14="http://schemas.microsoft.com/office/powerpoint/2010/main" val="35863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lstStyle/>
          <a:p>
            <a:r>
              <a:rPr lang="en-US" sz="3200" dirty="0" smtClean="0">
                <a:latin typeface="Times New Roman" pitchFamily="18" charset="0"/>
                <a:cs typeface="Times New Roman" pitchFamily="18" charset="0"/>
              </a:rPr>
              <a:t>REFERENCES</a:t>
            </a:r>
            <a:r>
              <a:rPr lang="en-US" sz="3200" dirty="0" smtClean="0"/>
              <a:t> </a:t>
            </a:r>
            <a:endParaRPr lang="en-US" sz="3200" dirty="0"/>
          </a:p>
        </p:txBody>
      </p:sp>
      <p:sp>
        <p:nvSpPr>
          <p:cNvPr id="3" name="Content Placeholder 2"/>
          <p:cNvSpPr>
            <a:spLocks noGrp="1"/>
          </p:cNvSpPr>
          <p:nvPr>
            <p:ph idx="1"/>
          </p:nvPr>
        </p:nvSpPr>
        <p:spPr>
          <a:xfrm>
            <a:off x="685800" y="990600"/>
            <a:ext cx="7772400" cy="5181600"/>
          </a:xfrm>
        </p:spPr>
        <p:txBody>
          <a:bodyPr/>
          <a:lstStyle/>
          <a:p>
            <a:pPr lvl="0"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Prof. R.R. </a:t>
            </a:r>
            <a:r>
              <a:rPr lang="en-US" sz="2000" dirty="0" err="1">
                <a:latin typeface="Times New Roman" panose="02020603050405020304" pitchFamily="18" charset="0"/>
                <a:cs typeface="Times New Roman" panose="02020603050405020304" pitchFamily="18" charset="0"/>
              </a:rPr>
              <a:t>Jadhav</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Prathmesh</a:t>
            </a:r>
            <a:r>
              <a:rPr lang="en-US" sz="2000" dirty="0">
                <a:latin typeface="Times New Roman" panose="02020603050405020304" pitchFamily="18" charset="0"/>
                <a:cs typeface="Times New Roman" panose="02020603050405020304" pitchFamily="18" charset="0"/>
              </a:rPr>
              <a:t> P </a:t>
            </a:r>
            <a:r>
              <a:rPr lang="en-US" sz="2000" dirty="0" err="1">
                <a:latin typeface="Times New Roman" panose="02020603050405020304" pitchFamily="18" charset="0"/>
                <a:cs typeface="Times New Roman" panose="02020603050405020304" pitchFamily="18" charset="0"/>
              </a:rPr>
              <a:t>Pandit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Shubham</a:t>
            </a:r>
            <a:r>
              <a:rPr lang="en-US" sz="2000" dirty="0">
                <a:latin typeface="Times New Roman" panose="02020603050405020304" pitchFamily="18" charset="0"/>
                <a:cs typeface="Times New Roman" panose="02020603050405020304" pitchFamily="18" charset="0"/>
              </a:rPr>
              <a:t> D Pal, </a:t>
            </a:r>
            <a:r>
              <a:rPr lang="en-US" sz="2000" dirty="0" err="1">
                <a:latin typeface="Times New Roman" panose="02020603050405020304" pitchFamily="18" charset="0"/>
                <a:cs typeface="Times New Roman" panose="02020603050405020304" pitchFamily="18" charset="0"/>
              </a:rPr>
              <a:t>Vineet</a:t>
            </a:r>
            <a:r>
              <a:rPr lang="en-US" sz="2000" dirty="0">
                <a:latin typeface="Times New Roman" panose="02020603050405020304" pitchFamily="18" charset="0"/>
                <a:cs typeface="Times New Roman" panose="02020603050405020304" pitchFamily="18" charset="0"/>
              </a:rPr>
              <a:t> H. </a:t>
            </a:r>
            <a:r>
              <a:rPr lang="en-US" sz="2000" dirty="0" err="1">
                <a:latin typeface="Times New Roman" panose="02020603050405020304" pitchFamily="18" charset="0"/>
                <a:cs typeface="Times New Roman" panose="02020603050405020304" pitchFamily="18" charset="0"/>
              </a:rPr>
              <a:t>Risbud</a:t>
            </a:r>
            <a:r>
              <a:rPr lang="en-US" sz="2000" dirty="0">
                <a:latin typeface="Times New Roman" panose="02020603050405020304" pitchFamily="18" charset="0"/>
                <a:cs typeface="Times New Roman" panose="02020603050405020304" pitchFamily="18" charset="0"/>
              </a:rPr>
              <a:t> (May 2015) “Three Phase Motor Control Using GSM” - international journal of innovative research in electrical, electronics, instrumentation and control engineering vol. 3. </a:t>
            </a:r>
          </a:p>
          <a:p>
            <a:pPr lvl="0" algn="just">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Kamrul</a:t>
            </a:r>
            <a:r>
              <a:rPr lang="en-US" sz="2000" dirty="0">
                <a:latin typeface="Times New Roman" panose="02020603050405020304" pitchFamily="18" charset="0"/>
                <a:cs typeface="Times New Roman" panose="02020603050405020304" pitchFamily="18" charset="0"/>
              </a:rPr>
              <a:t> Hassan, </a:t>
            </a:r>
            <a:r>
              <a:rPr lang="en-US" sz="2000" dirty="0" err="1">
                <a:latin typeface="Times New Roman" panose="02020603050405020304" pitchFamily="18" charset="0"/>
                <a:cs typeface="Times New Roman" panose="02020603050405020304" pitchFamily="18" charset="0"/>
              </a:rPr>
              <a:t>Raziul</a:t>
            </a:r>
            <a:r>
              <a:rPr lang="en-US" sz="2000" dirty="0">
                <a:latin typeface="Times New Roman" panose="02020603050405020304" pitchFamily="18" charset="0"/>
                <a:cs typeface="Times New Roman" panose="02020603050405020304" pitchFamily="18" charset="0"/>
              </a:rPr>
              <a:t> Islam Siddiqui , Md. </a:t>
            </a:r>
            <a:r>
              <a:rPr lang="en-US" sz="2000" dirty="0" err="1">
                <a:latin typeface="Times New Roman" panose="02020603050405020304" pitchFamily="18" charset="0"/>
                <a:cs typeface="Times New Roman" panose="02020603050405020304" pitchFamily="18" charset="0"/>
              </a:rPr>
              <a:t>Takdirul</a:t>
            </a:r>
            <a:r>
              <a:rPr lang="en-US" sz="2000" dirty="0">
                <a:latin typeface="Times New Roman" panose="02020603050405020304" pitchFamily="18" charset="0"/>
                <a:cs typeface="Times New Roman" panose="02020603050405020304" pitchFamily="18" charset="0"/>
              </a:rPr>
              <a:t> Islam , </a:t>
            </a:r>
            <a:r>
              <a:rPr lang="en-US" sz="2000" dirty="0" err="1">
                <a:latin typeface="Times New Roman" panose="02020603050405020304" pitchFamily="18" charset="0"/>
                <a:cs typeface="Times New Roman" panose="02020603050405020304" pitchFamily="18" charset="0"/>
              </a:rPr>
              <a:t>Nahid</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Alam</a:t>
            </a:r>
            <a:r>
              <a:rPr lang="en-US" sz="2000" dirty="0">
                <a:latin typeface="Times New Roman" panose="02020603050405020304" pitchFamily="18" charset="0"/>
                <a:cs typeface="Times New Roman" panose="02020603050405020304" pitchFamily="18" charset="0"/>
              </a:rPr>
              <a:t> Siddique , Syed Mohammad </a:t>
            </a:r>
            <a:r>
              <a:rPr lang="en-US" sz="2000" dirty="0" err="1">
                <a:latin typeface="Times New Roman" panose="02020603050405020304" pitchFamily="18" charset="0"/>
                <a:cs typeface="Times New Roman" panose="02020603050405020304" pitchFamily="18" charset="0"/>
              </a:rPr>
              <a:t>Enam</a:t>
            </a:r>
            <a:r>
              <a:rPr lang="en-US" sz="2000" dirty="0">
                <a:latin typeface="Times New Roman" panose="02020603050405020304" pitchFamily="18" charset="0"/>
                <a:cs typeface="Times New Roman" panose="02020603050405020304" pitchFamily="18" charset="0"/>
              </a:rPr>
              <a:t> Uddin (April 2014) “GSM Based Automatic Motor Control and Protection System”-International Journal of Advancements in Research &amp; Technology, Volume 2.</a:t>
            </a:r>
          </a:p>
          <a:p>
            <a:pPr lvl="0" algn="just">
              <a:buFont typeface="Wingdings" panose="05000000000000000000" pitchFamily="2" charset="2"/>
              <a:buChar char="§"/>
            </a:pPr>
            <a:r>
              <a:rPr lang="en-US" sz="2000" dirty="0" err="1" smtClean="0">
                <a:latin typeface="Times New Roman" panose="02020603050405020304" pitchFamily="18" charset="0"/>
                <a:cs typeface="Times New Roman" panose="02020603050405020304" pitchFamily="18" charset="0"/>
              </a:rPr>
              <a:t>Snehal</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Lande1, </a:t>
            </a:r>
            <a:r>
              <a:rPr lang="en-US" sz="2000" dirty="0" err="1">
                <a:latin typeface="Times New Roman" panose="02020603050405020304" pitchFamily="18" charset="0"/>
                <a:cs typeface="Times New Roman" panose="02020603050405020304" pitchFamily="18" charset="0"/>
              </a:rPr>
              <a:t>Pooja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Jaiswal</a:t>
            </a:r>
            <a:r>
              <a:rPr lang="en-US" sz="2000" dirty="0">
                <a:latin typeface="Times New Roman" panose="02020603050405020304" pitchFamily="18" charset="0"/>
                <a:cs typeface="Times New Roman" panose="02020603050405020304" pitchFamily="18" charset="0"/>
              </a:rPr>
              <a:t>, Priyanka </a:t>
            </a:r>
            <a:r>
              <a:rPr lang="en-US" sz="2000" dirty="0" err="1">
                <a:latin typeface="Times New Roman" panose="02020603050405020304" pitchFamily="18" charset="0"/>
                <a:cs typeface="Times New Roman" panose="02020603050405020304" pitchFamily="18" charset="0"/>
              </a:rPr>
              <a:t>Rajgure</a:t>
            </a:r>
            <a:r>
              <a:rPr lang="en-US" sz="2000" dirty="0">
                <a:latin typeface="Times New Roman" panose="02020603050405020304" pitchFamily="18" charset="0"/>
                <a:cs typeface="Times New Roman" panose="02020603050405020304" pitchFamily="18" charset="0"/>
              </a:rPr>
              <a:t> (May-June 2012)“An analytical approach of Parametric Monitoring of Induction Motor Using GSM” IOSR Journal of Electronics and Communication Engineering (IOSRJECE)  Volume 1.</a:t>
            </a:r>
          </a:p>
          <a:p>
            <a:pPr lvl="0"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Gang Z, </a:t>
            </a:r>
            <a:r>
              <a:rPr lang="en-US" sz="2000" dirty="0" err="1">
                <a:latin typeface="Times New Roman" panose="02020603050405020304" pitchFamily="18" charset="0"/>
                <a:cs typeface="Times New Roman" panose="02020603050405020304" pitchFamily="18" charset="0"/>
              </a:rPr>
              <a:t>Shuguang</a:t>
            </a:r>
            <a:r>
              <a:rPr lang="en-US" sz="2000" dirty="0">
                <a:latin typeface="Times New Roman" panose="02020603050405020304" pitchFamily="18" charset="0"/>
                <a:cs typeface="Times New Roman" panose="02020603050405020304" pitchFamily="18" charset="0"/>
              </a:rPr>
              <a:t> L, (2010) “Study on electrical switching device junction temperature monitoring system based on </a:t>
            </a:r>
            <a:r>
              <a:rPr lang="en-US" sz="2000" dirty="0" err="1">
                <a:latin typeface="Times New Roman" panose="02020603050405020304" pitchFamily="18" charset="0"/>
                <a:cs typeface="Times New Roman" panose="02020603050405020304" pitchFamily="18" charset="0"/>
              </a:rPr>
              <a:t>Zigbee</a:t>
            </a:r>
            <a:r>
              <a:rPr lang="en-US" sz="2000" dirty="0">
                <a:latin typeface="Times New Roman" panose="02020603050405020304" pitchFamily="18" charset="0"/>
                <a:cs typeface="Times New Roman" panose="02020603050405020304" pitchFamily="18" charset="0"/>
              </a:rPr>
              <a:t> technology” International Conference on Computer Application and System Modeling (ICCASM), Taiyuan, China</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8</a:t>
            </a:fld>
            <a:endParaRPr lang="en-US"/>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lgn="just">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Baran</a:t>
            </a:r>
            <a:r>
              <a:rPr lang="en-US" sz="2000" dirty="0">
                <a:latin typeface="Times New Roman" panose="02020603050405020304" pitchFamily="18" charset="0"/>
                <a:cs typeface="Times New Roman" panose="02020603050405020304" pitchFamily="18" charset="0"/>
              </a:rPr>
              <a:t> L,(2009) “A PLC based monitoring and control of power factor of a three phase induction motors”, MSc Thesis, Ghazi University, Institute of Science and Technology, Ankara.</a:t>
            </a:r>
          </a:p>
          <a:p>
            <a:pPr lvl="0" algn="just">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Ramazan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bayindir</a:t>
            </a:r>
            <a:r>
              <a:rPr lang="en-US" sz="2000" dirty="0">
                <a:latin typeface="Times New Roman" panose="02020603050405020304" pitchFamily="18" charset="0"/>
                <a:cs typeface="Times New Roman" panose="02020603050405020304" pitchFamily="18" charset="0"/>
              </a:rPr>
              <a:t>, Mehmet Sen2 (2011) “A Parameter Monitoring System for Induction Motors Based on </a:t>
            </a:r>
            <a:r>
              <a:rPr lang="en-US" sz="2000" dirty="0" err="1">
                <a:latin typeface="Times New Roman" panose="02020603050405020304" pitchFamily="18" charset="0"/>
                <a:cs typeface="Times New Roman" panose="02020603050405020304" pitchFamily="18" charset="0"/>
              </a:rPr>
              <a:t>Zigbee</a:t>
            </a:r>
            <a:r>
              <a:rPr lang="en-US" sz="2000" dirty="0">
                <a:latin typeface="Times New Roman" panose="02020603050405020304" pitchFamily="18" charset="0"/>
                <a:cs typeface="Times New Roman" panose="02020603050405020304" pitchFamily="18" charset="0"/>
              </a:rPr>
              <a:t> Protocol” Ghazi University Journal of Science GU. </a:t>
            </a:r>
          </a:p>
          <a:p>
            <a:pPr lvl="0"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P.E </a:t>
            </a:r>
            <a:r>
              <a:rPr lang="en-US" sz="2000" dirty="0" err="1">
                <a:latin typeface="Times New Roman" panose="02020603050405020304" pitchFamily="18" charset="0"/>
                <a:cs typeface="Times New Roman" panose="02020603050405020304" pitchFamily="18" charset="0"/>
              </a:rPr>
              <a:t>Elavenil</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Dr.R.Kalaivani</a:t>
            </a:r>
            <a:r>
              <a:rPr lang="en-US" sz="2000" dirty="0">
                <a:latin typeface="Times New Roman" panose="02020603050405020304" pitchFamily="18" charset="0"/>
                <a:cs typeface="Times New Roman" panose="02020603050405020304" pitchFamily="18" charset="0"/>
              </a:rPr>
              <a:t> M.E (Embedded Systems) (February 2014) “Speed monitoring and protection of motor using </a:t>
            </a:r>
            <a:r>
              <a:rPr lang="en-US" sz="2000" dirty="0" err="1">
                <a:latin typeface="Times New Roman" panose="02020603050405020304" pitchFamily="18" charset="0"/>
                <a:cs typeface="Times New Roman" panose="02020603050405020304" pitchFamily="18" charset="0"/>
              </a:rPr>
              <a:t>zigbee</a:t>
            </a:r>
            <a:r>
              <a:rPr lang="en-US" sz="2000" dirty="0">
                <a:latin typeface="Times New Roman" panose="02020603050405020304" pitchFamily="18" charset="0"/>
                <a:cs typeface="Times New Roman" panose="02020603050405020304" pitchFamily="18" charset="0"/>
              </a:rPr>
              <a:t> communication”-International Journal of Scientific Research Engineering &amp; Technology (IJSRET) Volume 2. </a:t>
            </a:r>
          </a:p>
          <a:p>
            <a:pPr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Prof. M. S. Badmera1, </a:t>
            </a:r>
            <a:r>
              <a:rPr lang="en-US" sz="2000" dirty="0" err="1">
                <a:latin typeface="Times New Roman" panose="02020603050405020304" pitchFamily="18" charset="0"/>
                <a:cs typeface="Times New Roman" panose="02020603050405020304" pitchFamily="18" charset="0"/>
              </a:rPr>
              <a:t>Pradip</a:t>
            </a:r>
            <a:r>
              <a:rPr lang="en-US" sz="2000" dirty="0">
                <a:latin typeface="Times New Roman" panose="02020603050405020304" pitchFamily="18" charset="0"/>
                <a:cs typeface="Times New Roman" panose="02020603050405020304" pitchFamily="18" charset="0"/>
              </a:rPr>
              <a:t> M. </a:t>
            </a:r>
            <a:r>
              <a:rPr lang="en-US" sz="2000" dirty="0" err="1">
                <a:latin typeface="Times New Roman" panose="02020603050405020304" pitchFamily="18" charset="0"/>
                <a:cs typeface="Times New Roman" panose="02020603050405020304" pitchFamily="18" charset="0"/>
              </a:rPr>
              <a:t>Ambore</a:t>
            </a:r>
            <a:r>
              <a:rPr lang="en-US" sz="2000" dirty="0">
                <a:latin typeface="Times New Roman" panose="02020603050405020304" pitchFamily="18" charset="0"/>
                <a:cs typeface="Times New Roman" panose="02020603050405020304" pitchFamily="18" charset="0"/>
              </a:rPr>
              <a:t>, (June 2016)S “An Efficient Parameter Monitoring &amp; Controlling System for Three Phase Induction Motor”-International Journal of Advanced Research in Electrical, Electronics and Instrumentation Engineering Vol. 5.</a:t>
            </a:r>
          </a:p>
          <a:p>
            <a:pPr marL="0" indent="0">
              <a:buNone/>
            </a:pP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9</a:t>
            </a:fld>
            <a:endParaRPr lang="en-US"/>
          </a:p>
        </p:txBody>
      </p:sp>
      <p:sp>
        <p:nvSpPr>
          <p:cNvPr id="5" name="Title 1"/>
          <p:cNvSpPr txBox="1">
            <a:spLocks/>
          </p:cNvSpPr>
          <p:nvPr/>
        </p:nvSpPr>
        <p:spPr bwMode="auto">
          <a:xfrm>
            <a:off x="457200" y="304800"/>
            <a:ext cx="82296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REFERENCES    </a:t>
            </a:r>
            <a:r>
              <a:rPr kumimoji="0" lang="en-US" sz="3200" b="0" i="0" u="none" strike="noStrike" kern="1200" cap="none" spc="0" normalizeH="0" noProof="0" dirty="0" smtClean="0">
                <a:ln>
                  <a:noFill/>
                </a:ln>
                <a:solidFill>
                  <a:schemeClr val="tx1"/>
                </a:solidFill>
                <a:effectLst/>
                <a:uLnTx/>
                <a:uFillTx/>
                <a:latin typeface="Times New Roman" pitchFamily="18" charset="0"/>
                <a:ea typeface="+mj-ea"/>
                <a:cs typeface="Times New Roman" pitchFamily="18" charset="0"/>
              </a:rPr>
              <a:t> </a:t>
            </a:r>
            <a:r>
              <a:rPr kumimoji="0" lang="en-US" sz="2000" b="0"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Cont.. </a:t>
            </a:r>
            <a:endParaRPr kumimoji="0" lang="en-US" sz="20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1371</TotalTime>
  <Words>724</Words>
  <Application>Microsoft Office PowerPoint</Application>
  <PresentationFormat>On-screen Show (4:3)</PresentationFormat>
  <Paragraphs>52</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OPERATION AND PROTECTION OF INDUCTION MOTOR BY USING GSM TECHNOLOGY </vt:lpstr>
      <vt:lpstr>ABSTRACT</vt:lpstr>
      <vt:lpstr>EXISTING SYSTEM</vt:lpstr>
      <vt:lpstr>PROPOSED SYSTEM WITH BLOCK DIAGRAM</vt:lpstr>
      <vt:lpstr>WORKING PRINCIPLE OF  PROPOSED SYSTEM</vt:lpstr>
      <vt:lpstr>HARDWARE TOOLS USED</vt:lpstr>
      <vt:lpstr>CONCLUSION AND FUTURE SCOPE</vt:lpstr>
      <vt:lpstr>REFERENCES </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TTS</cp:lastModifiedBy>
  <cp:revision>227</cp:revision>
  <dcterms:created xsi:type="dcterms:W3CDTF">2013-12-25T12:40:00Z</dcterms:created>
  <dcterms:modified xsi:type="dcterms:W3CDTF">2021-04-20T08:42:59Z</dcterms:modified>
</cp:coreProperties>
</file>