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0">
  <p:sldMasterIdLst>
    <p:sldMasterId id="2147483648" r:id="rId1"/>
  </p:sldMasterIdLst>
  <p:notesMasterIdLst>
    <p:notesMasterId r:id="rId18"/>
  </p:notesMasterIdLst>
  <p:sldIdLst>
    <p:sldId id="273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72" r:id="rId10"/>
    <p:sldId id="265" r:id="rId11"/>
    <p:sldId id="266" r:id="rId12"/>
    <p:sldId id="267" r:id="rId13"/>
    <p:sldId id="268" r:id="rId14"/>
    <p:sldId id="270" r:id="rId15"/>
    <p:sldId id="271" r:id="rId16"/>
    <p:sldId id="269" r:id="rId17"/>
  </p:sldIdLst>
  <p:sldSz cx="9144000" cy="6858000" type="screen4x3"/>
  <p:notesSz cx="6858000" cy="9144000"/>
  <p:defaultTextStyle>
    <a:lvl1pPr marL="0" indent="0" algn="l" rtl="0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baseline="0">
        <a:solidFill>
          <a:srgbClr val="000000"/>
        </a:solidFill>
        <a:latin typeface="Arial" charset="0"/>
        <a:ea typeface="宋体" charset="-122"/>
        <a:sym typeface="Arial" charset="0"/>
      </a:defRPr>
    </a:lvl1pPr>
    <a:lvl2pPr marL="457200" indent="0" algn="l" rtl="0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baseline="0">
        <a:solidFill>
          <a:srgbClr val="000000"/>
        </a:solidFill>
        <a:latin typeface="Arial" charset="0"/>
        <a:ea typeface="宋体" charset="-122"/>
        <a:sym typeface="Arial" charset="0"/>
      </a:defRPr>
    </a:lvl2pPr>
    <a:lvl3pPr marL="914400" indent="0" algn="l" rtl="0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baseline="0">
        <a:solidFill>
          <a:srgbClr val="000000"/>
        </a:solidFill>
        <a:latin typeface="Arial" charset="0"/>
        <a:ea typeface="宋体" charset="-122"/>
        <a:sym typeface="Arial" charset="0"/>
      </a:defRPr>
    </a:lvl3pPr>
    <a:lvl4pPr marL="1371600" indent="0" algn="l" rtl="0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baseline="0">
        <a:solidFill>
          <a:srgbClr val="000000"/>
        </a:solidFill>
        <a:latin typeface="Arial" charset="0"/>
        <a:ea typeface="宋体" charset="-122"/>
        <a:sym typeface="Arial" charset="0"/>
      </a:defRPr>
    </a:lvl4pPr>
    <a:lvl5pPr marL="1828800" indent="0" algn="l" rtl="0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baseline="0">
        <a:solidFill>
          <a:srgbClr val="000000"/>
        </a:solidFill>
        <a:latin typeface="Arial" charset="0"/>
        <a:ea typeface="宋体" charset="-122"/>
        <a:sym typeface="Arial" charset="0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08" autoAdjust="0"/>
    <p:restoredTop sz="91182" autoAdjust="0"/>
  </p:normalViewPr>
  <p:slideViewPr>
    <p:cSldViewPr>
      <p:cViewPr>
        <p:scale>
          <a:sx n="71" d="100"/>
          <a:sy n="71" d="100"/>
        </p:scale>
        <p:origin x="-1266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Header Placeholder 1048680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endParaRPr lang="en-US" altLang="en-US" sz="1200">
              <a:latin typeface="Calibri" charset="0"/>
            </a:endParaRPr>
          </a:p>
        </p:txBody>
      </p:sp>
      <p:sp>
        <p:nvSpPr>
          <p:cNvPr id="1048682" name="Date Placeholder 1048681"/>
          <p:cNvSpPr>
            <a:spLocks noGrp="1"/>
          </p:cNvSpPr>
          <p:nvPr>
            <p:ph type="dt" idx="1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/>
          <a:p>
            <a:pPr lvl="0" algn="r"/>
            <a:fld id="{566ABCEB-ACFC-4714-9973-3DA970169C29}" type="datetime1">
              <a:rPr lang="en-US" altLang="en-US" sz="1200">
                <a:latin typeface="Calibri" charset="0"/>
              </a:rPr>
              <a:pPr lvl="0" algn="r"/>
              <a:t>5/22/2020</a:t>
            </a:fld>
            <a:endParaRPr lang="en-US" altLang="en-US" sz="1200">
              <a:latin typeface="Calibri" charset="0"/>
            </a:endParaRPr>
          </a:p>
        </p:txBody>
      </p:sp>
      <p:sp>
        <p:nvSpPr>
          <p:cNvPr id="1048683" name="Slide Image Placeholder 104868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>
            <a:solidFill>
              <a:srgbClr val="000000">
                <a:alpha val="100000"/>
              </a:srgbClr>
            </a:solidFill>
            <a:prstDash val="solid"/>
            <a:round/>
          </a:ln>
        </p:spPr>
        <p:txBody>
          <a:bodyPr lIns="91440" tIns="45720" rIns="91440" bIns="45720" anchor="ctr"/>
          <a:lstStyle/>
          <a:p>
            <a:endParaRPr/>
          </a:p>
        </p:txBody>
      </p:sp>
      <p:sp>
        <p:nvSpPr>
          <p:cNvPr id="1048684" name="Notes Placeholder 1048683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48685" name="Footer Placeholder 1048684"/>
          <p:cNvSpPr>
            <a:spLocks noGrp="1"/>
          </p:cNvSpPr>
          <p:nvPr>
            <p:ph type="ftr" sz="quarter" idx="4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b"/>
          <a:lstStyle/>
          <a:p>
            <a:pPr lvl="0"/>
            <a:endParaRPr lang="en-US" altLang="en-US" sz="1200">
              <a:latin typeface="Calibri" charset="0"/>
            </a:endParaRPr>
          </a:p>
        </p:txBody>
      </p:sp>
      <p:sp>
        <p:nvSpPr>
          <p:cNvPr id="1048686" name="Slide Number Placeholder 1048685"/>
          <p:cNvSpPr>
            <a:spLocks noGrp="1"/>
          </p:cNvSpPr>
          <p:nvPr>
            <p:ph type="sldNum" sz="quarter" idx="5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b"/>
          <a:lstStyle/>
          <a:p>
            <a:pPr lvl="0" algn="r"/>
            <a:fld id="{566ABCEB-ACFC-4714-9973-3DA970169C29}" type="slidenum">
              <a:rPr lang="en-US" altLang="en-US" sz="1200">
                <a:latin typeface="Calibri" charset="0"/>
              </a:rPr>
              <a:pPr lvl="0" algn="r"/>
              <a:t>‹#›</a:t>
            </a:fld>
            <a:endParaRPr lang="en-US" altLang="en-US" sz="1200">
              <a:latin typeface="Calibri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67789990"/>
      </p:ext>
    </p:extLst>
  </p:cSld>
  <p:clrMap bg1="dk1" tx1="dk1" bg2="dk1" tx2="dk1" accent1="dk1" accent2="dk1" accent3="dk1" accent4="dk1" accent5="dk1" accent6="dk1" hlink="dk1" folHlink="dk1"/>
  <p:notesStyle>
    <a:lvl1pPr marL="0" indent="0" algn="l" rtl="0" fontAlgn="base">
      <a:lnSpc>
        <a:spcPct val="100000"/>
      </a:lnSpc>
      <a:spcBef>
        <a:spcPct val="30000"/>
      </a:spcBef>
      <a:spcAft>
        <a:spcPct val="0"/>
      </a:spcAft>
      <a:buFontTx/>
      <a:buNone/>
      <a:defRPr sz="1200" b="0" i="0" u="none" baseline="0">
        <a:solidFill>
          <a:srgbClr val="000000"/>
        </a:solidFill>
        <a:latin typeface="Calibri" charset="0"/>
        <a:ea typeface="宋体" charset="-122"/>
        <a:sym typeface="Arial" charset="0"/>
      </a:defRPr>
    </a:lvl1pPr>
    <a:lvl2pPr marL="457200" indent="0" algn="l" rtl="0" fontAlgn="base">
      <a:lnSpc>
        <a:spcPct val="100000"/>
      </a:lnSpc>
      <a:spcBef>
        <a:spcPct val="30000"/>
      </a:spcBef>
      <a:spcAft>
        <a:spcPct val="0"/>
      </a:spcAft>
      <a:buFontTx/>
      <a:buNone/>
      <a:defRPr sz="1200" b="0" i="0" u="none" baseline="0">
        <a:solidFill>
          <a:srgbClr val="000000"/>
        </a:solidFill>
        <a:latin typeface="Calibri" charset="0"/>
        <a:ea typeface="宋体" charset="-122"/>
        <a:sym typeface="Arial" charset="0"/>
      </a:defRPr>
    </a:lvl2pPr>
    <a:lvl3pPr marL="914400" indent="0" algn="l" rtl="0" fontAlgn="base">
      <a:lnSpc>
        <a:spcPct val="100000"/>
      </a:lnSpc>
      <a:spcBef>
        <a:spcPct val="30000"/>
      </a:spcBef>
      <a:spcAft>
        <a:spcPct val="0"/>
      </a:spcAft>
      <a:buFontTx/>
      <a:buNone/>
      <a:defRPr sz="1200" b="0" i="0" u="none" baseline="0">
        <a:solidFill>
          <a:srgbClr val="000000"/>
        </a:solidFill>
        <a:latin typeface="Calibri" charset="0"/>
        <a:ea typeface="宋体" charset="-122"/>
        <a:sym typeface="Arial" charset="0"/>
      </a:defRPr>
    </a:lvl3pPr>
    <a:lvl4pPr marL="1371600" indent="0" algn="l" rtl="0" fontAlgn="base">
      <a:lnSpc>
        <a:spcPct val="100000"/>
      </a:lnSpc>
      <a:spcBef>
        <a:spcPct val="30000"/>
      </a:spcBef>
      <a:spcAft>
        <a:spcPct val="0"/>
      </a:spcAft>
      <a:buFontTx/>
      <a:buNone/>
      <a:defRPr sz="1200" b="0" i="0" u="none" baseline="0">
        <a:solidFill>
          <a:srgbClr val="000000"/>
        </a:solidFill>
        <a:latin typeface="Calibri" charset="0"/>
        <a:ea typeface="宋体" charset="-122"/>
        <a:sym typeface="Arial" charset="0"/>
      </a:defRPr>
    </a:lvl4pPr>
    <a:lvl5pPr marL="1828800" indent="0" algn="l" rtl="0" fontAlgn="base">
      <a:lnSpc>
        <a:spcPct val="100000"/>
      </a:lnSpc>
      <a:spcBef>
        <a:spcPct val="30000"/>
      </a:spcBef>
      <a:spcAft>
        <a:spcPct val="0"/>
      </a:spcAft>
      <a:buFontTx/>
      <a:buNone/>
      <a:defRPr sz="1200" b="0" i="0" u="none" baseline="0">
        <a:solidFill>
          <a:srgbClr val="000000"/>
        </a:solidFill>
        <a:latin typeface="Calibri" charset="0"/>
        <a:ea typeface="宋体" charset="-122"/>
        <a:sym typeface="Arial" charset="0"/>
      </a:defRPr>
    </a:lvl5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6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77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/>
            <a:fld id="{566ABCEB-ACFC-4714-9973-3DA970169C29}" type="datetime1">
              <a:rPr lang="en-US" altLang="en-US" sz="1200">
                <a:solidFill>
                  <a:srgbClr val="888888"/>
                </a:solidFill>
                <a:latin typeface="Calibri" charset="0"/>
              </a:rPr>
              <a:pPr lvl="0"/>
              <a:t>5/22/2020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‹#›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ctr"/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58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/>
            <a:fld id="{566ABCEB-ACFC-4714-9973-3DA970169C29}" type="datetime1">
              <a:rPr lang="en-US" altLang="en-US" sz="1200">
                <a:solidFill>
                  <a:srgbClr val="888888"/>
                </a:solidFill>
                <a:latin typeface="Calibri" charset="0"/>
              </a:rPr>
              <a:pPr lvl="0"/>
              <a:t>5/22/2020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‹#›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ctr"/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1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72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/>
            <a:fld id="{566ABCEB-ACFC-4714-9973-3DA970169C29}" type="datetime1">
              <a:rPr lang="en-US" altLang="en-US" sz="1200">
                <a:solidFill>
                  <a:srgbClr val="888888"/>
                </a:solidFill>
                <a:latin typeface="Calibri" charset="0"/>
              </a:rPr>
              <a:pPr lvl="0"/>
              <a:t>5/22/2020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‹#›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ctr"/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74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675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/>
            <a:fld id="{566ABCEB-ACFC-4714-9973-3DA970169C29}" type="datetime1">
              <a:rPr lang="en-US" altLang="en-US" sz="1200">
                <a:solidFill>
                  <a:srgbClr val="888888"/>
                </a:solidFill>
                <a:latin typeface="Calibri" charset="0"/>
              </a:rPr>
              <a:pPr lvl="0"/>
              <a:t>5/22/2020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‹#›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ctr"/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67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68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66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70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/>
            <a:fld id="{566ABCEB-ACFC-4714-9973-3DA970169C29}" type="datetime1">
              <a:rPr lang="en-US" altLang="en-US" sz="1200">
                <a:solidFill>
                  <a:srgbClr val="888888"/>
                </a:solidFill>
                <a:latin typeface="Calibri" charset="0"/>
              </a:rPr>
              <a:pPr lvl="0"/>
              <a:t>5/22/2020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‹#›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ctr"/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/>
            <a:fld id="{566ABCEB-ACFC-4714-9973-3DA970169C29}" type="datetime1">
              <a:rPr lang="en-US" altLang="en-US" sz="1200">
                <a:solidFill>
                  <a:srgbClr val="888888"/>
                </a:solidFill>
                <a:latin typeface="Calibri" charset="0"/>
              </a:rPr>
              <a:pPr lvl="0"/>
              <a:t>5/22/2020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‹#›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ctr"/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/>
            <a:fld id="{566ABCEB-ACFC-4714-9973-3DA970169C29}" type="datetime1">
              <a:rPr lang="en-US" altLang="en-US" sz="1200">
                <a:solidFill>
                  <a:srgbClr val="888888"/>
                </a:solidFill>
                <a:latin typeface="Calibri" charset="0"/>
              </a:rPr>
              <a:pPr lvl="0"/>
              <a:t>5/22/2020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‹#›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ctr"/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59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66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/>
            <a:fld id="{566ABCEB-ACFC-4714-9973-3DA970169C29}" type="datetime1">
              <a:rPr lang="en-US" altLang="en-US" sz="1200">
                <a:solidFill>
                  <a:srgbClr val="888888"/>
                </a:solidFill>
                <a:latin typeface="Calibri" charset="0"/>
              </a:rPr>
              <a:pPr lvl="0"/>
              <a:t>5/22/2020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‹#›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ctr"/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64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</a:pP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48665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/>
            <a:fld id="{566ABCEB-ACFC-4714-9973-3DA970169C29}" type="datetime1">
              <a:rPr lang="en-US" altLang="en-US" sz="1200">
                <a:solidFill>
                  <a:srgbClr val="888888"/>
                </a:solidFill>
                <a:latin typeface="Calibri" charset="0"/>
              </a:rPr>
              <a:pPr lvl="0"/>
              <a:t>5/22/2020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‹#›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ctr"/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7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/>
            <a:fld id="{566ABCEB-ACFC-4714-9973-3DA970169C29}" type="datetime1">
              <a:rPr lang="en-US" altLang="en-US" sz="1200">
                <a:solidFill>
                  <a:srgbClr val="888888"/>
                </a:solidFill>
                <a:latin typeface="Calibri" charset="0"/>
              </a:rPr>
              <a:pPr lvl="0"/>
              <a:t>5/22/2020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‹#›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ctr"/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1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48662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/>
            <a:fld id="{566ABCEB-ACFC-4714-9973-3DA970169C29}" type="datetime1">
              <a:rPr lang="en-US" altLang="en-US" sz="1200">
                <a:solidFill>
                  <a:srgbClr val="888888"/>
                </a:solidFill>
                <a:latin typeface="Calibri" charset="0"/>
              </a:rPr>
              <a:pPr lvl="0"/>
              <a:t>5/22/2020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‹#›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ctr"/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048575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48577" name="Text Placeholder 104857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/>
            <a:fld id="{566ABCEB-ACFC-4714-9973-3DA970169C29}" type="datetime1">
              <a:rPr lang="en-US" altLang="en-US" sz="1200">
                <a:solidFill>
                  <a:srgbClr val="888888"/>
                </a:solidFill>
                <a:latin typeface="Calibri" charset="0"/>
              </a:rPr>
              <a:pPr lvl="0"/>
              <a:t>5/22/2020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ctr"/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4572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9144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3716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1828800" indent="0" algn="l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chemeClr val="dk1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‹#›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 latinLnBrk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charset="0"/>
          <a:ea typeface="宋体" charset="-122"/>
        </a:defRPr>
      </a:lvl2pPr>
      <a:lvl3pPr algn="ctr" rtl="0" fontAlgn="base" latinLnBrk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charset="0"/>
          <a:ea typeface="宋体" charset="-122"/>
        </a:defRPr>
      </a:lvl3pPr>
      <a:lvl4pPr algn="ctr" rtl="0" fontAlgn="base" latinLnBrk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charset="0"/>
          <a:ea typeface="宋体" charset="-122"/>
        </a:defRPr>
      </a:lvl4pPr>
      <a:lvl5pPr algn="ctr" rtl="0" fontAlgn="base" latinLnBrk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charset="0"/>
          <a:ea typeface="宋体" charset="-122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charset="0"/>
          <a:ea typeface="宋体" charset="-122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charset="0"/>
          <a:ea typeface="宋体" charset="-122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charset="0"/>
          <a:ea typeface="宋体" charset="-122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charset="0"/>
          <a:ea typeface="宋体" charset="-122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8229600" cy="1143000"/>
          </a:xfrm>
        </p:spPr>
        <p:txBody>
          <a:bodyPr/>
          <a:lstStyle/>
          <a:p>
            <a:pPr lvl="1" eaLnBrk="1" hangingPunct="1"/>
            <a:r>
              <a:rPr lang="en-US" altLang="zh-CN" sz="2400" b="1" dirty="0" smtClean="0">
                <a:latin typeface="Times New Roman" pitchFamily="18" charset="0"/>
              </a:rPr>
              <a:t>ZIGBEE BASED VEHICLE ANTI-THEFT</a:t>
            </a:r>
            <a:br>
              <a:rPr lang="en-US" altLang="zh-CN" sz="2400" b="1" dirty="0" smtClean="0">
                <a:latin typeface="Times New Roman" pitchFamily="18" charset="0"/>
              </a:rPr>
            </a:br>
            <a:r>
              <a:rPr lang="en-US" altLang="zh-CN" sz="2400" b="1" dirty="0" smtClean="0">
                <a:latin typeface="Times New Roman" pitchFamily="18" charset="0"/>
              </a:rPr>
              <a:t> MONITORING AND CONTROLLING SYSTEM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lvl="0" algn="r"/>
            <a:fld id="{566ABCEB-ACFC-4714-9973-3DA970169C29}" type="slidenum">
              <a:rPr lang="en-US" altLang="en-US" sz="1200" smtClean="0">
                <a:solidFill>
                  <a:srgbClr val="888888"/>
                </a:solidFill>
                <a:latin typeface="Calibri" charset="0"/>
              </a:rPr>
              <a:pPr lvl="0" algn="r"/>
              <a:t>1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Title 1048634"/>
          <p:cNvSpPr>
            <a:spLocks noGrp="1"/>
          </p:cNvSpPr>
          <p:nvPr>
            <p:ph type="title"/>
          </p:nvPr>
        </p:nvSpPr>
        <p:spPr>
          <a:xfrm>
            <a:off x="571500" y="214312"/>
            <a:ext cx="8229600" cy="72548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ctr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4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</a:lstStyle>
          <a:p>
            <a:pPr lvl="0" eaLnBrk="1" hangingPunct="1"/>
            <a:r>
              <a:rPr lang="en-US" altLang="en-US" sz="3600" b="1">
                <a:latin typeface="Times New Roman" pitchFamily="18" charset="0"/>
                <a:ea typeface="Times New Roman" pitchFamily="18" charset="0"/>
              </a:rPr>
              <a:t>CONTENTS</a:t>
            </a:r>
          </a:p>
        </p:txBody>
      </p:sp>
      <p:sp>
        <p:nvSpPr>
          <p:cNvPr id="1048636" name="Content Placeholder 1048635"/>
          <p:cNvSpPr>
            <a:spLocks noGrp="1"/>
          </p:cNvSpPr>
          <p:nvPr>
            <p:ph idx="1"/>
          </p:nvPr>
        </p:nvSpPr>
        <p:spPr>
          <a:xfrm>
            <a:off x="827584" y="980728"/>
            <a:ext cx="7859216" cy="587727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34290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742950" indent="-28575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11430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6002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20574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marL="0" lvl="0" indent="0" eaLnBrk="1" hangingPunct="1">
              <a:buNone/>
            </a:pPr>
            <a:endParaRPr lang="en-US" altLang="en-US" sz="2400" dirty="0"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ABSTRACT</a:t>
            </a: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EXISTING SCHEME</a:t>
            </a: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PROBLEMS IDENTIFIED IN EXISTING SCHEME</a:t>
            </a: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BLOCK DIAGRAM OF PROPOSED SCHEME</a:t>
            </a: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WORKING PRINCIPLE OF PROPOSED SCHEME</a:t>
            </a: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SOFTWARE TOOLS </a:t>
            </a: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APPLICATIONS</a:t>
            </a: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CONCLUSION </a:t>
            </a:r>
            <a:endParaRPr lang="en-US" altLang="en-US" sz="2400" dirty="0" smtClean="0"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FUTURE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SCOPE</a:t>
            </a: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REFERENCES</a:t>
            </a:r>
          </a:p>
          <a:p>
            <a:pPr lvl="0" eaLnBrk="1" hangingPunct="1"/>
            <a:endParaRPr lang="en-US" altLang="en-US" dirty="0"/>
          </a:p>
          <a:p>
            <a:pPr lvl="0" eaLnBrk="1" hangingPunct="1"/>
            <a:endParaRPr lang="en-US" altLang="en-US" dirty="0"/>
          </a:p>
          <a:p>
            <a:pPr lvl="0" eaLnBrk="1" hangingPunct="1"/>
            <a:endParaRPr lang="en-US" altLang="en-US" dirty="0"/>
          </a:p>
        </p:txBody>
      </p:sp>
      <p:sp>
        <p:nvSpPr>
          <p:cNvPr id="1048637" name="TextBox 1048636"/>
          <p:cNvSpPr txBox="1"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2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Title 1048627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ctr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4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</a:lstStyle>
          <a:p>
            <a:pPr lvl="0" eaLnBrk="1" hangingPunct="1"/>
            <a:r>
              <a:rPr lang="en-US" altLang="en-US" sz="3600" b="1">
                <a:latin typeface="Times New Roman" pitchFamily="18" charset="0"/>
                <a:ea typeface="Times New Roman" pitchFamily="18" charset="0"/>
              </a:rPr>
              <a:t>ABSTRACT</a:t>
            </a:r>
          </a:p>
        </p:txBody>
      </p:sp>
      <p:sp>
        <p:nvSpPr>
          <p:cNvPr id="1048629" name="Content Placeholder 1048628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34290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742950" indent="-28575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11430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6002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20574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eaLnBrk="1" hangingPunct="1">
              <a:buFont typeface="Wingdings" pitchFamily="2" charset="2"/>
              <a:buChar char="§"/>
            </a:pPr>
            <a:endParaRPr lang="en-US" altLang="en-US" sz="2400">
              <a:latin typeface="Times New Roman" pitchFamily="18" charset="0"/>
            </a:endParaRPr>
          </a:p>
          <a:p>
            <a:pPr lvl="0" eaLnBrk="1" hangingPunct="1">
              <a:buFont typeface="Wingdings" pitchFamily="2" charset="2"/>
              <a:buChar char="§"/>
            </a:pPr>
            <a:endParaRPr lang="en-US" altLang="en-US" sz="2400">
              <a:latin typeface="Times New Roman" pitchFamily="18" charset="0"/>
            </a:endParaRPr>
          </a:p>
          <a:p>
            <a:pPr lvl="0" eaLnBrk="1" hangingPunct="1">
              <a:buFont typeface="Wingdings" pitchFamily="2" charset="2"/>
              <a:buChar char="§"/>
            </a:pPr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48630" name="Rectangle 1048629"/>
          <p:cNvSpPr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3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631" name="Rectangle 1048630"/>
          <p:cNvSpPr/>
          <p:nvPr/>
        </p:nvSpPr>
        <p:spPr>
          <a:xfrm>
            <a:off x="952500" y="1371600"/>
            <a:ext cx="7620000" cy="452431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>
              <a:buChar char="•"/>
            </a:pPr>
            <a:r>
              <a:rPr lang="zh-CN" altLang="zh-CN" sz="2400" dirty="0"/>
              <a:t> 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Globally road accident is considered to be an</a:t>
            </a:r>
          </a:p>
          <a:p>
            <a:pPr lvl="0"/>
            <a:r>
              <a:rPr lang="zh-CN" altLang="zh-CN" sz="2400" dirty="0">
                <a:latin typeface="Times New Roman" pitchFamily="18" charset="0"/>
                <a:ea typeface="Times New Roman" pitchFamily="18" charset="0"/>
              </a:rPr>
              <a:t>     important issue,which can be reduced by proper</a:t>
            </a:r>
          </a:p>
          <a:p>
            <a:pPr lvl="0"/>
            <a:r>
              <a:rPr lang="zh-CN" altLang="zh-CN" sz="2400" dirty="0">
                <a:latin typeface="Times New Roman" pitchFamily="18" charset="0"/>
                <a:ea typeface="Times New Roman" pitchFamily="18" charset="0"/>
              </a:rPr>
              <a:t>     vehicle speed monitoring </a:t>
            </a:r>
            <a:r>
              <a:rPr lang="zh-CN" altLang="zh-CN" sz="2400" dirty="0" smtClean="0">
                <a:latin typeface="Times New Roman" pitchFamily="18" charset="0"/>
                <a:ea typeface="Times New Roman" pitchFamily="18" charset="0"/>
              </a:rPr>
              <a:t>system</a:t>
            </a:r>
            <a:endParaRPr lang="zh-CN" altLang="zh-CN" sz="2400" dirty="0">
              <a:latin typeface="Times New Roman" pitchFamily="18" charset="0"/>
              <a:ea typeface="Times New Roman" pitchFamily="18" charset="0"/>
            </a:endParaRPr>
          </a:p>
          <a:p>
            <a:pPr lvl="0"/>
            <a:endParaRPr lang="zh-CN" altLang="zh-CN" sz="2400" dirty="0">
              <a:latin typeface="Times New Roman" pitchFamily="18" charset="0"/>
              <a:ea typeface="Times New Roman" pitchFamily="18" charset="0"/>
            </a:endParaRPr>
          </a:p>
          <a:p>
            <a:pPr lvl="0">
              <a:buChar char="•"/>
            </a:pPr>
            <a:r>
              <a:rPr lang="zh-CN" altLang="zh-CN" sz="2400" dirty="0">
                <a:latin typeface="Times New Roman" pitchFamily="18" charset="0"/>
                <a:ea typeface="Times New Roman" pitchFamily="18" charset="0"/>
              </a:rPr>
              <a:t>   We detect a accident location of car using    	</a:t>
            </a:r>
          </a:p>
          <a:p>
            <a:pPr lvl="0"/>
            <a:r>
              <a:rPr lang="zh-CN" altLang="zh-CN" sz="2400" dirty="0">
                <a:latin typeface="Times New Roman" pitchFamily="18" charset="0"/>
                <a:ea typeface="Times New Roman" pitchFamily="18" charset="0"/>
              </a:rPr>
              <a:t>    GSM&amp;GPS, zigbee is used for connect a control</a:t>
            </a:r>
          </a:p>
          <a:p>
            <a:pPr lvl="0"/>
            <a:r>
              <a:rPr lang="zh-CN" altLang="zh-CN" sz="2400" dirty="0">
                <a:latin typeface="Times New Roman" pitchFamily="18" charset="0"/>
                <a:ea typeface="Times New Roman" pitchFamily="18" charset="0"/>
              </a:rPr>
              <a:t>    station and a car for regular </a:t>
            </a:r>
            <a:r>
              <a:rPr lang="zh-CN" altLang="zh-CN" sz="2400" dirty="0" smtClean="0">
                <a:latin typeface="Times New Roman" pitchFamily="18" charset="0"/>
                <a:ea typeface="Times New Roman" pitchFamily="18" charset="0"/>
              </a:rPr>
              <a:t>monitoring</a:t>
            </a:r>
            <a:endParaRPr lang="zh-CN" altLang="zh-CN" sz="2400" dirty="0">
              <a:latin typeface="Times New Roman" pitchFamily="18" charset="0"/>
              <a:ea typeface="Times New Roman" pitchFamily="18" charset="0"/>
            </a:endParaRPr>
          </a:p>
          <a:p>
            <a:pPr lvl="0"/>
            <a:endParaRPr lang="zh-CN" altLang="zh-CN" sz="2400" dirty="0">
              <a:latin typeface="Times New Roman" pitchFamily="18" charset="0"/>
              <a:ea typeface="Times New Roman" pitchFamily="18" charset="0"/>
            </a:endParaRPr>
          </a:p>
          <a:p>
            <a:pPr lvl="0">
              <a:buChar char="•"/>
            </a:pPr>
            <a:r>
              <a:rPr lang="zh-CN" altLang="zh-CN" sz="2400" dirty="0">
                <a:latin typeface="Times New Roman" pitchFamily="18" charset="0"/>
                <a:ea typeface="Times New Roman" pitchFamily="18" charset="0"/>
              </a:rPr>
              <a:t>  The main objective of proposed system is to   </a:t>
            </a:r>
          </a:p>
          <a:p>
            <a:pPr lvl="0"/>
            <a:r>
              <a:rPr lang="zh-CN" altLang="zh-CN" sz="2400" dirty="0">
                <a:latin typeface="Times New Roman" pitchFamily="18" charset="0"/>
                <a:ea typeface="Times New Roman" pitchFamily="18" charset="0"/>
              </a:rPr>
              <a:t>    operate the vehicle in safe speed at critical </a:t>
            </a:r>
            <a:r>
              <a:rPr lang="zh-CN" altLang="zh-CN" sz="2400" dirty="0" smtClean="0">
                <a:latin typeface="Times New Roman" pitchFamily="18" charset="0"/>
                <a:ea typeface="Times New Roman" pitchFamily="18" charset="0"/>
              </a:rPr>
              <a:t>zones</a:t>
            </a:r>
            <a:r>
              <a:rPr lang="en-IN" altLang="zh-CN" sz="2400" dirty="0" smtClean="0">
                <a:latin typeface="Times New Roman" pitchFamily="18" charset="0"/>
                <a:ea typeface="Times New Roman" pitchFamily="18" charset="0"/>
              </a:rPr>
              <a:t> ,          </a:t>
            </a:r>
          </a:p>
          <a:p>
            <a:pPr lvl="0"/>
            <a:r>
              <a:rPr lang="en-IN" altLang="zh-CN" sz="2400" dirty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IN" altLang="zh-CN" sz="2400" dirty="0" smtClean="0">
                <a:latin typeface="Times New Roman" pitchFamily="18" charset="0"/>
                <a:ea typeface="Times New Roman" pitchFamily="18" charset="0"/>
              </a:rPr>
              <a:t>   detect the theft and control it</a:t>
            </a:r>
            <a:r>
              <a:rPr lang="en-IN" altLang="zh-CN" sz="2400" dirty="0">
                <a:latin typeface="Times New Roman" pitchFamily="18" charset="0"/>
                <a:ea typeface="Times New Roman" pitchFamily="18" charset="0"/>
              </a:rPr>
              <a:t>.</a:t>
            </a:r>
            <a:r>
              <a:rPr lang="zh-CN" altLang="zh-CN" sz="2400" dirty="0" smtClean="0">
                <a:latin typeface="Times New Roman" pitchFamily="18" charset="0"/>
                <a:ea typeface="Times New Roman" pitchFamily="18" charset="0"/>
              </a:rPr>
              <a:t>             </a:t>
            </a:r>
            <a:endParaRPr lang="zh-CN" altLang="zh-CN" sz="2400" dirty="0">
              <a:latin typeface="Times New Roman" pitchFamily="18" charset="0"/>
              <a:ea typeface="Times New Roman" pitchFamily="18" charset="0"/>
            </a:endParaRPr>
          </a:p>
          <a:p>
            <a:pPr lvl="0"/>
            <a:endParaRPr lang="zh-CN" altLang="zh-CN" sz="2400" dirty="0"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Title 1048614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9398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ctr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4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</a:lstStyle>
          <a:p>
            <a:pPr lvl="0" eaLnBrk="1" hangingPunct="1"/>
            <a:r>
              <a:rPr lang="en-US" altLang="en-US" sz="3600" b="1" dirty="0">
                <a:latin typeface="Times New Roman" pitchFamily="18" charset="0"/>
                <a:ea typeface="Times New Roman" pitchFamily="18" charset="0"/>
              </a:rPr>
              <a:t>EXISTING SCHEME</a:t>
            </a:r>
          </a:p>
        </p:txBody>
      </p:sp>
      <p:sp>
        <p:nvSpPr>
          <p:cNvPr id="1048616" name="Content Placeholder 1048615"/>
          <p:cNvSpPr>
            <a:spLocks noGrp="1"/>
          </p:cNvSpPr>
          <p:nvPr>
            <p:ph idx="1"/>
          </p:nvPr>
        </p:nvSpPr>
        <p:spPr>
          <a:xfrm>
            <a:off x="611560" y="1340768"/>
            <a:ext cx="8075240" cy="4785394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34290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742950" indent="-28575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11430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6002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20574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marL="457200" lvl="0" indent="-457200" algn="just" eaLnBrk="1" hangingPunct="1"/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Priya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400" dirty="0" err="1" smtClean="0">
                <a:latin typeface="Times New Roman" pitchFamily="18" charset="0"/>
                <a:ea typeface="Times New Roman" pitchFamily="18" charset="0"/>
              </a:rPr>
              <a:t>etal,International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Journal of Computer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Science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and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  Mobile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Computing,vol.4 Issue.11,November-2015. </a:t>
            </a:r>
          </a:p>
          <a:p>
            <a:pPr marL="457200" lvl="0" indent="-457200" algn="just" eaLnBrk="1" hangingPunct="1"/>
            <a:endParaRPr lang="en-US" altLang="en-US" sz="2400" dirty="0">
              <a:latin typeface="Times New Roman" pitchFamily="18" charset="0"/>
              <a:ea typeface="Times New Roman" pitchFamily="18" charset="0"/>
            </a:endParaRPr>
          </a:p>
          <a:p>
            <a:pPr marL="457200" lvl="0" indent="-457200" algn="just" eaLnBrk="1" hangingPunct="1"/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Kumar,Neeraj,Naveen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chilamkurti,and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joel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JPC Rodrigues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. ”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Learning automata-based opportunistic data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aggregation   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and forwarding scheme for alert generation in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vehicular       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adhoc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networks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” computer communication</a:t>
            </a:r>
          </a:p>
          <a:p>
            <a:pPr marL="457200" lvl="0" indent="-457200" algn="just" eaLnBrk="1" hangingPunct="1"/>
            <a:endParaRPr lang="en-US" altLang="en-US" sz="2400" dirty="0">
              <a:latin typeface="Times New Roman" pitchFamily="18" charset="0"/>
              <a:ea typeface="Times New Roman" pitchFamily="18" charset="0"/>
            </a:endParaRPr>
          </a:p>
          <a:p>
            <a:pPr marL="457200" lvl="0" indent="-457200" algn="just" eaLnBrk="1" hangingPunct="1"/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Slavik,Michael,Imad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Mahgoub,and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Mohammed M.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Alwakeel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.”Analysis and evaluation of distance-to-mean broadcast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  method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for 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VANET”.Journal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of king Saud university-computer and information science</a:t>
            </a:r>
          </a:p>
        </p:txBody>
      </p:sp>
      <p:sp>
        <p:nvSpPr>
          <p:cNvPr id="1048617" name="Rectangle 1048616"/>
          <p:cNvSpPr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4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048580"/>
          <p:cNvSpPr>
            <a:spLocks noGrp="1"/>
          </p:cNvSpPr>
          <p:nvPr>
            <p:ph type="title"/>
          </p:nvPr>
        </p:nvSpPr>
        <p:spPr>
          <a:xfrm>
            <a:off x="485775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ctr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4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</a:lstStyle>
          <a:p>
            <a:pPr lvl="0" eaLnBrk="1" hangingPunct="1"/>
            <a:r>
              <a:rPr lang="en-US" altLang="en-US" sz="3200" b="1">
                <a:latin typeface="Times New Roman" pitchFamily="18" charset="0"/>
                <a:ea typeface="Times New Roman" pitchFamily="18" charset="0"/>
              </a:rPr>
              <a:t>PROBLEMS IDENTIFIED IN EXISTING </a:t>
            </a:r>
            <a:r>
              <a:t/>
            </a:r>
            <a:br/>
            <a:r>
              <a:rPr lang="en-US" altLang="en-US" sz="3200" b="1">
                <a:latin typeface="Times New Roman" pitchFamily="18" charset="0"/>
                <a:ea typeface="Times New Roman" pitchFamily="18" charset="0"/>
              </a:rPr>
              <a:t>SYSTEM</a:t>
            </a:r>
          </a:p>
        </p:txBody>
      </p:sp>
      <p:sp>
        <p:nvSpPr>
          <p:cNvPr id="1048582" name="Content Placeholder 1048581"/>
          <p:cNvSpPr>
            <a:spLocks noGrp="1"/>
          </p:cNvSpPr>
          <p:nvPr>
            <p:ph idx="1"/>
          </p:nvPr>
        </p:nvSpPr>
        <p:spPr>
          <a:xfrm>
            <a:off x="827584" y="1700808"/>
            <a:ext cx="7859216" cy="4425354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34290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742950" indent="-28575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11430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6002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20574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eaLnBrk="1" hangingPunct="1"/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Short range </a:t>
            </a:r>
            <a:r>
              <a:rPr lang="en-US" altLang="en-US" sz="2800" dirty="0" smtClean="0">
                <a:latin typeface="Times New Roman" pitchFamily="18" charset="0"/>
                <a:ea typeface="Times New Roman" pitchFamily="18" charset="0"/>
              </a:rPr>
              <a:t>communication</a:t>
            </a:r>
            <a:endParaRPr lang="en-US" altLang="en-US" sz="2800" dirty="0"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endParaRPr lang="en-US" altLang="en-US" sz="2800" dirty="0" smtClean="0"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r>
              <a:rPr lang="en-US" altLang="en-US" sz="2800" dirty="0" smtClean="0">
                <a:latin typeface="Times New Roman" pitchFamily="18" charset="0"/>
                <a:ea typeface="Times New Roman" pitchFamily="18" charset="0"/>
              </a:rPr>
              <a:t>It </a:t>
            </a:r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needs the manual speed </a:t>
            </a:r>
            <a:r>
              <a:rPr lang="en-US" altLang="en-US" sz="2800" dirty="0" smtClean="0">
                <a:latin typeface="Times New Roman" pitchFamily="18" charset="0"/>
                <a:ea typeface="Times New Roman" pitchFamily="18" charset="0"/>
              </a:rPr>
              <a:t>control</a:t>
            </a:r>
          </a:p>
          <a:p>
            <a:pPr marL="0" lvl="0" indent="0" eaLnBrk="1" hangingPunct="1">
              <a:buNone/>
            </a:pPr>
            <a:r>
              <a:rPr lang="en-US" altLang="en-US" sz="2800" dirty="0" smtClean="0">
                <a:latin typeface="Times New Roman" pitchFamily="18" charset="0"/>
                <a:ea typeface="Times New Roman" pitchFamily="18" charset="0"/>
              </a:rPr>
              <a:t> </a:t>
            </a:r>
          </a:p>
          <a:p>
            <a:pPr lvl="0" eaLnBrk="1" hangingPunct="1"/>
            <a:r>
              <a:rPr lang="en-US" altLang="en-US" sz="2800" dirty="0" smtClean="0">
                <a:latin typeface="Times New Roman" pitchFamily="18" charset="0"/>
                <a:ea typeface="Times New Roman" pitchFamily="18" charset="0"/>
              </a:rPr>
              <a:t>Individually monitored</a:t>
            </a:r>
            <a:endParaRPr lang="en-US" altLang="en-US" sz="2800" dirty="0"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endParaRPr lang="en-US" altLang="en-US" dirty="0"/>
          </a:p>
        </p:txBody>
      </p:sp>
      <p:sp>
        <p:nvSpPr>
          <p:cNvPr id="1048583" name="Rectangle 1048582"/>
          <p:cNvSpPr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5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Title 1048585"/>
          <p:cNvSpPr>
            <a:spLocks noGrp="1"/>
          </p:cNvSpPr>
          <p:nvPr>
            <p:ph type="title"/>
          </p:nvPr>
        </p:nvSpPr>
        <p:spPr>
          <a:xfrm>
            <a:off x="725487" y="1238250"/>
            <a:ext cx="7961312" cy="5048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ctr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4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</a:lstStyle>
          <a:p>
            <a:pPr lvl="0" eaLnBrk="1" hangingPunct="1"/>
            <a:r>
              <a:rPr lang="en-US" altLang="en-US" sz="2400" b="1" dirty="0">
                <a:latin typeface="Times New Roman" pitchFamily="18" charset="0"/>
                <a:ea typeface="Times New Roman" pitchFamily="18" charset="0"/>
              </a:rPr>
              <a:t>BLOCK DIAGRAM OF PROPOSED SCHEME </a:t>
            </a:r>
            <a:r>
              <a:rPr dirty="0"/>
              <a:t/>
            </a:r>
            <a:br>
              <a:rPr dirty="0"/>
            </a:br>
            <a:r>
              <a:rPr lang="en-US" altLang="en-US" sz="2400" b="1" dirty="0">
                <a:latin typeface="Times New Roman" pitchFamily="18" charset="0"/>
                <a:ea typeface="Times New Roman" pitchFamily="18" charset="0"/>
              </a:rPr>
              <a:t>Transmitter</a:t>
            </a:r>
            <a:r>
              <a:rPr dirty="0"/>
              <a:t/>
            </a:r>
            <a:br>
              <a:rPr dirty="0"/>
            </a:br>
            <a:endParaRPr lang="en-US" altLang="en-US" sz="4000" dirty="0">
              <a:latin typeface="Times New Roman" pitchFamily="18" charset="0"/>
            </a:endParaRPr>
          </a:p>
        </p:txBody>
      </p:sp>
      <p:sp>
        <p:nvSpPr>
          <p:cNvPr id="1048587" name="Content Placeholder 1048586"/>
          <p:cNvSpPr>
            <a:spLocks noGrp="1"/>
          </p:cNvSpPr>
          <p:nvPr>
            <p:ph idx="1"/>
          </p:nvPr>
        </p:nvSpPr>
        <p:spPr>
          <a:xfrm>
            <a:off x="554037" y="1785937"/>
            <a:ext cx="8304212" cy="50720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34290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742950" indent="-28575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11430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6002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20574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marL="0" lvl="0" indent="0" eaLnBrk="1" hangingPunct="1">
              <a:buNone/>
            </a:pPr>
            <a:endParaRPr lang="en-US" altLang="en-US" sz="2400">
              <a:latin typeface="Times New Roman" pitchFamily="18" charset="0"/>
            </a:endParaRPr>
          </a:p>
          <a:p>
            <a:pPr marL="0" lvl="0" indent="0" eaLnBrk="1" hangingPunct="1"/>
            <a:endParaRPr lang="en-US" altLang="en-US" sz="2400">
              <a:latin typeface="Times New Roman" pitchFamily="18" charset="0"/>
            </a:endParaRPr>
          </a:p>
          <a:p>
            <a:pPr marL="0" lvl="0" indent="0" eaLnBrk="1" hangingPunct="1"/>
            <a:endParaRPr lang="en-US" altLang="en-US" sz="2400">
              <a:latin typeface="Times New Roman" pitchFamily="18" charset="0"/>
            </a:endParaRPr>
          </a:p>
          <a:p>
            <a:pPr marL="0" lvl="0" indent="0" eaLnBrk="1" hangingPunct="1"/>
            <a:endParaRPr lang="en-US" altLang="en-US" sz="2400">
              <a:latin typeface="Times New Roman" pitchFamily="18" charset="0"/>
            </a:endParaRPr>
          </a:p>
          <a:p>
            <a:pPr marL="0" lvl="0" indent="0" eaLnBrk="1" hangingPunct="1"/>
            <a:endParaRPr lang="en-US" altLang="en-US" sz="2400">
              <a:latin typeface="Times New Roman" pitchFamily="18" charset="0"/>
            </a:endParaRPr>
          </a:p>
          <a:p>
            <a:pPr marL="0" lvl="0" indent="0" eaLnBrk="1" hangingPunct="1"/>
            <a:endParaRPr lang="en-US" altLang="en-US" sz="2400">
              <a:latin typeface="Times New Roman" pitchFamily="18" charset="0"/>
            </a:endParaRPr>
          </a:p>
          <a:p>
            <a:pPr marL="0" lvl="0" indent="0" eaLnBrk="1" hangingPunct="1"/>
            <a:endParaRPr lang="en-US" altLang="en-US" sz="2400">
              <a:latin typeface="Times New Roman" pitchFamily="18" charset="0"/>
            </a:endParaRPr>
          </a:p>
        </p:txBody>
      </p:sp>
      <p:sp>
        <p:nvSpPr>
          <p:cNvPr id="1048588" name="Rectangle 1048587"/>
          <p:cNvSpPr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6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538983" y="1556792"/>
            <a:ext cx="7260403" cy="5093245"/>
            <a:chOff x="1930" y="2342"/>
            <a:chExt cx="7778" cy="7565"/>
          </a:xfrm>
        </p:grpSpPr>
        <p:sp>
          <p:nvSpPr>
            <p:cNvPr id="1048589" name="Rectangle 1048588"/>
            <p:cNvSpPr/>
            <p:nvPr/>
          </p:nvSpPr>
          <p:spPr>
            <a:xfrm>
              <a:off x="5177" y="2342"/>
              <a:ext cx="1757" cy="918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pPr lvl="0" algn="ctr" eaLnBrk="1" latinLnBrk="1" hangingPunct="1"/>
              <a:r>
                <a:rPr lang="en-US" altLang="en-US" sz="1600" b="1">
                  <a:latin typeface="Times New Roman" pitchFamily="18" charset="0"/>
                  <a:ea typeface="Calibri" charset="0"/>
                </a:rPr>
                <a:t>LCD</a:t>
              </a:r>
            </a:p>
          </p:txBody>
        </p:sp>
        <p:sp>
          <p:nvSpPr>
            <p:cNvPr id="1048590" name="Rectangle 1048589"/>
            <p:cNvSpPr/>
            <p:nvPr/>
          </p:nvSpPr>
          <p:spPr>
            <a:xfrm>
              <a:off x="7773" y="5555"/>
              <a:ext cx="1757" cy="918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pPr lvl="0" algn="ctr" eaLnBrk="1" latinLnBrk="1" hangingPunct="1"/>
              <a:r>
                <a:rPr lang="en-US" altLang="en-US" sz="1600" b="1">
                  <a:latin typeface="Times New Roman" pitchFamily="18" charset="0"/>
                  <a:ea typeface="Calibri" charset="0"/>
                </a:rPr>
                <a:t>GSM</a:t>
              </a:r>
            </a:p>
            <a:p>
              <a:pPr lvl="0" algn="ctr" eaLnBrk="1" latinLnBrk="1" hangingPunct="1"/>
              <a:r>
                <a:rPr lang="en-US" altLang="en-US" sz="1600" b="1">
                  <a:latin typeface="Times New Roman" pitchFamily="18" charset="0"/>
                  <a:ea typeface="Calibri" charset="0"/>
                </a:rPr>
                <a:t>MODEM</a:t>
              </a:r>
            </a:p>
          </p:txBody>
        </p:sp>
        <p:sp>
          <p:nvSpPr>
            <p:cNvPr id="1048591" name="Rectangle 1048590"/>
            <p:cNvSpPr/>
            <p:nvPr/>
          </p:nvSpPr>
          <p:spPr>
            <a:xfrm>
              <a:off x="7773" y="6741"/>
              <a:ext cx="1757" cy="918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pPr lvl="0" algn="ctr" eaLnBrk="1" latinLnBrk="1" hangingPunct="1"/>
              <a:r>
                <a:rPr lang="en-US" altLang="en-US" sz="1600" b="1">
                  <a:latin typeface="Times New Roman" pitchFamily="18" charset="0"/>
                  <a:ea typeface="Calibri" charset="0"/>
                </a:rPr>
                <a:t>GPS</a:t>
              </a:r>
            </a:p>
            <a:p>
              <a:pPr lvl="0" algn="ctr" eaLnBrk="1" latinLnBrk="1" hangingPunct="1"/>
              <a:r>
                <a:rPr lang="en-US" altLang="en-US" sz="1600" b="1">
                  <a:latin typeface="Times New Roman" pitchFamily="18" charset="0"/>
                  <a:ea typeface="Calibri" charset="0"/>
                </a:rPr>
                <a:t>RECEIVER</a:t>
              </a:r>
            </a:p>
          </p:txBody>
        </p:sp>
        <p:sp>
          <p:nvSpPr>
            <p:cNvPr id="1048592" name="Rectangle 1048591"/>
            <p:cNvSpPr/>
            <p:nvPr/>
          </p:nvSpPr>
          <p:spPr>
            <a:xfrm>
              <a:off x="7773" y="8054"/>
              <a:ext cx="1757" cy="918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pPr lvl="0" algn="ctr" eaLnBrk="1" latinLnBrk="1" hangingPunct="1"/>
              <a:r>
                <a:rPr lang="en-US" altLang="en-US" sz="1600" b="1">
                  <a:latin typeface="Times New Roman" pitchFamily="18" charset="0"/>
                  <a:ea typeface="Calibri" charset="0"/>
                </a:rPr>
                <a:t>ZIGBEE</a:t>
              </a:r>
            </a:p>
            <a:p>
              <a:pPr lvl="0" algn="ctr" eaLnBrk="1" latinLnBrk="1" hangingPunct="1"/>
              <a:r>
                <a:rPr lang="en-US" altLang="en-US" sz="1600" b="1">
                  <a:latin typeface="Times New Roman" pitchFamily="18" charset="0"/>
                  <a:ea typeface="Calibri" charset="0"/>
                </a:rPr>
                <a:t>Tx</a:t>
              </a: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1930" y="3758"/>
              <a:ext cx="5250" cy="6149"/>
              <a:chOff x="1930" y="2175"/>
              <a:chExt cx="5250" cy="6149"/>
            </a:xfrm>
          </p:grpSpPr>
          <p:sp>
            <p:nvSpPr>
              <p:cNvPr id="1048593" name="Rectangle 1048592"/>
              <p:cNvSpPr/>
              <p:nvPr/>
            </p:nvSpPr>
            <p:spPr>
              <a:xfrm>
                <a:off x="2120" y="2263"/>
                <a:ext cx="1757" cy="918"/>
              </a:xfrm>
              <a:prstGeom prst="rect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  <p:txBody>
              <a:bodyPr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5pPr>
              </a:lstStyle>
              <a:p>
                <a:pPr lvl="0" algn="ctr" eaLnBrk="1" latinLnBrk="1" hangingPunct="1"/>
                <a:r>
                  <a:rPr lang="en-US" altLang="en-US" sz="1600" b="1">
                    <a:latin typeface="Times New Roman" pitchFamily="18" charset="0"/>
                    <a:ea typeface="Calibri" charset="0"/>
                  </a:rPr>
                  <a:t>ENGINE</a:t>
                </a:r>
              </a:p>
              <a:p>
                <a:pPr lvl="0" algn="ctr" eaLnBrk="1" latinLnBrk="1" hangingPunct="1"/>
                <a:r>
                  <a:rPr lang="en-US" altLang="en-US" sz="1600" b="1">
                    <a:latin typeface="Times New Roman" pitchFamily="18" charset="0"/>
                    <a:ea typeface="Calibri" charset="0"/>
                  </a:rPr>
                  <a:t>ON/OFF</a:t>
                </a:r>
              </a:p>
            </p:txBody>
          </p:sp>
          <p:sp>
            <p:nvSpPr>
              <p:cNvPr id="1048594" name="Rectangle 1048593"/>
              <p:cNvSpPr/>
              <p:nvPr/>
            </p:nvSpPr>
            <p:spPr>
              <a:xfrm>
                <a:off x="1930" y="3576"/>
                <a:ext cx="2089" cy="918"/>
              </a:xfrm>
              <a:prstGeom prst="rect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  <p:txBody>
              <a:bodyPr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5pPr>
              </a:lstStyle>
              <a:p>
                <a:pPr lvl="0" algn="ctr" eaLnBrk="1" latinLnBrk="1" hangingPunct="1"/>
                <a:r>
                  <a:rPr lang="en-US" altLang="en-US" sz="1600" b="1">
                    <a:latin typeface="Times New Roman" pitchFamily="18" charset="0"/>
                    <a:ea typeface="Calibri" charset="0"/>
                  </a:rPr>
                  <a:t>TEMPERATURE</a:t>
                </a:r>
              </a:p>
              <a:p>
                <a:pPr lvl="0" algn="ctr" eaLnBrk="1" latinLnBrk="1" hangingPunct="1"/>
                <a:r>
                  <a:rPr lang="en-US" altLang="en-US" sz="1600" b="1">
                    <a:latin typeface="Times New Roman" pitchFamily="18" charset="0"/>
                    <a:ea typeface="Calibri" charset="0"/>
                  </a:rPr>
                  <a:t>SENSOR</a:t>
                </a:r>
              </a:p>
            </p:txBody>
          </p:sp>
          <p:sp>
            <p:nvSpPr>
              <p:cNvPr id="1048595" name="Rectangle 1048594"/>
              <p:cNvSpPr/>
              <p:nvPr/>
            </p:nvSpPr>
            <p:spPr>
              <a:xfrm>
                <a:off x="2120" y="4858"/>
                <a:ext cx="1757" cy="918"/>
              </a:xfrm>
              <a:prstGeom prst="rect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  <p:txBody>
              <a:bodyPr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5pPr>
              </a:lstStyle>
              <a:p>
                <a:pPr lvl="0" algn="ctr" eaLnBrk="1" latinLnBrk="1" hangingPunct="1"/>
                <a:r>
                  <a:rPr lang="en-US" altLang="en-US" sz="1600" b="1">
                    <a:latin typeface="Times New Roman" pitchFamily="18" charset="0"/>
                    <a:ea typeface="Calibri" charset="0"/>
                  </a:rPr>
                  <a:t>SPEED</a:t>
                </a:r>
              </a:p>
              <a:p>
                <a:pPr lvl="0" algn="ctr" eaLnBrk="1" latinLnBrk="1" hangingPunct="1"/>
                <a:r>
                  <a:rPr lang="en-US" altLang="en-US" sz="1600" b="1">
                    <a:latin typeface="Times New Roman" pitchFamily="18" charset="0"/>
                    <a:ea typeface="Calibri" charset="0"/>
                  </a:rPr>
                  <a:t>SENSOR</a:t>
                </a:r>
              </a:p>
            </p:txBody>
          </p:sp>
          <p:sp>
            <p:nvSpPr>
              <p:cNvPr id="1048596" name="Rectangle 1048595"/>
              <p:cNvSpPr/>
              <p:nvPr/>
            </p:nvSpPr>
            <p:spPr>
              <a:xfrm>
                <a:off x="2120" y="6076"/>
                <a:ext cx="1757" cy="918"/>
              </a:xfrm>
              <a:prstGeom prst="rect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  <p:txBody>
              <a:bodyPr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5pPr>
              </a:lstStyle>
              <a:p>
                <a:pPr lvl="0" algn="ctr" eaLnBrk="1" latinLnBrk="1" hangingPunct="1"/>
                <a:r>
                  <a:rPr lang="en-US" altLang="en-US" sz="1600" b="1">
                    <a:latin typeface="Times New Roman" pitchFamily="18" charset="0"/>
                    <a:ea typeface="Calibri" charset="0"/>
                  </a:rPr>
                  <a:t>VIBRATION</a:t>
                </a:r>
              </a:p>
              <a:p>
                <a:pPr lvl="0" algn="ctr" eaLnBrk="1" latinLnBrk="1" hangingPunct="1"/>
                <a:r>
                  <a:rPr lang="en-US" altLang="en-US" sz="1600" b="1">
                    <a:latin typeface="Times New Roman" pitchFamily="18" charset="0"/>
                    <a:ea typeface="Calibri" charset="0"/>
                  </a:rPr>
                  <a:t>SENSOR</a:t>
                </a:r>
              </a:p>
            </p:txBody>
          </p:sp>
          <p:sp>
            <p:nvSpPr>
              <p:cNvPr id="1048597" name="Rectangle 1048596"/>
              <p:cNvSpPr/>
              <p:nvPr/>
            </p:nvSpPr>
            <p:spPr>
              <a:xfrm>
                <a:off x="4592" y="2175"/>
                <a:ext cx="2588" cy="4840"/>
              </a:xfrm>
              <a:prstGeom prst="rect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  <p:txBody>
              <a:bodyPr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5pPr>
              </a:lstStyle>
              <a:p>
                <a:pPr lvl="0" algn="ctr" eaLnBrk="1" latinLnBrk="1" hangingPunct="1"/>
                <a:endParaRPr lang="en-US" altLang="en-US" sz="1600" b="1" dirty="0">
                  <a:latin typeface="Times New Roman" pitchFamily="18" charset="0"/>
                  <a:ea typeface="Calibri" charset="0"/>
                </a:endParaRPr>
              </a:p>
              <a:p>
                <a:pPr lvl="0" algn="ctr" eaLnBrk="1" latinLnBrk="1" hangingPunct="1"/>
                <a:endParaRPr lang="en-US" altLang="en-US" sz="1600" b="1" dirty="0">
                  <a:latin typeface="Times New Roman" pitchFamily="18" charset="0"/>
                  <a:ea typeface="Calibri" charset="0"/>
                </a:endParaRPr>
              </a:p>
              <a:p>
                <a:pPr lvl="0" algn="ctr" eaLnBrk="1" latinLnBrk="1" hangingPunct="1"/>
                <a:endParaRPr lang="en-US" altLang="en-US" sz="1600" b="1" dirty="0">
                  <a:latin typeface="Times New Roman" pitchFamily="18" charset="0"/>
                  <a:ea typeface="Calibri" charset="0"/>
                </a:endParaRPr>
              </a:p>
              <a:p>
                <a:pPr lvl="0" algn="ctr" eaLnBrk="1" latinLnBrk="1" hangingPunct="1"/>
                <a:r>
                  <a:rPr lang="en-US" altLang="en-US" sz="1600" b="1" dirty="0">
                    <a:latin typeface="Times New Roman" pitchFamily="18" charset="0"/>
                    <a:ea typeface="Calibri" charset="0"/>
                  </a:rPr>
                  <a:t>PIC16F877A</a:t>
                </a:r>
              </a:p>
              <a:p>
                <a:pPr lvl="0" algn="ctr" eaLnBrk="1" latinLnBrk="1" hangingPunct="1"/>
                <a:r>
                  <a:rPr lang="en-US" altLang="en-US" sz="1600" b="1" dirty="0">
                    <a:latin typeface="Times New Roman" pitchFamily="18" charset="0"/>
                    <a:ea typeface="Calibri" charset="0"/>
                  </a:rPr>
                  <a:t>MICROCONTROLLER</a:t>
                </a:r>
              </a:p>
            </p:txBody>
          </p:sp>
          <p:sp>
            <p:nvSpPr>
              <p:cNvPr id="1048598" name="Rectangle 1048597"/>
              <p:cNvSpPr/>
              <p:nvPr/>
            </p:nvSpPr>
            <p:spPr>
              <a:xfrm>
                <a:off x="5034" y="7487"/>
                <a:ext cx="1703" cy="837"/>
              </a:xfrm>
              <a:prstGeom prst="rect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</a:ln>
            </p:spPr>
            <p:txBody>
              <a:bodyPr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5pPr>
              </a:lstStyle>
              <a:p>
                <a:pPr lvl="0" algn="ctr" eaLnBrk="1" latinLnBrk="1" hangingPunct="1"/>
                <a:r>
                  <a:rPr lang="en-US" altLang="en-US" sz="1600" b="1">
                    <a:latin typeface="Times New Roman" pitchFamily="18" charset="0"/>
                    <a:ea typeface="Calibri" charset="0"/>
                  </a:rPr>
                  <a:t>POWER</a:t>
                </a:r>
              </a:p>
              <a:p>
                <a:pPr lvl="0" algn="ctr" eaLnBrk="1" latinLnBrk="1" hangingPunct="1"/>
                <a:r>
                  <a:rPr lang="en-US" altLang="en-US" sz="1600" b="1">
                    <a:latin typeface="Times New Roman" pitchFamily="18" charset="0"/>
                    <a:ea typeface="Calibri" charset="0"/>
                  </a:rPr>
                  <a:t>SUPPLY</a:t>
                </a:r>
              </a:p>
            </p:txBody>
          </p:sp>
          <p:sp>
            <p:nvSpPr>
              <p:cNvPr id="1048599" name="Straight Arrow Connector 1048598"/>
              <p:cNvSpPr/>
              <p:nvPr/>
            </p:nvSpPr>
            <p:spPr>
              <a:xfrm>
                <a:off x="3877" y="2722"/>
                <a:ext cx="666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  <a:tailEnd type="triangle" w="med" len="med"/>
              </a:ln>
            </p:spPr>
            <p:txBody>
              <a:bodyPr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5pPr>
              </a:lstStyle>
              <a:p>
                <a:endParaRPr lang="zh-CN" altLang="zh-CN"/>
              </a:p>
            </p:txBody>
          </p:sp>
          <p:sp>
            <p:nvSpPr>
              <p:cNvPr id="1048600" name="Straight Arrow Connector 1048599"/>
              <p:cNvSpPr/>
              <p:nvPr/>
            </p:nvSpPr>
            <p:spPr>
              <a:xfrm>
                <a:off x="4019" y="4051"/>
                <a:ext cx="524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  <a:tailEnd type="triangle" w="med" len="med"/>
              </a:ln>
            </p:spPr>
            <p:txBody>
              <a:bodyPr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5pPr>
              </a:lstStyle>
              <a:p>
                <a:endParaRPr lang="zh-CN" altLang="zh-CN"/>
              </a:p>
            </p:txBody>
          </p:sp>
          <p:sp>
            <p:nvSpPr>
              <p:cNvPr id="1048601" name="Straight Arrow Connector 1048600"/>
              <p:cNvSpPr/>
              <p:nvPr/>
            </p:nvSpPr>
            <p:spPr>
              <a:xfrm>
                <a:off x="3877" y="5333"/>
                <a:ext cx="666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  <a:tailEnd type="triangle" w="med" len="med"/>
              </a:ln>
            </p:spPr>
            <p:txBody>
              <a:bodyPr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5pPr>
              </a:lstStyle>
              <a:p>
                <a:endParaRPr lang="zh-CN" altLang="zh-CN"/>
              </a:p>
            </p:txBody>
          </p:sp>
          <p:sp>
            <p:nvSpPr>
              <p:cNvPr id="1048602" name="Straight Arrow Connector 1048601"/>
              <p:cNvSpPr/>
              <p:nvPr/>
            </p:nvSpPr>
            <p:spPr>
              <a:xfrm>
                <a:off x="3877" y="6520"/>
                <a:ext cx="666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  <a:tailEnd type="triangle" w="med" len="med"/>
              </a:ln>
            </p:spPr>
            <p:txBody>
              <a:bodyPr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5pPr>
              </a:lstStyle>
              <a:p>
                <a:endParaRPr lang="zh-CN" altLang="zh-CN"/>
              </a:p>
            </p:txBody>
          </p:sp>
          <p:sp>
            <p:nvSpPr>
              <p:cNvPr id="1048603" name="Straight Arrow Connector 1048602"/>
              <p:cNvSpPr/>
              <p:nvPr/>
            </p:nvSpPr>
            <p:spPr>
              <a:xfrm flipV="1">
                <a:off x="5839" y="6994"/>
                <a:ext cx="0" cy="412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>
                    <a:alpha val="100000"/>
                  </a:srgbClr>
                </a:solidFill>
                <a:prstDash val="solid"/>
                <a:round/>
                <a:tailEnd type="triangle" w="med" len="med"/>
              </a:ln>
            </p:spPr>
            <p:txBody>
              <a:bodyPr lIns="91440" tIns="45720" rIns="91440" bIns="45720" anchor="t"/>
              <a:lstStyle>
                <a:lvl1pPr marL="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1pPr>
                <a:lvl2pPr marL="4572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2pPr>
                <a:lvl3pPr marL="9144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3pPr>
                <a:lvl4pPr marL="13716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4pPr>
                <a:lvl5pPr marL="1828800" indent="0" algn="l" rtl="0" fontAlgn="base" latinLnBrk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FontTx/>
                  <a:buNone/>
                  <a:defRPr sz="1800" b="0" i="0" u="none" baseline="0">
                    <a:solidFill>
                      <a:srgbClr val="000000"/>
                    </a:solidFill>
                    <a:latin typeface="Arial" charset="0"/>
                    <a:ea typeface="宋体" charset="-122"/>
                    <a:sym typeface="Arial" charset="0"/>
                  </a:defRPr>
                </a:lvl5pPr>
              </a:lstStyle>
              <a:p>
                <a:endParaRPr lang="zh-CN" altLang="zh-CN"/>
              </a:p>
            </p:txBody>
          </p:sp>
        </p:grpSp>
        <p:sp>
          <p:nvSpPr>
            <p:cNvPr id="1048604" name="Rectangle 1048603"/>
            <p:cNvSpPr/>
            <p:nvPr/>
          </p:nvSpPr>
          <p:spPr>
            <a:xfrm>
              <a:off x="7773" y="3640"/>
              <a:ext cx="1757" cy="918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pPr lvl="0" algn="ctr" eaLnBrk="1" latinLnBrk="1" hangingPunct="1"/>
              <a:r>
                <a:rPr lang="en-US" altLang="en-US" sz="1600" b="1">
                  <a:latin typeface="Times New Roman" pitchFamily="18" charset="0"/>
                  <a:ea typeface="Calibri" charset="0"/>
                </a:rPr>
                <a:t>MOTOR</a:t>
              </a:r>
            </a:p>
            <a:p>
              <a:pPr lvl="0" algn="ctr" eaLnBrk="1" latinLnBrk="1" hangingPunct="1"/>
              <a:r>
                <a:rPr lang="en-US" altLang="en-US" sz="1600" b="1">
                  <a:latin typeface="Times New Roman" pitchFamily="18" charset="0"/>
                  <a:ea typeface="Calibri" charset="0"/>
                </a:rPr>
                <a:t>DRIVER</a:t>
              </a:r>
            </a:p>
          </p:txBody>
        </p:sp>
        <p:sp>
          <p:nvSpPr>
            <p:cNvPr id="1048605" name="Rectangle 1048604"/>
            <p:cNvSpPr/>
            <p:nvPr/>
          </p:nvSpPr>
          <p:spPr>
            <a:xfrm>
              <a:off x="7994" y="4939"/>
              <a:ext cx="678" cy="443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pPr lvl="0" algn="ctr" eaLnBrk="1" latinLnBrk="1" hangingPunct="1"/>
              <a:r>
                <a:rPr lang="en-US" altLang="en-US" sz="1200" b="1">
                  <a:latin typeface="Times New Roman" pitchFamily="18" charset="0"/>
                  <a:ea typeface="Calibri" charset="0"/>
                </a:rPr>
                <a:t>M1</a:t>
              </a:r>
            </a:p>
          </p:txBody>
        </p:sp>
        <p:sp>
          <p:nvSpPr>
            <p:cNvPr id="1048606" name="Rectangle 1048605"/>
            <p:cNvSpPr/>
            <p:nvPr/>
          </p:nvSpPr>
          <p:spPr>
            <a:xfrm>
              <a:off x="9030" y="4968"/>
              <a:ext cx="678" cy="443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pPr lvl="0" algn="ctr" eaLnBrk="1" latinLnBrk="1" hangingPunct="1"/>
              <a:r>
                <a:rPr lang="en-US" altLang="en-US" sz="1200" b="1">
                  <a:latin typeface="Times New Roman" pitchFamily="18" charset="0"/>
                  <a:ea typeface="Calibri" charset="0"/>
                </a:rPr>
                <a:t>M</a:t>
              </a:r>
              <a:r>
                <a:rPr lang="en-US" altLang="en-US" sz="1200">
                  <a:latin typeface="Times New Roman" pitchFamily="18" charset="0"/>
                  <a:ea typeface="Calibri" charset="0"/>
                </a:rPr>
                <a:t>2</a:t>
              </a:r>
            </a:p>
          </p:txBody>
        </p:sp>
        <p:sp>
          <p:nvSpPr>
            <p:cNvPr id="1048607" name="Straight Arrow Connector 1048606"/>
            <p:cNvSpPr/>
            <p:nvPr/>
          </p:nvSpPr>
          <p:spPr>
            <a:xfrm flipV="1">
              <a:off x="6061" y="3260"/>
              <a:ext cx="0" cy="507"/>
            </a:xfrm>
            <a:prstGeom prst="straightConnector1">
              <a:avLst/>
            </a:pr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tailEnd type="triangle" w="med" len="med"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endParaRPr lang="zh-CN" altLang="zh-CN"/>
            </a:p>
          </p:txBody>
        </p:sp>
        <p:sp>
          <p:nvSpPr>
            <p:cNvPr id="1048608" name="Straight Arrow Connector 1048607"/>
            <p:cNvSpPr/>
            <p:nvPr/>
          </p:nvSpPr>
          <p:spPr>
            <a:xfrm>
              <a:off x="7181" y="4034"/>
              <a:ext cx="572" cy="0"/>
            </a:xfrm>
            <a:prstGeom prst="straightConnector1">
              <a:avLst/>
            </a:pr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tailEnd type="triangle" w="med" len="med"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endParaRPr lang="zh-CN" altLang="zh-CN"/>
            </a:p>
          </p:txBody>
        </p:sp>
        <p:sp>
          <p:nvSpPr>
            <p:cNvPr id="1048609" name="Straight Arrow Connector 1048608"/>
            <p:cNvSpPr/>
            <p:nvPr/>
          </p:nvSpPr>
          <p:spPr>
            <a:xfrm>
              <a:off x="8213" y="4531"/>
              <a:ext cx="0" cy="408"/>
            </a:xfrm>
            <a:prstGeom prst="straightConnector1">
              <a:avLst/>
            </a:pr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tailEnd type="triangle" w="med" len="med"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endParaRPr lang="zh-CN" altLang="zh-CN"/>
            </a:p>
          </p:txBody>
        </p:sp>
        <p:sp>
          <p:nvSpPr>
            <p:cNvPr id="1048610" name="Straight Arrow Connector 1048609"/>
            <p:cNvSpPr/>
            <p:nvPr/>
          </p:nvSpPr>
          <p:spPr>
            <a:xfrm>
              <a:off x="9352" y="4585"/>
              <a:ext cx="0" cy="408"/>
            </a:xfrm>
            <a:prstGeom prst="straightConnector1">
              <a:avLst/>
            </a:pr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tailEnd type="triangle" w="med" len="med"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endParaRPr lang="zh-CN" altLang="zh-CN"/>
            </a:p>
          </p:txBody>
        </p:sp>
        <p:sp>
          <p:nvSpPr>
            <p:cNvPr id="1048611" name="Straight Arrow Connector 1048610"/>
            <p:cNvSpPr/>
            <p:nvPr/>
          </p:nvSpPr>
          <p:spPr>
            <a:xfrm>
              <a:off x="7181" y="6077"/>
              <a:ext cx="572" cy="0"/>
            </a:xfrm>
            <a:prstGeom prst="straightConnector1">
              <a:avLst/>
            </a:pr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tailEnd type="triangle" w="med" len="med"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endParaRPr lang="zh-CN" altLang="zh-CN"/>
            </a:p>
          </p:txBody>
        </p:sp>
        <p:sp>
          <p:nvSpPr>
            <p:cNvPr id="1048612" name="Straight Arrow Connector 1048611"/>
            <p:cNvSpPr/>
            <p:nvPr/>
          </p:nvSpPr>
          <p:spPr>
            <a:xfrm flipH="1">
              <a:off x="7181" y="7216"/>
              <a:ext cx="572" cy="0"/>
            </a:xfrm>
            <a:prstGeom prst="straightConnector1">
              <a:avLst/>
            </a:pr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tailEnd type="triangle" w="med" len="med"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endParaRPr lang="zh-CN" altLang="zh-CN"/>
            </a:p>
          </p:txBody>
        </p:sp>
        <p:sp>
          <p:nvSpPr>
            <p:cNvPr id="1048613" name="Straight Arrow Connector 1048612"/>
            <p:cNvSpPr/>
            <p:nvPr/>
          </p:nvSpPr>
          <p:spPr>
            <a:xfrm>
              <a:off x="7181" y="8371"/>
              <a:ext cx="572" cy="0"/>
            </a:xfrm>
            <a:prstGeom prst="straightConnector1">
              <a:avLst/>
            </a:pr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tailEnd type="triangle" w="med" len="med"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endParaRPr lang="zh-CN" altLang="zh-CN"/>
            </a:p>
          </p:txBody>
        </p:sp>
      </p:grpSp>
      <p:sp>
        <p:nvSpPr>
          <p:cNvPr id="1048614" name="Rectangle 1048613"/>
          <p:cNvSpPr/>
          <p:nvPr/>
        </p:nvSpPr>
        <p:spPr>
          <a:xfrm flipV="1">
            <a:off x="538983" y="404664"/>
            <a:ext cx="8605016" cy="60816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ctr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endParaRPr lang="zh-CN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Title 1048617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ctr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4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</a:lstStyle>
          <a:p>
            <a:pPr lvl="0" eaLnBrk="1" hangingPunct="1"/>
            <a:r>
              <a:rPr lang="en-US" altLang="en-US" sz="3600" b="1">
                <a:latin typeface="Times New Roman" pitchFamily="18" charset="0"/>
                <a:ea typeface="Times New Roman" pitchFamily="18" charset="0"/>
              </a:rPr>
              <a:t>RECEIVER</a:t>
            </a:r>
          </a:p>
        </p:txBody>
      </p:sp>
      <p:sp>
        <p:nvSpPr>
          <p:cNvPr id="1048619" name="Rectangle 1048618"/>
          <p:cNvSpPr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7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  <p:sp>
        <p:nvSpPr>
          <p:cNvPr id="1048620" name="Rectangle 1048619"/>
          <p:cNvSpPr/>
          <p:nvPr/>
        </p:nvSpPr>
        <p:spPr>
          <a:xfrm>
            <a:off x="5500687" y="3143250"/>
            <a:ext cx="1857375" cy="128587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</a:ln>
        </p:spPr>
        <p:txBody>
          <a:bodyPr lIns="91440" tIns="45720" rIns="91440" bIns="45720" anchor="t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algn="ctr" eaLnBrk="1" latinLnBrk="1" hangingPunct="1"/>
            <a:endParaRPr lang="en-US" altLang="en-US" sz="1600" b="1">
              <a:latin typeface="Times New Roman" pitchFamily="18" charset="0"/>
              <a:ea typeface="Calibri" charset="0"/>
            </a:endParaRPr>
          </a:p>
          <a:p>
            <a:pPr lvl="0" algn="ctr" eaLnBrk="1" latinLnBrk="1" hangingPunct="1"/>
            <a:r>
              <a:rPr lang="en-US" altLang="en-US" sz="1600" b="1">
                <a:latin typeface="Times New Roman" pitchFamily="18" charset="0"/>
                <a:ea typeface="Calibri" charset="0"/>
              </a:rPr>
              <a:t>ANDROID</a:t>
            </a:r>
          </a:p>
          <a:p>
            <a:pPr lvl="0" algn="ctr" eaLnBrk="1" latinLnBrk="1" hangingPunct="1"/>
            <a:r>
              <a:rPr lang="en-US" altLang="en-US" sz="1600" b="1">
                <a:latin typeface="Times New Roman" pitchFamily="18" charset="0"/>
                <a:ea typeface="Calibri" charset="0"/>
              </a:rPr>
              <a:t>MOBILE</a:t>
            </a:r>
          </a:p>
          <a:p>
            <a:pPr lvl="0" algn="ctr" eaLnBrk="1" latinLnBrk="1" hangingPunct="1"/>
            <a:r>
              <a:rPr lang="en-US" altLang="en-US" sz="1600" b="1">
                <a:latin typeface="Times New Roman" pitchFamily="18" charset="0"/>
                <a:ea typeface="Calibri" charset="0"/>
              </a:rPr>
              <a:t>PHONE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1357312" y="2786062"/>
            <a:ext cx="3595687" cy="1785937"/>
            <a:chOff x="2305" y="10935"/>
            <a:chExt cx="4723" cy="1896"/>
          </a:xfrm>
        </p:grpSpPr>
        <p:sp>
          <p:nvSpPr>
            <p:cNvPr id="1048621" name="Rectangle 1048620"/>
            <p:cNvSpPr/>
            <p:nvPr/>
          </p:nvSpPr>
          <p:spPr>
            <a:xfrm>
              <a:off x="2305" y="11502"/>
              <a:ext cx="1772" cy="854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pPr lvl="0" algn="ctr" eaLnBrk="1" latinLnBrk="1" hangingPunct="1"/>
              <a:r>
                <a:rPr lang="en-US" altLang="en-US" b="1">
                  <a:latin typeface="Times New Roman" pitchFamily="18" charset="0"/>
                  <a:ea typeface="Calibri" charset="0"/>
                </a:rPr>
                <a:t>ZIGBEE</a:t>
              </a:r>
            </a:p>
            <a:p>
              <a:pPr lvl="0" algn="ctr" eaLnBrk="1" hangingPunct="1"/>
              <a:r>
                <a:rPr lang="zh-CN" altLang="en-US" b="1">
                  <a:latin typeface="Times New Roman" pitchFamily="18" charset="0"/>
                </a:rPr>
                <a:t>RX</a:t>
              </a:r>
            </a:p>
          </p:txBody>
        </p:sp>
        <p:sp>
          <p:nvSpPr>
            <p:cNvPr id="1048622" name="Rectangle 1048621"/>
            <p:cNvSpPr/>
            <p:nvPr/>
          </p:nvSpPr>
          <p:spPr>
            <a:xfrm>
              <a:off x="4839" y="10935"/>
              <a:ext cx="2189" cy="1896"/>
            </a:xfrm>
            <a:prstGeom prst="rect">
              <a:avLst/>
            </a:prstGeom>
            <a:solidFill>
              <a:srgbClr val="FFFFFF"/>
            </a:solidFill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pPr lvl="0" algn="ctr" eaLnBrk="1" latinLnBrk="1" hangingPunct="1"/>
              <a:endParaRPr lang="en-US" altLang="en-US" sz="1600" b="1">
                <a:latin typeface="Times New Roman" pitchFamily="18" charset="0"/>
                <a:ea typeface="Calibri" charset="0"/>
              </a:endParaRPr>
            </a:p>
            <a:p>
              <a:pPr lvl="0" algn="ctr" eaLnBrk="1" latinLnBrk="1" hangingPunct="1"/>
              <a:endParaRPr lang="en-US" altLang="en-US" sz="1600" b="1">
                <a:latin typeface="Times New Roman" pitchFamily="18" charset="0"/>
                <a:ea typeface="Calibri" charset="0"/>
              </a:endParaRPr>
            </a:p>
            <a:p>
              <a:pPr lvl="0" algn="ctr" eaLnBrk="1" latinLnBrk="1" hangingPunct="1"/>
              <a:r>
                <a:rPr lang="en-US" altLang="en-US" sz="1600" b="1">
                  <a:latin typeface="Times New Roman" pitchFamily="18" charset="0"/>
                  <a:ea typeface="Calibri" charset="0"/>
                </a:rPr>
                <a:t>PC</a:t>
              </a:r>
            </a:p>
            <a:p>
              <a:pPr lvl="0" algn="ctr" eaLnBrk="1" latinLnBrk="1" hangingPunct="1"/>
              <a:r>
                <a:rPr lang="en-US" altLang="en-US" sz="1600" b="1">
                  <a:latin typeface="Times New Roman" pitchFamily="18" charset="0"/>
                  <a:ea typeface="Calibri" charset="0"/>
                </a:rPr>
                <a:t>With</a:t>
              </a:r>
            </a:p>
            <a:p>
              <a:pPr lvl="0" algn="ctr" eaLnBrk="1" latinLnBrk="1" hangingPunct="1"/>
              <a:r>
                <a:rPr lang="en-US" altLang="en-US" sz="1600" b="1">
                  <a:latin typeface="Times New Roman" pitchFamily="18" charset="0"/>
                  <a:ea typeface="Calibri" charset="0"/>
                </a:rPr>
                <a:t>LABVIEW</a:t>
              </a:r>
            </a:p>
          </p:txBody>
        </p:sp>
        <p:sp>
          <p:nvSpPr>
            <p:cNvPr id="1048623" name="Straight Arrow Connector 1048622"/>
            <p:cNvSpPr/>
            <p:nvPr/>
          </p:nvSpPr>
          <p:spPr>
            <a:xfrm>
              <a:off x="4139" y="12026"/>
              <a:ext cx="700" cy="0"/>
            </a:xfrm>
            <a:prstGeom prst="straightConnector1">
              <a:avLst/>
            </a:prstGeom>
            <a:noFill/>
            <a:ln w="9525" cap="flat" cmpd="sng">
              <a:solidFill>
                <a:srgbClr val="000000">
                  <a:alpha val="100000"/>
                </a:srgbClr>
              </a:solidFill>
              <a:prstDash val="solid"/>
              <a:round/>
              <a:tailEnd type="triangle" w="med" len="med"/>
            </a:ln>
          </p:spPr>
          <p:txBody>
            <a:bodyPr lIns="91440" tIns="45720" rIns="91440" bIns="45720" anchor="t"/>
            <a:lstStyle>
              <a:lvl1pPr marL="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1pPr>
              <a:lvl2pPr marL="4572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2pPr>
              <a:lvl3pPr marL="9144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3pPr>
              <a:lvl4pPr marL="13716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4pPr>
              <a:lvl5pPr marL="1828800" indent="0" algn="l" rtl="0" fontAlgn="base" latinLnBrk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  <a:defRPr sz="1800" b="0" i="0" u="none" baseline="0">
                  <a:solidFill>
                    <a:srgbClr val="000000"/>
                  </a:solidFill>
                  <a:latin typeface="Arial" charset="0"/>
                  <a:ea typeface="宋体" charset="-122"/>
                  <a:sym typeface="Arial" charset="0"/>
                </a:defRPr>
              </a:lvl5pPr>
            </a:lstStyle>
            <a:p>
              <a:endParaRPr lang="zh-CN" altLang="zh-CN"/>
            </a:p>
          </p:txBody>
        </p:sp>
      </p:grpSp>
      <p:sp>
        <p:nvSpPr>
          <p:cNvPr id="1048624" name="Rectangle 1048623"/>
          <p:cNvSpPr/>
          <p:nvPr/>
        </p:nvSpPr>
        <p:spPr>
          <a:xfrm>
            <a:off x="619125" y="1417637"/>
            <a:ext cx="9144000" cy="45720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 anchor="ctr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endParaRPr lang="zh-CN" altLang="zh-CN"/>
          </a:p>
        </p:txBody>
      </p:sp>
      <p:sp>
        <p:nvSpPr>
          <p:cNvPr id="1048625" name="Rectangle 1048624"/>
          <p:cNvSpPr/>
          <p:nvPr/>
        </p:nvSpPr>
        <p:spPr>
          <a:xfrm>
            <a:off x="619125" y="1873250"/>
            <a:ext cx="246062" cy="46037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 anchor="ctr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eaLnBrk="1" latinLnBrk="1" hangingPunct="1">
              <a:tabLst>
                <a:tab pos="954087" algn="l"/>
              </a:tabLst>
            </a:pPr>
            <a:endParaRPr lang="zh-CN" altLang="en-US" sz="800"/>
          </a:p>
          <a:p>
            <a:pPr lvl="0" eaLnBrk="1" latinLnBrk="1" hangingPunct="1">
              <a:tabLst>
                <a:tab pos="954087" algn="l"/>
              </a:tabLst>
            </a:pPr>
            <a:endParaRPr lang="zh-CN" altLang="en-US"/>
          </a:p>
        </p:txBody>
      </p:sp>
      <p:sp>
        <p:nvSpPr>
          <p:cNvPr id="1048626" name="Rectangle 1048625"/>
          <p:cNvSpPr/>
          <p:nvPr/>
        </p:nvSpPr>
        <p:spPr>
          <a:xfrm>
            <a:off x="1000125" y="2428875"/>
            <a:ext cx="7786687" cy="369887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>
            <a:spAutoFit/>
          </a:bodyPr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endParaRPr lang="zh-CN" altLang="zh-C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Title 1048640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ctr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4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</a:lstStyle>
          <a:p>
            <a:pPr lvl="0" eaLnBrk="1" hangingPunct="1"/>
            <a:r>
              <a:rPr lang="en-US" altLang="en-US" sz="3200" b="1">
                <a:latin typeface="Times New Roman" pitchFamily="18" charset="0"/>
                <a:ea typeface="Times New Roman" pitchFamily="18" charset="0"/>
              </a:rPr>
              <a:t>WORKING PRINCIPLE OF  PROPOSED</a:t>
            </a:r>
            <a:r>
              <a:t/>
            </a:r>
            <a:br/>
            <a:r>
              <a:rPr lang="en-US" altLang="en-US" sz="3200" b="1">
                <a:latin typeface="Times New Roman" pitchFamily="18" charset="0"/>
                <a:ea typeface="Times New Roman" pitchFamily="18" charset="0"/>
              </a:rPr>
              <a:t> SYSTEM</a:t>
            </a:r>
          </a:p>
        </p:txBody>
      </p:sp>
      <p:sp>
        <p:nvSpPr>
          <p:cNvPr id="1048642" name="Content Placeholder 1048641"/>
          <p:cNvSpPr>
            <a:spLocks noGrp="1"/>
          </p:cNvSpPr>
          <p:nvPr>
            <p:ph idx="1"/>
          </p:nvPr>
        </p:nvSpPr>
        <p:spPr>
          <a:xfrm>
            <a:off x="539552" y="1628800"/>
            <a:ext cx="8147248" cy="472755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34290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742950" indent="-28575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11430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6002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20574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The sensors are used to monitor  the engine on/off         condition, temperature, speed</a:t>
            </a:r>
          </a:p>
          <a:p>
            <a:pPr lvl="0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 If </a:t>
            </a:r>
            <a:r>
              <a:rPr lang="en-US" altLang="en-US" sz="2800" dirty="0" smtClean="0">
                <a:latin typeface="Times New Roman" pitchFamily="18" charset="0"/>
                <a:ea typeface="Times New Roman" pitchFamily="18" charset="0"/>
              </a:rPr>
              <a:t>accident </a:t>
            </a:r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occurs due to heavy vibration  </a:t>
            </a:r>
            <a:r>
              <a:rPr lang="en-US" altLang="en-US" sz="2800" dirty="0" smtClean="0">
                <a:latin typeface="Times New Roman" pitchFamily="18" charset="0"/>
                <a:ea typeface="Times New Roman" pitchFamily="18" charset="0"/>
              </a:rPr>
              <a:t>by  using   the </a:t>
            </a:r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GPS it tracks the location and sends </a:t>
            </a:r>
            <a:r>
              <a:rPr lang="en-US" altLang="en-US" sz="2800" dirty="0" smtClean="0">
                <a:latin typeface="Times New Roman" pitchFamily="18" charset="0"/>
                <a:ea typeface="Times New Roman" pitchFamily="18" charset="0"/>
              </a:rPr>
              <a:t>information  </a:t>
            </a:r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to the receiver </a:t>
            </a:r>
          </a:p>
          <a:p>
            <a:pPr lvl="0" algn="just" eaLnBrk="1" hangingPunct="1">
              <a:lnSpc>
                <a:spcPct val="150000"/>
              </a:lnSpc>
            </a:pPr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800" dirty="0" err="1">
                <a:latin typeface="Times New Roman" pitchFamily="18" charset="0"/>
                <a:ea typeface="Times New Roman" pitchFamily="18" charset="0"/>
              </a:rPr>
              <a:t>zigbee</a:t>
            </a:r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800" dirty="0" smtClean="0">
                <a:latin typeface="Times New Roman" pitchFamily="18" charset="0"/>
                <a:ea typeface="Times New Roman" pitchFamily="18" charset="0"/>
              </a:rPr>
              <a:t>receiver  </a:t>
            </a:r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receives and display </a:t>
            </a:r>
            <a:r>
              <a:rPr lang="en-US" altLang="en-US" sz="2800" dirty="0" smtClean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information  to the control unit and nearest vehicles.</a:t>
            </a:r>
          </a:p>
        </p:txBody>
      </p:sp>
      <p:sp>
        <p:nvSpPr>
          <p:cNvPr id="1048643" name="Rectangle 1048642"/>
          <p:cNvSpPr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8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Title 104863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ctr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4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</a:lstStyle>
          <a:p>
            <a:pPr lvl="0" eaLnBrk="1" hangingPunct="1"/>
            <a:r>
              <a:rPr lang="en-US" altLang="en-US" sz="3200" b="1">
                <a:latin typeface="Times New Roman" pitchFamily="18" charset="0"/>
                <a:ea typeface="Times New Roman" pitchFamily="18" charset="0"/>
              </a:rPr>
              <a:t>HARDWARE COMPONENTS</a:t>
            </a:r>
          </a:p>
        </p:txBody>
      </p:sp>
      <p:sp>
        <p:nvSpPr>
          <p:cNvPr id="1048633" name="Content Placeholder 1048632"/>
          <p:cNvSpPr>
            <a:spLocks noGrp="1"/>
          </p:cNvSpPr>
          <p:nvPr>
            <p:ph idx="1"/>
          </p:nvPr>
        </p:nvSpPr>
        <p:spPr>
          <a:xfrm>
            <a:off x="827584" y="1456929"/>
            <a:ext cx="7859216" cy="5140423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34290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742950" indent="-28575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11430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6002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20574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just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Temperature sensor</a:t>
            </a: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Speed sensor </a:t>
            </a: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Vibration sensor</a:t>
            </a: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GSM modem</a:t>
            </a:r>
          </a:p>
          <a:p>
            <a:pPr lvl="0" eaLnBrk="1" hangingPunct="1"/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Zigbee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transmitter&amp;receiver</a:t>
            </a:r>
            <a:endParaRPr lang="en-US" altLang="en-US" sz="2400" dirty="0"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GPS receiver</a:t>
            </a: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Power supply</a:t>
            </a: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Pc with 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labview</a:t>
            </a:r>
            <a:endParaRPr lang="en-US" altLang="en-US" sz="2400" dirty="0"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Android mobile phone</a:t>
            </a:r>
          </a:p>
        </p:txBody>
      </p:sp>
      <p:sp>
        <p:nvSpPr>
          <p:cNvPr id="1048634" name="Rectangle 1048633"/>
          <p:cNvSpPr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9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871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4" name="Title 1048643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ctr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4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</a:lstStyle>
          <a:p>
            <a:pPr lvl="0" eaLnBrk="1" hangingPunct="1"/>
            <a:r>
              <a:rPr lang="en-US" altLang="en-US" sz="3200" b="1">
                <a:latin typeface="Times New Roman" pitchFamily="18" charset="0"/>
                <a:ea typeface="Times New Roman" pitchFamily="18" charset="0"/>
              </a:rPr>
              <a:t>SOFTWARE TOOL</a:t>
            </a:r>
          </a:p>
        </p:txBody>
      </p:sp>
      <p:sp>
        <p:nvSpPr>
          <p:cNvPr id="1048645" name="Content Placeholder 1048644"/>
          <p:cNvSpPr>
            <a:spLocks noGrp="1"/>
          </p:cNvSpPr>
          <p:nvPr>
            <p:ph idx="1"/>
          </p:nvPr>
        </p:nvSpPr>
        <p:spPr>
          <a:xfrm>
            <a:off x="611560" y="1628800"/>
            <a:ext cx="8075240" cy="4497362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34290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742950" indent="-28575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11430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6002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20574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eaLnBrk="1" hangingPunct="1"/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MPlab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is used for programming</a:t>
            </a:r>
          </a:p>
          <a:p>
            <a:pPr lvl="0" eaLnBrk="1" hangingPunct="1"/>
            <a:endParaRPr lang="en-US" altLang="en-US" sz="2400" dirty="0" smtClean="0"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The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program is written in C language</a:t>
            </a:r>
          </a:p>
          <a:p>
            <a:pPr lvl="0" eaLnBrk="1" hangingPunct="1"/>
            <a:endParaRPr lang="en-US" altLang="en-US" sz="2400" dirty="0" smtClean="0"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r>
              <a:rPr lang="en-US" altLang="en-US" sz="2400" dirty="0" err="1" smtClean="0">
                <a:latin typeface="Times New Roman" pitchFamily="18" charset="0"/>
                <a:ea typeface="Times New Roman" pitchFamily="18" charset="0"/>
              </a:rPr>
              <a:t>MPlab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IDE simulators use PC to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simulate 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the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instructions   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and peripheral functions</a:t>
            </a:r>
          </a:p>
        </p:txBody>
      </p:sp>
      <p:sp>
        <p:nvSpPr>
          <p:cNvPr id="1048646" name="TextBox 1048645"/>
          <p:cNvSpPr txBox="1"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10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Title 1048646"/>
          <p:cNvSpPr>
            <a:spLocks noGrp="1"/>
          </p:cNvSpPr>
          <p:nvPr>
            <p:ph type="title"/>
          </p:nvPr>
        </p:nvSpPr>
        <p:spPr>
          <a:xfrm>
            <a:off x="357187" y="28575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ctr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4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</a:lstStyle>
          <a:p>
            <a:pPr lvl="0" eaLnBrk="1" hangingPunct="1"/>
            <a:r>
              <a:rPr lang="en-US" altLang="en-US" sz="3200" b="1">
                <a:latin typeface="Times New Roman" pitchFamily="18" charset="0"/>
                <a:ea typeface="Times New Roman" pitchFamily="18" charset="0"/>
              </a:rPr>
              <a:t>APPLICATION</a:t>
            </a:r>
          </a:p>
        </p:txBody>
      </p:sp>
      <p:sp>
        <p:nvSpPr>
          <p:cNvPr id="1048648" name="Content Placeholder 1048647"/>
          <p:cNvSpPr>
            <a:spLocks noGrp="1"/>
          </p:cNvSpPr>
          <p:nvPr>
            <p:ph idx="1"/>
          </p:nvPr>
        </p:nvSpPr>
        <p:spPr>
          <a:xfrm>
            <a:off x="1259632" y="1412776"/>
            <a:ext cx="7427168" cy="4824536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34290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742950" indent="-28575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11430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6002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20574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endParaRPr lang="en-US" altLang="en-US" sz="2400" dirty="0" smtClean="0">
              <a:latin typeface="Times New Roman" pitchFamily="18" charset="0"/>
              <a:ea typeface="Times New Roman" pitchFamily="18" charset="0"/>
            </a:endParaRPr>
          </a:p>
          <a:p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Security tracking</a:t>
            </a:r>
          </a:p>
          <a:p>
            <a:pPr marL="0" lvl="0" indent="0" eaLnBrk="1" hangingPunct="1">
              <a:buNone/>
            </a:pPr>
            <a:endParaRPr lang="en-US" altLang="en-US" sz="2400" dirty="0"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Anti-theft</a:t>
            </a:r>
          </a:p>
          <a:p>
            <a:pPr lvl="0" eaLnBrk="1" hangingPunct="1"/>
            <a:endParaRPr lang="en-US" altLang="en-US" sz="2400" dirty="0"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Government sector</a:t>
            </a:r>
          </a:p>
          <a:p>
            <a:pPr lvl="0" eaLnBrk="1" hangingPunct="1"/>
            <a:endParaRPr lang="en-US" altLang="en-US" sz="2400" dirty="0" smtClean="0"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Private agency</a:t>
            </a:r>
          </a:p>
          <a:p>
            <a:pPr marL="0" lvl="0" indent="0" eaLnBrk="1" hangingPunct="1">
              <a:buNone/>
            </a:pPr>
            <a:endParaRPr lang="en-US" altLang="en-US" sz="2400" dirty="0" smtClean="0"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endParaRPr lang="en-US" altLang="en-US" sz="2400" dirty="0" smtClean="0">
              <a:latin typeface="Times New Roman" pitchFamily="18" charset="0"/>
              <a:ea typeface="Times New Roman" pitchFamily="18" charset="0"/>
            </a:endParaRPr>
          </a:p>
          <a:p>
            <a:pPr marL="0" lvl="0" indent="0" eaLnBrk="1" hangingPunct="1">
              <a:buNone/>
            </a:pPr>
            <a:endParaRPr lang="en-US" altLang="en-US" sz="2400" dirty="0" smtClean="0">
              <a:latin typeface="Times New Roman" pitchFamily="18" charset="0"/>
              <a:ea typeface="Times New Roman" pitchFamily="18" charset="0"/>
            </a:endParaRPr>
          </a:p>
          <a:p>
            <a:pPr marL="0" lvl="0" indent="0" eaLnBrk="1" hangingPunct="1">
              <a:buNone/>
            </a:pP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</a:t>
            </a:r>
            <a:endParaRPr lang="en-US" altLang="en-US" sz="2400" dirty="0"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1048649" name="TextBox 1048648"/>
          <p:cNvSpPr txBox="1"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11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Title 1048649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ctr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4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</a:lstStyle>
          <a:p>
            <a:pPr lvl="0" eaLnBrk="1" hangingPunct="1"/>
            <a:r>
              <a:rPr lang="en-US" altLang="en-US" sz="3200" b="1">
                <a:latin typeface="Times New Roman" pitchFamily="18" charset="0"/>
                <a:ea typeface="Times New Roman" pitchFamily="18" charset="0"/>
              </a:rPr>
              <a:t>CONCLUSION</a:t>
            </a:r>
          </a:p>
        </p:txBody>
      </p:sp>
      <p:sp>
        <p:nvSpPr>
          <p:cNvPr id="1048651" name="Content Placeholder 1048650"/>
          <p:cNvSpPr>
            <a:spLocks noGrp="1"/>
          </p:cNvSpPr>
          <p:nvPr>
            <p:ph idx="1"/>
          </p:nvPr>
        </p:nvSpPr>
        <p:spPr>
          <a:xfrm>
            <a:off x="683568" y="1556792"/>
            <a:ext cx="8003232" cy="456937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34290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742950" indent="-28575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11430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6002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20574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just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The developed system effectively monitors controls vehicle </a:t>
            </a:r>
          </a:p>
          <a:p>
            <a:pPr lvl="0" algn="just" eaLnBrk="1" hangingPunct="1">
              <a:buNone/>
            </a:pP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    moving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and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parameters like temperature, speed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and              vibration</a:t>
            </a:r>
          </a:p>
          <a:p>
            <a:pPr lvl="0" algn="just" eaLnBrk="1" hangingPunct="1">
              <a:buNone/>
            </a:pPr>
            <a:endParaRPr lang="en-US" altLang="en-US" sz="2400" dirty="0">
              <a:latin typeface="Times New Roman" pitchFamily="18" charset="0"/>
              <a:ea typeface="Times New Roman" pitchFamily="18" charset="0"/>
            </a:endParaRPr>
          </a:p>
          <a:p>
            <a:pPr lvl="0" algn="just" eaLnBrk="1" hangingPunct="1"/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In this 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zigbee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is used to 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aviod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vehicle 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colloision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 and reduce</a:t>
            </a:r>
          </a:p>
          <a:p>
            <a:pPr lvl="0" algn="just" eaLnBrk="1" hangingPunct="1">
              <a:buNone/>
            </a:pP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    traffic jams on road at same time speed of the vehicle is</a:t>
            </a:r>
          </a:p>
          <a:p>
            <a:pPr lvl="0" algn="just" eaLnBrk="1" hangingPunct="1">
              <a:buNone/>
            </a:pP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   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monitored</a:t>
            </a:r>
          </a:p>
          <a:p>
            <a:pPr lvl="0" algn="just" eaLnBrk="1" hangingPunct="1">
              <a:buNone/>
            </a:pPr>
            <a:endParaRPr lang="en-US" altLang="en-US" sz="2400" dirty="0" smtClean="0">
              <a:latin typeface="Times New Roman" pitchFamily="18" charset="0"/>
              <a:ea typeface="Times New Roman" pitchFamily="18" charset="0"/>
            </a:endParaRPr>
          </a:p>
          <a:p>
            <a:pPr algn="just"/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By using this we can also detect the location of the </a:t>
            </a:r>
            <a:r>
              <a:rPr lang="en-US" altLang="en-US" sz="2400" dirty="0" err="1" smtClean="0">
                <a:latin typeface="Times New Roman" pitchFamily="18" charset="0"/>
                <a:ea typeface="Times New Roman" pitchFamily="18" charset="0"/>
              </a:rPr>
              <a:t>thefted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  vehicle and control it immediately, so that theft will be           reduced</a:t>
            </a:r>
            <a:endParaRPr lang="en-US" altLang="en-US" sz="2400" dirty="0">
              <a:latin typeface="Times New Roman" pitchFamily="18" charset="0"/>
              <a:ea typeface="Times New Roman" pitchFamily="18" charset="0"/>
            </a:endParaRPr>
          </a:p>
          <a:p>
            <a:pPr lvl="0" algn="just" eaLnBrk="1" hangingPunct="1">
              <a:buNone/>
            </a:pPr>
            <a:endParaRPr lang="en-US" altLang="en-US" sz="2400" dirty="0">
              <a:latin typeface="Times New Roman" pitchFamily="18" charset="0"/>
              <a:ea typeface="Times New Roman" pitchFamily="18" charset="0"/>
            </a:endParaRPr>
          </a:p>
        </p:txBody>
      </p:sp>
      <p:sp>
        <p:nvSpPr>
          <p:cNvPr id="1048652" name="TextBox 1048651"/>
          <p:cNvSpPr txBox="1"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12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Title 1048652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ctr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4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</a:lstStyle>
          <a:p>
            <a:pPr lvl="0" eaLnBrk="1" hangingPunct="1"/>
            <a:r>
              <a:rPr lang="en-US" altLang="en-US" sz="3600" b="1" dirty="0">
                <a:latin typeface="Times New Roman" pitchFamily="18" charset="0"/>
                <a:ea typeface="Times New Roman" pitchFamily="18" charset="0"/>
              </a:rPr>
              <a:t>FUTURE SCOPE</a:t>
            </a:r>
          </a:p>
        </p:txBody>
      </p:sp>
      <p:sp>
        <p:nvSpPr>
          <p:cNvPr id="1048654" name="Content Placeholder 1048653"/>
          <p:cNvSpPr>
            <a:spLocks noGrp="1"/>
          </p:cNvSpPr>
          <p:nvPr>
            <p:ph idx="1"/>
          </p:nvPr>
        </p:nvSpPr>
        <p:spPr>
          <a:xfrm>
            <a:off x="611560" y="1556792"/>
            <a:ext cx="8075240" cy="456937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34290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742950" indent="-28575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11430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6002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20574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eaLnBrk="1" hangingPunct="1"/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This system can be interfaced with vehicle airbag </a:t>
            </a:r>
          </a:p>
          <a:p>
            <a:pPr lvl="0" eaLnBrk="1" hangingPunct="1">
              <a:buNone/>
            </a:pPr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     system that prevents occupants from string interior </a:t>
            </a:r>
          </a:p>
          <a:p>
            <a:pPr lvl="0" eaLnBrk="1" hangingPunct="1">
              <a:buNone/>
            </a:pPr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     objects such as wheel or </a:t>
            </a:r>
            <a:r>
              <a:rPr lang="en-US" altLang="en-US" sz="2800" dirty="0" smtClean="0">
                <a:latin typeface="Times New Roman" pitchFamily="18" charset="0"/>
                <a:ea typeface="Times New Roman" pitchFamily="18" charset="0"/>
              </a:rPr>
              <a:t>window</a:t>
            </a:r>
          </a:p>
          <a:p>
            <a:pPr lvl="0" eaLnBrk="1" hangingPunct="1">
              <a:buNone/>
            </a:pPr>
            <a:endParaRPr lang="en-US" altLang="en-US" sz="2800" dirty="0">
              <a:latin typeface="Times New Roman" pitchFamily="18" charset="0"/>
              <a:ea typeface="Times New Roman" pitchFamily="18" charset="0"/>
            </a:endParaRPr>
          </a:p>
          <a:p>
            <a:pPr lvl="0" eaLnBrk="1" hangingPunct="1"/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It will be extended for monitoring whole parameters </a:t>
            </a:r>
          </a:p>
          <a:p>
            <a:pPr lvl="0" eaLnBrk="1" hangingPunct="1">
              <a:buNone/>
            </a:pPr>
            <a:r>
              <a:rPr lang="en-US" altLang="en-US" sz="2800" dirty="0">
                <a:latin typeface="Times New Roman" pitchFamily="18" charset="0"/>
                <a:ea typeface="Times New Roman" pitchFamily="18" charset="0"/>
              </a:rPr>
              <a:t>    like engine oil, fuel range, oil level in tank </a:t>
            </a:r>
          </a:p>
        </p:txBody>
      </p:sp>
      <p:sp>
        <p:nvSpPr>
          <p:cNvPr id="1048655" name="TextBox 1048654"/>
          <p:cNvSpPr txBox="1"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13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3600" b="1" dirty="0" smtClean="0">
                <a:latin typeface="Times New Roman" pitchFamily="18" charset="0"/>
                <a:cs typeface="Times New Roman" pitchFamily="18" charset="0"/>
              </a:rPr>
              <a:t>REFERENCES</a:t>
            </a:r>
            <a:endParaRPr lang="en-IN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340768"/>
            <a:ext cx="8003232" cy="4785394"/>
          </a:xfrm>
        </p:spPr>
        <p:txBody>
          <a:bodyPr/>
          <a:lstStyle/>
          <a:p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400" dirty="0" err="1" smtClean="0">
                <a:latin typeface="Times New Roman" pitchFamily="18" charset="0"/>
                <a:ea typeface="Times New Roman" pitchFamily="18" charset="0"/>
              </a:rPr>
              <a:t>Priya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et 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al,International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Journal of Computer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Science 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and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        Mobile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Computing,vol.4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Issue.11,November-2015</a:t>
            </a:r>
            <a:endParaRPr lang="en-US" altLang="en-US" sz="2400" dirty="0">
              <a:latin typeface="Times New Roman" pitchFamily="18" charset="0"/>
              <a:ea typeface="Times New Roman" pitchFamily="18" charset="0"/>
            </a:endParaRPr>
          </a:p>
          <a:p>
            <a:endParaRPr lang="en-US" altLang="en-US" sz="2400" dirty="0">
              <a:latin typeface="Times New Roman" pitchFamily="18" charset="0"/>
              <a:ea typeface="Times New Roman" pitchFamily="18" charset="0"/>
            </a:endParaRPr>
          </a:p>
          <a:p>
            <a:pPr marL="457200" lvl="0" indent="-457200" eaLnBrk="1" hangingPunct="1"/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Kumar,Neeraj,Naveen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400" dirty="0" err="1" smtClean="0">
                <a:latin typeface="Times New Roman" pitchFamily="18" charset="0"/>
                <a:ea typeface="Times New Roman" pitchFamily="18" charset="0"/>
              </a:rPr>
              <a:t>chilamkurti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and 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joel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JPC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Rodrigues ”Learning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automata-based opportunistic data aggregation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  and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forwarding scheme for alert generation in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vehicular      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adhoc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  networks” computer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communication</a:t>
            </a:r>
          </a:p>
          <a:p>
            <a:pPr marL="457200" lvl="0" indent="-457200" eaLnBrk="1" hangingPunct="1"/>
            <a:endParaRPr lang="en-US" altLang="en-US" sz="2400" dirty="0" smtClean="0">
              <a:latin typeface="Times New Roman" pitchFamily="18" charset="0"/>
              <a:ea typeface="Times New Roman" pitchFamily="18" charset="0"/>
            </a:endParaRPr>
          </a:p>
          <a:p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400" dirty="0" err="1" smtClean="0">
                <a:latin typeface="Times New Roman" pitchFamily="18" charset="0"/>
                <a:ea typeface="Times New Roman" pitchFamily="18" charset="0"/>
              </a:rPr>
              <a:t>Slavik,Michael,Imad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400" dirty="0" err="1" smtClean="0">
                <a:latin typeface="Times New Roman" pitchFamily="18" charset="0"/>
                <a:ea typeface="Times New Roman" pitchFamily="18" charset="0"/>
              </a:rPr>
              <a:t>Mahgoub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and M.</a:t>
            </a:r>
            <a:r>
              <a:rPr lang="en-US" altLang="en-US" sz="2400" dirty="0" err="1" smtClean="0">
                <a:latin typeface="Times New Roman" pitchFamily="18" charset="0"/>
                <a:ea typeface="Times New Roman" pitchFamily="18" charset="0"/>
              </a:rPr>
              <a:t>Alwakeel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.”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Analysis                             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 and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evaluation of distance-to-mean broadcast method for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      </a:t>
            </a:r>
            <a:r>
              <a:rPr lang="en-US" altLang="en-US" sz="2400" dirty="0" err="1" smtClean="0">
                <a:latin typeface="Times New Roman" pitchFamily="18" charset="0"/>
                <a:ea typeface="Times New Roman" pitchFamily="18" charset="0"/>
              </a:rPr>
              <a:t>VANET</a:t>
            </a:r>
            <a:r>
              <a:rPr lang="en-US" altLang="en-US" sz="2400" dirty="0" err="1">
                <a:latin typeface="Times New Roman" pitchFamily="18" charset="0"/>
                <a:ea typeface="Times New Roman" pitchFamily="18" charset="0"/>
              </a:rPr>
              <a:t>”.Journal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 of king Saud university-computer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and        </a:t>
            </a:r>
            <a:r>
              <a:rPr lang="en-US" altLang="en-US" sz="2400" dirty="0">
                <a:latin typeface="Times New Roman" pitchFamily="18" charset="0"/>
                <a:ea typeface="Times New Roman" pitchFamily="18" charset="0"/>
              </a:rPr>
              <a:t>information </a:t>
            </a:r>
            <a:r>
              <a:rPr lang="en-US" altLang="en-US" sz="2400" dirty="0" smtClean="0">
                <a:latin typeface="Times New Roman" pitchFamily="18" charset="0"/>
                <a:ea typeface="Times New Roman" pitchFamily="18" charset="0"/>
              </a:rPr>
              <a:t>science</a:t>
            </a:r>
            <a:endParaRPr lang="en-US" altLang="en-US" sz="2400" dirty="0">
              <a:latin typeface="Times New Roman" pitchFamily="18" charset="0"/>
              <a:ea typeface="Times New Roman" pitchFamily="18" charset="0"/>
            </a:endParaRPr>
          </a:p>
          <a:p>
            <a:endParaRPr lang="en-IN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lvl="0" algn="r"/>
            <a:fld id="{566ABCEB-ACFC-4714-9973-3DA970169C29}" type="slidenum">
              <a:rPr lang="en-US" altLang="en-US" sz="1200" smtClean="0">
                <a:solidFill>
                  <a:srgbClr val="888888"/>
                </a:solidFill>
                <a:latin typeface="Calibri" charset="0"/>
              </a:rPr>
              <a:pPr lvl="0" algn="r"/>
              <a:t>14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7386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sz="3600" b="1" dirty="0" smtClean="0">
                <a:latin typeface="Times New Roman" pitchFamily="18" charset="0"/>
                <a:cs typeface="Times New Roman" pitchFamily="18" charset="0"/>
              </a:rPr>
              <a:t>REFERENCES</a:t>
            </a:r>
            <a:endParaRPr lang="en-IN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4"/>
          </a:xfrm>
        </p:spPr>
        <p:txBody>
          <a:bodyPr/>
          <a:lstStyle/>
          <a:p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H.A.Omar,N.Lu,and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W.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Zhuang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,”Wireless access technologies for vehicular networks safety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applications,”IEEE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Netw,vol.30,no.4,Aug.2016</a:t>
            </a:r>
          </a:p>
          <a:p>
            <a:pPr marL="0" indent="0">
              <a:buNone/>
            </a:pPr>
            <a:endParaRPr lang="en-IN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M.Mcdonald,H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Keller,J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Kilinjihout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V.mauro”Intelligent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 Transport system in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Europe”,opportunity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for future research    ” world scientific publishing company”,ISBN-2006</a:t>
            </a:r>
          </a:p>
          <a:p>
            <a:pPr marL="0" indent="0">
              <a:buNone/>
            </a:pPr>
            <a:endParaRPr lang="en-IN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Hui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Hu,Lianfang,published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a paper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title”design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and Implementation of vehicle monitoring system based on GPS/GSM/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GIS”,Third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International symposium on Intelligent information       Application 2009</a:t>
            </a:r>
            <a:endParaRPr lang="en-I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lvl="0" algn="r"/>
            <a:fld id="{566ABCEB-ACFC-4714-9973-3DA970169C29}" type="slidenum">
              <a:rPr lang="en-US" altLang="en-US" sz="1200" smtClean="0">
                <a:solidFill>
                  <a:srgbClr val="888888"/>
                </a:solidFill>
                <a:latin typeface="Calibri" charset="0"/>
              </a:rPr>
              <a:pPr lvl="0" algn="r"/>
              <a:t>15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773806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6" name="Content Placeholder 1048655"/>
          <p:cNvSpPr>
            <a:spLocks noGrp="1"/>
          </p:cNvSpPr>
          <p:nvPr>
            <p:ph idx="1"/>
          </p:nvPr>
        </p:nvSpPr>
        <p:spPr>
          <a:xfrm>
            <a:off x="533400" y="2743200"/>
            <a:ext cx="8229600" cy="838200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/>
          <a:lstStyle>
            <a:lvl1pPr marL="342900" indent="-3429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32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1pPr>
            <a:lvl2pPr marL="742950" indent="-28575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8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2pPr>
            <a:lvl3pPr marL="11430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•"/>
              <a:defRPr sz="24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3pPr>
            <a:lvl4pPr marL="16002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–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4pPr>
            <a:lvl5pPr marL="2057400" indent="-228600" algn="l" rtl="0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 typeface="Arial" charset="0"/>
              <a:buChar char="»"/>
              <a:defRPr sz="2000" b="0" i="0" u="none" baseline="0">
                <a:solidFill>
                  <a:srgbClr val="000000"/>
                </a:solidFill>
                <a:latin typeface="Calibri" charset="0"/>
                <a:ea typeface="宋体" charset="-122"/>
                <a:sym typeface="Arial" charset="0"/>
              </a:defRPr>
            </a:lvl5pPr>
          </a:lstStyle>
          <a:p>
            <a:pPr lvl="0" algn="ctr" eaLnBrk="1" hangingPunct="1">
              <a:buNone/>
            </a:pPr>
            <a:r>
              <a:rPr lang="en-US" altLang="en-US" sz="4400" b="1">
                <a:latin typeface="Times New Roman" pitchFamily="18" charset="0"/>
              </a:rPr>
              <a:t>THANK </a:t>
            </a:r>
            <a:r>
              <a:rPr lang="en-US" altLang="en-US" sz="4400" b="1"/>
              <a:t>YOU</a:t>
            </a:r>
          </a:p>
        </p:txBody>
      </p:sp>
      <p:sp>
        <p:nvSpPr>
          <p:cNvPr id="1048657" name="Rectangle 1048656"/>
          <p:cNvSpPr/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ctr"/>
          <a:lstStyle>
            <a:lvl1pPr marL="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1pPr>
            <a:lvl2pPr marL="4572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2pPr>
            <a:lvl3pPr marL="9144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3pPr>
            <a:lvl4pPr marL="13716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4pPr>
            <a:lvl5pPr marL="1828800" indent="0" algn="l" rtl="0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1800" b="0" i="0" u="none" baseline="0">
                <a:solidFill>
                  <a:srgbClr val="000000"/>
                </a:solidFill>
                <a:latin typeface="Arial" charset="0"/>
                <a:ea typeface="宋体" charset="-122"/>
                <a:sym typeface="Arial" charset="0"/>
              </a:defRPr>
            </a:lvl5pPr>
          </a:lstStyle>
          <a:p>
            <a:pPr lvl="0" algn="r"/>
            <a:fld id="{566ABCEB-ACFC-4714-9973-3DA970169C29}" type="slidenum">
              <a:rPr lang="en-US" altLang="en-US" sz="1200">
                <a:solidFill>
                  <a:srgbClr val="888888"/>
                </a:solidFill>
                <a:latin typeface="Calibri" charset="0"/>
              </a:rPr>
              <a:pPr lvl="0" algn="r"/>
              <a:t>16</a:t>
            </a:fld>
            <a:endParaRPr lang="en-US" altLang="en-US" sz="1200">
              <a:solidFill>
                <a:srgbClr val="888888"/>
              </a:solidFill>
              <a:latin typeface="Calibri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Default Color Schem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000000"/>
      </a:accent5>
      <a:accent6>
        <a:srgbClr val="000000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Color Sc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000000"/>
        </a:accent5>
        <a:accent6>
          <a:srgbClr val="000000"/>
        </a:accent6>
        <a:hlink>
          <a:srgbClr val="0000FF"/>
        </a:hlink>
        <a:folHlink>
          <a:srgbClr val="800080"/>
        </a:folHlink>
      </a:clrScheme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540</Words>
  <Application>Microsoft Office PowerPoint</Application>
  <PresentationFormat>On-screen Show (4:3)</PresentationFormat>
  <Paragraphs>161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主题</vt:lpstr>
      <vt:lpstr>ZIGBEE BASED VEHICLE ANTI-THEFT  MONITORING AND CONTROLLING SYSTEM</vt:lpstr>
      <vt:lpstr>CONTENTS</vt:lpstr>
      <vt:lpstr>ABSTRACT</vt:lpstr>
      <vt:lpstr>EXISTING SCHEME</vt:lpstr>
      <vt:lpstr>PROBLEMS IDENTIFIED IN EXISTING  SYSTEM</vt:lpstr>
      <vt:lpstr>BLOCK DIAGRAM OF PROPOSED SCHEME  Transmitter </vt:lpstr>
      <vt:lpstr>RECEIVER</vt:lpstr>
      <vt:lpstr>WORKING PRINCIPLE OF  PROPOSED  SYSTEM</vt:lpstr>
      <vt:lpstr>HARDWARE COMPONENTS</vt:lpstr>
      <vt:lpstr>SOFTWARE TOOL</vt:lpstr>
      <vt:lpstr>APPLICATION</vt:lpstr>
      <vt:lpstr>CONCLUSION</vt:lpstr>
      <vt:lpstr>FUTURE SCOPE</vt:lpstr>
      <vt:lpstr>REFERENCES</vt:lpstr>
      <vt:lpstr>REFERENCES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Mohan</cp:lastModifiedBy>
  <cp:revision>24</cp:revision>
  <dcterms:created xsi:type="dcterms:W3CDTF">2013-12-24T20:10:00Z</dcterms:created>
  <dcterms:modified xsi:type="dcterms:W3CDTF">2020-05-22T07:31:57Z</dcterms:modified>
</cp:coreProperties>
</file>