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402" r:id="rId2"/>
    <p:sldId id="375" r:id="rId3"/>
    <p:sldId id="371" r:id="rId4"/>
    <p:sldId id="382" r:id="rId5"/>
    <p:sldId id="342" r:id="rId6"/>
    <p:sldId id="367" r:id="rId7"/>
    <p:sldId id="361" r:id="rId8"/>
    <p:sldId id="397" r:id="rId9"/>
    <p:sldId id="387" r:id="rId10"/>
    <p:sldId id="363" r:id="rId11"/>
    <p:sldId id="388" r:id="rId12"/>
    <p:sldId id="389" r:id="rId13"/>
    <p:sldId id="390" r:id="rId14"/>
    <p:sldId id="391" r:id="rId15"/>
    <p:sldId id="393" r:id="rId16"/>
    <p:sldId id="394" r:id="rId17"/>
    <p:sldId id="395" r:id="rId18"/>
    <p:sldId id="398" r:id="rId19"/>
    <p:sldId id="399" r:id="rId20"/>
    <p:sldId id="396" r:id="rId21"/>
    <p:sldId id="401" r:id="rId22"/>
    <p:sldId id="331" r:id="rId23"/>
    <p:sldId id="400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540" autoAdjust="0"/>
    <p:restoredTop sz="91119" autoAdjust="0"/>
  </p:normalViewPr>
  <p:slideViewPr>
    <p:cSldViewPr>
      <p:cViewPr>
        <p:scale>
          <a:sx n="75" d="100"/>
          <a:sy n="75" d="100"/>
        </p:scale>
        <p:origin x="-1194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02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Pr>
        <a:bodyPr/>
        <a:lstStyle/>
        <a:p>
          <a:pPr>
            <a:defRPr lang="en-IN"/>
          </a:pPr>
          <a:endParaRPr lang="en-US"/>
        </a:p>
      </c:txPr>
    </c:title>
    <c:plotArea>
      <c:layout/>
      <c:barChart>
        <c:barDir val="col"/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Delay in ns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solidFill>
                <a:schemeClr val="accent1"/>
              </a:solidFill>
            </a:ln>
          </c:spPr>
          <c:cat>
            <c:strRef>
              <c:f>Sheet1!$A$2:$A$3</c:f>
              <c:strCache>
                <c:ptCount val="2"/>
                <c:pt idx="0">
                  <c:v>Array multiplier</c:v>
                </c:pt>
                <c:pt idx="1">
                  <c:v>Vedic multiplier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31.114000000000011</c:v>
                </c:pt>
                <c:pt idx="1">
                  <c:v>22.488999999999983</c:v>
                </c:pt>
              </c:numCache>
            </c:numRef>
          </c:val>
        </c:ser>
        <c:dLbls/>
        <c:overlap val="100"/>
        <c:axId val="47974272"/>
        <c:axId val="47975808"/>
      </c:barChart>
      <c:catAx>
        <c:axId val="47974272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IN"/>
            </a:pPr>
            <a:endParaRPr lang="en-US"/>
          </a:p>
        </c:txPr>
        <c:crossAx val="47975808"/>
        <c:crosses val="autoZero"/>
        <c:auto val="1"/>
        <c:lblAlgn val="ctr"/>
        <c:lblOffset val="100"/>
      </c:catAx>
      <c:valAx>
        <c:axId val="4797580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IN"/>
            </a:pPr>
            <a:endParaRPr lang="en-US"/>
          </a:p>
        </c:txPr>
        <c:crossAx val="47974272"/>
        <c:crosses val="autoZero"/>
        <c:crossBetween val="between"/>
      </c:valAx>
    </c:plotArea>
    <c:legend>
      <c:legendPos val="r"/>
      <c:txPr>
        <a:bodyPr/>
        <a:lstStyle/>
        <a:p>
          <a:pPr>
            <a:defRPr lang="en-IN"/>
          </a:pPr>
          <a:endParaRPr lang="en-US"/>
        </a:p>
      </c:txPr>
    </c:legend>
    <c:plotVisOnly val="1"/>
    <c:dispBlanksAs val="gap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E620A1-11A7-40E6-98DA-F084CD4D5829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70582A-6561-40DF-8C7A-0D582E7C0A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62772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4D8A0-B04F-4FE3-AA10-A4F3F40F2B1C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50741-9806-423F-8229-E420720EA1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BB0AA-4709-44C1-811D-13CC4346E975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15EA8-6743-419E-A063-36479DA578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1F2C7-CBA5-432D-A1B4-44746572F1A2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EC459-76B5-4648-8B37-F99706DD7E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2A319-C843-4A88-B069-8322B0F173FE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1A082-456F-4880-8A3A-DB4DA85F8C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11525-3CA9-42EE-9C97-8813FF733A05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D0F9C-35D9-4E05-8FE8-1476E5CFE7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A5416-C31B-456C-94D6-20BF5C5EA767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DBCE6-C205-4C1C-9ED2-E1A8F55C60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4142F-853B-4162-90D9-9F40EF758AAB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3D003-B892-41A2-B721-44B6516BE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DF0EF-EA99-4DB1-93AD-BD31227B1588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95C45-E8CB-4F25-9F22-7E2D4BCBCA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205DA-64B7-4FCF-89BA-3F5F46681A35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B674B-4268-4F09-9459-BF90F2A9AD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39099-45C4-4E19-85E1-BAF45EE6F65D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AF628-B592-4C69-9AA4-34940DEE77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11BB8-6C97-4C53-829E-BF80A54703A9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1C7DF-D142-4B72-B414-0831894CF8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F63283-71F0-4369-B8FF-8D928F36FEDD}" type="datetime1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4E07C0E-2587-41FD-9032-B0BECFE3D0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0"/>
            <a:ext cx="8229600" cy="1143000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VEDIC MULTIPLIER USING HALF ADDER AND FULL ADDER FOR MODERN PROCESSORS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457200"/>
          </a:xfrm>
        </p:spPr>
        <p:txBody>
          <a:bodyPr/>
          <a:lstStyle/>
          <a:p>
            <a:pPr algn="l"/>
            <a:r>
              <a:rPr lang="en-US" sz="24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CONTENTS</a:t>
            </a:r>
            <a:endParaRPr lang="en-US" sz="2400" b="1" dirty="0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105400"/>
          </a:xfrm>
        </p:spPr>
        <p:txBody>
          <a:bodyPr/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Introduction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Abstract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Existing scheme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Problems identified in existing scheme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Proposed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Scheme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Block diagram of proposed scheme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Working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principle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Software tools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Applications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Outcome and results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Conclusion 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References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/>
              <a:t> 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799972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85800"/>
          </a:xfrm>
        </p:spPr>
        <p:txBody>
          <a:bodyPr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INTRODUCTION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Goal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- To decrease the propagation delay thereby increasing the speed and performance of the processor.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High Speed multiplication is an essential requirement to increase the performance of the processor.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Multiplication is a critical operation of DSP applications, arithmetic &amp; logic unit and MAC unit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multiplication operation for higher order numbers can be easily calculated by using “Vedic Mathematics” concept.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345584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85800"/>
          </a:xfrm>
        </p:spPr>
        <p:txBody>
          <a:bodyPr/>
          <a:lstStyle/>
          <a:p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ABSTRACT</a:t>
            </a:r>
            <a:endParaRPr lang="en-I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71999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mathematical operations using Vedic Method are very fast and requires less hardware.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use of Vedic Mathematics lies in the fact that it reduces the typical calculations in conventional mathematics to very simple ones.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Vedic Mathematics is based on 16 sutras, out of which we are using "Urdhva triyagbhyam" sutra.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technique intermediate products are generated in parallel, that makes multiplication faster.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8117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7467600" cy="68580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EXISTING SCHEME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482012" cy="5486400"/>
          </a:xfrm>
        </p:spPr>
        <p:txBody>
          <a:bodyPr/>
          <a:lstStyle/>
          <a:p>
            <a:pPr lvl="1" algn="just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Anannya Maiti, Koustuv Chakraborty, Razia Sultana, Santanu Maity, “Design and implementation of 4-bit vedic multiplier”, International Journal of Emerging Trends in Science and Technology- Vol.03, Issue05, Pages 3865-3868, May 2016, ISSN 2348-9480.</a:t>
            </a:r>
          </a:p>
          <a:p>
            <a:pPr lvl="1" algn="just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Existing Scheme using Array Multiplier:</a:t>
            </a:r>
          </a:p>
          <a:p>
            <a:pPr lvl="2" algn="just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An array multiplier is very regular in structure</a:t>
            </a:r>
          </a:p>
          <a:p>
            <a:pPr lvl="2" algn="just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It is the combination of Full adders and Half adders</a:t>
            </a:r>
          </a:p>
          <a:p>
            <a:pPr lvl="2" algn="just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The terms are summed by an array of “n(n-2)” full adders and “n” half adders</a:t>
            </a:r>
          </a:p>
          <a:p>
            <a:pPr lvl="2" algn="just" eaLnBrk="1" hangingPunct="1">
              <a:lnSpc>
                <a:spcPct val="150000"/>
              </a:lnSpc>
              <a:buNone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24C11D-6C5E-4930-B04B-8227908DCAFD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1"/>
            <a:ext cx="8229600" cy="48768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delay associated with the array multiplier is the time taken by the signal to propagate through the AND gates and adders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main disadvantage of the array multiplier is the worst-case delay of the multiplier proportional to the width of the multiplier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that form the multiplication array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speed will be slow for a very wide multiplier. 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Char char="Ø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7467600" cy="68580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PROBLEMS IDENTIFIED IN EXISTING SCHEME</a:t>
            </a:r>
          </a:p>
        </p:txBody>
      </p:sp>
    </p:spTree>
    <p:extLst>
      <p:ext uri="{BB962C8B-B14F-4D97-AF65-F5344CB8AC3E}">
        <p14:creationId xmlns:p14="http://schemas.microsoft.com/office/powerpoint/2010/main" xmlns="" val="248870461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229600" cy="609600"/>
          </a:xfrm>
        </p:spPr>
        <p:txBody>
          <a:bodyPr/>
          <a:lstStyle/>
          <a:p>
            <a:pPr eaLnBrk="1" hangingPunct="1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PROPOSED SYSTEM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229600" cy="5059363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In this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system, the </a:t>
            </a: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number of logic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levels are reduced, </a:t>
            </a: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thus reducing the logic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delay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proposed multiplier is based on vedic mathematics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There are two sutras in Vedic Mathematics used for multiplication: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Nikhilam Navatascaramam Dastah and Urdhva Tiryagbhyam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Proposed system includes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“Urdhva Tiryagbhyam”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Urdhva – triyakbhyam is the general formula applicable to all cases of multiplication. It means “Vertically and cross wise”.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Ø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9EC179-5E18-45D1-B3E0-FD696C5272D5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URDHVA TIRYAGBHYAM</a:t>
            </a:r>
            <a:endParaRPr lang="en-I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algn="just"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sutras have been traditionally used for the multiplication 	of two numbers in the decimal number system. </a:t>
            </a:r>
          </a:p>
          <a:p>
            <a:pPr lvl="1" algn="just"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work, the same idea is applied to the binary number system to make the proposed algorithm compatible with the digital hardware.  </a:t>
            </a:r>
          </a:p>
          <a:p>
            <a:pPr lvl="1" algn="just"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a general multiplication formula applicable to all cases of multiplication. 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95650" y="3886200"/>
            <a:ext cx="3162300" cy="2635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BLOCK DIAGRAM OF ARRAY MULTIPLIER</a:t>
            </a:r>
            <a:endParaRPr lang="en-I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pic>
        <p:nvPicPr>
          <p:cNvPr id="6" name="Content Placeholder 5" descr="C:\Users\user\Contacts\Desktop\project folder\Untitled Diagram (3) (1)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5971" y="1219200"/>
            <a:ext cx="6432058" cy="49069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609600"/>
            <a:ext cx="8991600" cy="838200"/>
          </a:xfrm>
        </p:spPr>
        <p:txBody>
          <a:bodyPr/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BLOCK DIAGRAM </a:t>
            </a:r>
            <a:br>
              <a:rPr lang="en-US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749299" y="37196"/>
            <a:ext cx="8001001" cy="724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28600" y="936197"/>
            <a:ext cx="838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4 x 4 Vedic Multiplier Block Diagram</a:t>
            </a:r>
            <a:endParaRPr lang="en-IN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11" descr="C:\Users\user\Contacts\Desktop\project folder\Untitled Diagram (1) (1)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981200"/>
            <a:ext cx="7086600" cy="457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381000"/>
            <a:ext cx="8229600" cy="762000"/>
          </a:xfrm>
        </p:spPr>
        <p:txBody>
          <a:bodyPr/>
          <a:lstStyle/>
          <a:p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BLOCK DIAGRAM OF 64-BIT VEDIC MULTIPLIER</a:t>
            </a:r>
            <a:br>
              <a:rPr lang="en-US" sz="2400" b="1" dirty="0">
                <a:latin typeface="Times New Roman" pitchFamily="18" charset="0"/>
                <a:cs typeface="Times New Roman" pitchFamily="18" charset="0"/>
              </a:rPr>
            </a:br>
            <a:endParaRPr lang="en-I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algn="ctr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86122243"/>
              </p:ext>
            </p:extLst>
          </p:nvPr>
        </p:nvGraphicFramePr>
        <p:xfrm>
          <a:off x="7362825" y="8085138"/>
          <a:ext cx="8807450" cy="2887662"/>
        </p:xfrm>
        <a:graphic>
          <a:graphicData uri="http://schemas.openxmlformats.org/presentationml/2006/ole">
            <p:oleObj spid="_x0000_s3139" name="Document" r:id="rId3" imgW="17796997" imgH="4600907" progId="Word.Document.12">
              <p:embed/>
            </p:oleObj>
          </a:graphicData>
        </a:graphic>
      </p:graphicFrame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19200"/>
            <a:ext cx="7620000" cy="472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WORKING PRINCIPLE </a:t>
            </a:r>
            <a:endParaRPr lang="en-I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382000" cy="4830763"/>
          </a:xfrm>
        </p:spPr>
        <p:txBody>
          <a:bodyPr/>
          <a:lstStyle/>
          <a:p>
            <a:pPr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multiplier is based on the principle of “Urdhva Triyakbhyam”</a:t>
            </a:r>
          </a:p>
          <a:p>
            <a:pPr algn="just"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involves the following major steps</a:t>
            </a:r>
          </a:p>
          <a:p>
            <a:pPr lvl="1" algn="just"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digits on the ends of the line are multiplied and result is stored</a:t>
            </a:r>
          </a:p>
          <a:p>
            <a:pPr lvl="1" algn="just"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Then the previous carry is added to it</a:t>
            </a:r>
          </a:p>
          <a:p>
            <a:pPr lvl="1" algn="just"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LSB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considered as the answer bit of the multiplication and all other digits are considered as a previous carry for the next step</a:t>
            </a:r>
          </a:p>
          <a:p>
            <a:pPr lvl="1" algn="just"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When the number of lines becomes more than one in the same step, then all the outcomes are accumulated with the previous carries</a:t>
            </a:r>
          </a:p>
          <a:p>
            <a:pPr lvl="1" algn="just"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same way is extended to the binary digit multiplication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METHODOLOGY</a:t>
            </a:r>
            <a:endParaRPr lang="en-I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81600"/>
          </a:xfrm>
        </p:spPr>
        <p:txBody>
          <a:bodyPr numCol="2"/>
          <a:lstStyle/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STEP-1: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		2	1	9			Result			=		18</a:t>
            </a:r>
          </a:p>
          <a:p>
            <a:pPr defTabSz="180000">
              <a:buNone/>
              <a:tabLst>
                <a:tab pos="180000" algn="l"/>
              </a:tabLst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		3	1	2			Prev. carry =	0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	_________________________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				8												18</a:t>
            </a:r>
          </a:p>
          <a:p>
            <a:pPr defTabSz="180000">
              <a:buNone/>
              <a:tabLst>
                <a:tab pos="180000" algn="l"/>
              </a:tabLst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STEP-3: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	2	1	9			Result	= 27+1+4 = 32</a:t>
            </a:r>
          </a:p>
          <a:p>
            <a:pPr defTabSz="180000">
              <a:buNone/>
              <a:tabLst>
                <a:tab pos="180000" algn="l"/>
              </a:tabLst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	3	1	2			Prev. carry 				=	1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	_________________________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		3	2	8														33</a:t>
            </a:r>
          </a:p>
          <a:p>
            <a:pPr defTabSz="180000">
              <a:buNone/>
              <a:tabLst>
                <a:tab pos="180000" algn="l"/>
              </a:tabLst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STEP-2: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		2	1	9				Result		= 2+9	= 11</a:t>
            </a:r>
          </a:p>
          <a:p>
            <a:pPr defTabSz="180000">
              <a:buNone/>
              <a:tabLst>
                <a:tab pos="180000" algn="l"/>
              </a:tabLst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		3	1	2				Prev. carry			 =	1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	____________________________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				2	8															12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1143000" y="2286000"/>
            <a:ext cx="304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>
            <a:off x="913606" y="4876800"/>
            <a:ext cx="457994" cy="79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16200000" flipH="1">
            <a:off x="914400" y="4648200"/>
            <a:ext cx="457200" cy="457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 flipH="1" flipV="1">
            <a:off x="914400" y="4648200"/>
            <a:ext cx="457200" cy="457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5400000" flipH="1" flipV="1">
            <a:off x="5067300" y="2247900"/>
            <a:ext cx="381000" cy="1524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16200000" flipH="1">
            <a:off x="5067300" y="2247900"/>
            <a:ext cx="381000" cy="1524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457200"/>
            <a:ext cx="7924800" cy="5867400"/>
          </a:xfrm>
        </p:spPr>
        <p:txBody>
          <a:bodyPr/>
          <a:lstStyle/>
          <a:p>
            <a:pPr defTabSz="180000">
              <a:buNone/>
              <a:tabLst>
                <a:tab pos="180000" algn="l"/>
              </a:tabLst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defTabSz="180000">
              <a:buNone/>
              <a:tabLst>
                <a:tab pos="180000" algn="l"/>
              </a:tabLst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STEP-4: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2		1	9				Result	=	2+3	=	5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3	1	2				Prev. carry		=	3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_________________________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8	3	2	8													08</a:t>
            </a:r>
          </a:p>
          <a:p>
            <a:pPr defTabSz="180000">
              <a:buNone/>
              <a:tabLst>
                <a:tab pos="180000" algn="l"/>
              </a:tabLst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defTabSz="180000">
              <a:buNone/>
              <a:tabLst>
                <a:tab pos="180000" algn="l"/>
              </a:tabLst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STEP-5: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2	1	9				Result				=	6	</a:t>
            </a:r>
          </a:p>
          <a:p>
            <a:pPr defTabSz="180000">
              <a:buNone/>
              <a:tabLst>
                <a:tab pos="180000" algn="l"/>
              </a:tabLst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defTabSz="180000">
              <a:buNone/>
              <a:tabLst>
                <a:tab pos="180000" algn="l"/>
              </a:tabLst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3	1	2				Prev. carry	=	0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________________________</a:t>
            </a:r>
          </a:p>
          <a:p>
            <a:pPr defTabSz="180000">
              <a:buNone/>
              <a:tabLst>
                <a:tab pos="180000" algn="l"/>
              </a:tabLst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6	8	3	2	8											6</a:t>
            </a:r>
          </a:p>
          <a:p>
            <a:pPr algn="ctr" defTabSz="180000">
              <a:buNone/>
              <a:tabLst>
                <a:tab pos="180000" algn="l"/>
              </a:tabLst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The above method explains the three digit multiplication with “Vertically and Crosswise” technique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rot="16200000" flipH="1">
            <a:off x="800100" y="1638300"/>
            <a:ext cx="457200" cy="228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>
            <a:off x="800100" y="1638300"/>
            <a:ext cx="457200" cy="228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>
            <a:off x="723900" y="4305300"/>
            <a:ext cx="38100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SOFTWARE TOOL USED</a:t>
            </a:r>
            <a:endParaRPr lang="en-I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Xilinx ISE is a software tool produced by Xilinx for synthesis and analysis of HDL designs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enables the developer to synthesize ("compile") their designs, perform timing analysis, examine RTL diagrams, simulate a design's reaction to different stimuli and configure the target device with the programmer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ModelSim or ISIM used to perform the following types of simulations</a:t>
            </a:r>
            <a:endParaRPr lang="en-IN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Logical verification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to ensure the module produces expected results.</a:t>
            </a:r>
            <a:endParaRPr lang="en-IN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Behavioral verification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to verify logical and timing issues.</a:t>
            </a:r>
            <a:endParaRPr lang="en-IN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Post-place &amp; route simulation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to verify behavior after placement of the module within the reconfigurable logic of the FPGA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APPLICATIONS</a:t>
            </a:r>
            <a:endParaRPr lang="en-I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find applications in Fast Fourier Transforms(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FFTs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provide universal multiplication with low power high speed</a:t>
            </a:r>
          </a:p>
          <a:p>
            <a:pPr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Applications in system on chip design as technology scales</a:t>
            </a:r>
          </a:p>
          <a:p>
            <a:pPr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public key cryptography like AES encryption and decryption	</a:t>
            </a:r>
          </a:p>
          <a:p>
            <a:pPr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Laptop, Handheld, Wearable Computers</a:t>
            </a:r>
          </a:p>
          <a:p>
            <a:pPr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Implanted Medical Devices</a:t>
            </a:r>
          </a:p>
          <a:p>
            <a:pPr>
              <a:buFont typeface="Wingdings" pitchFamily="2" charset="2"/>
              <a:buChar char="Ø"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Wallets “Smart Cards”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6324600"/>
          </a:xfrm>
        </p:spPr>
        <p:txBody>
          <a:bodyPr/>
          <a:lstStyle/>
          <a:p>
            <a:pPr marL="0" indent="0" algn="ctr">
              <a:buNone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OUTCOME AND RESULT</a:t>
            </a:r>
          </a:p>
          <a:p>
            <a:pPr>
              <a:buFont typeface="Wingdings" pitchFamily="2" charset="2"/>
              <a:buChar char="Ø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When comparing with Array multiplier the combinational path delay is reduced.  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reduced delay will increase the speed of the multiplier as well as the performance of the processor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usage of Half adders and Full adders reduce the circuit complexity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xmlns="" val="577282449"/>
              </p:ext>
            </p:extLst>
          </p:nvPr>
        </p:nvGraphicFramePr>
        <p:xfrm>
          <a:off x="1905000" y="3276600"/>
          <a:ext cx="5486400" cy="3276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8229600" cy="685799"/>
          </a:xfrm>
        </p:spPr>
        <p:txBody>
          <a:bodyPr/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ARRAY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MULTIPLIER</a:t>
            </a:r>
            <a:r>
              <a:rPr lang="en-IN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IN" sz="2800" b="1" dirty="0">
                <a:latin typeface="Times New Roman" pitchFamily="18" charset="0"/>
                <a:cs typeface="Times New Roman" pitchFamily="18" charset="0"/>
              </a:rPr>
            </a:br>
            <a:endParaRPr lang="en-I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7" name="Picture 6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066800"/>
            <a:ext cx="8229599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2037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85800"/>
          </a:xfrm>
        </p:spPr>
        <p:txBody>
          <a:bodyPr/>
          <a:lstStyle/>
          <a:p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VEDIC MULTIPLIER</a:t>
            </a:r>
            <a:endParaRPr lang="en-I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56678" y="1371600"/>
            <a:ext cx="7830643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9643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09600"/>
          </a:xfrm>
        </p:spPr>
        <p:txBody>
          <a:bodyPr/>
          <a:lstStyle/>
          <a:p>
            <a:pPr marL="0" indent="0" algn="ctr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CONCLUSION</a:t>
            </a:r>
          </a:p>
          <a:p>
            <a:pPr algn="ctr">
              <a:buFont typeface="Wingdings" pitchFamily="2" charset="2"/>
              <a:buChar char="Ø"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Hence it can be concluded that the performance of 8x8 Vedic Multiplier seems to be highly efficient in terms of speed when compared to Array Multipliers</a:t>
            </a:r>
          </a:p>
          <a:p>
            <a:pPr>
              <a:buFont typeface="Wingdings" pitchFamily="2" charset="2"/>
              <a:buChar char="Ø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So using 8x8 Vedic Multiplier the 64x64 Vedic Multiplier 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designed</a:t>
            </a:r>
            <a:endParaRPr lang="en-IN" sz="2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05917885"/>
              </p:ext>
            </p:extLst>
          </p:nvPr>
        </p:nvGraphicFramePr>
        <p:xfrm>
          <a:off x="1219200" y="1635769"/>
          <a:ext cx="6553202" cy="22859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83916"/>
                <a:gridCol w="2184643"/>
                <a:gridCol w="2184643"/>
              </a:tblGrid>
              <a:tr h="64001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13105" algn="l"/>
                          <a:tab pos="1426210" algn="l"/>
                          <a:tab pos="2139315" algn="l"/>
                          <a:tab pos="4242435" algn="l"/>
                        </a:tabLst>
                      </a:pPr>
                      <a:r>
                        <a:rPr lang="en-US" sz="1400" kern="0" dirty="0">
                          <a:effectLst/>
                        </a:rPr>
                        <a:t>Parameters</a:t>
                      </a:r>
                      <a:endParaRPr lang="en-IN" sz="1100" b="1" kern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13105" algn="l"/>
                          <a:tab pos="1426210" algn="l"/>
                          <a:tab pos="2139315" algn="l"/>
                          <a:tab pos="4242435" algn="l"/>
                        </a:tabLst>
                      </a:pPr>
                      <a:r>
                        <a:rPr lang="en-US" sz="1400" kern="0" dirty="0">
                          <a:effectLst/>
                        </a:rPr>
                        <a:t>Array Multiplier</a:t>
                      </a:r>
                      <a:endParaRPr lang="en-IN" sz="1100" b="1" kern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13105" algn="l"/>
                          <a:tab pos="1426210" algn="l"/>
                          <a:tab pos="2139315" algn="l"/>
                          <a:tab pos="4242435" algn="l"/>
                        </a:tabLst>
                      </a:pPr>
                      <a:r>
                        <a:rPr lang="en-US" sz="1400" kern="0">
                          <a:effectLst/>
                        </a:rPr>
                        <a:t>Vedic Multiplier</a:t>
                      </a:r>
                      <a:endParaRPr lang="en-IN" sz="1100" b="1" ker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4866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13105" algn="l"/>
                          <a:tab pos="1426210" algn="l"/>
                          <a:tab pos="2139315" algn="l"/>
                          <a:tab pos="4242435" algn="l"/>
                        </a:tabLst>
                      </a:pPr>
                      <a:r>
                        <a:rPr lang="en-US" sz="1200" kern="0">
                          <a:effectLst/>
                        </a:rPr>
                        <a:t>Delay (ns)</a:t>
                      </a:r>
                      <a:endParaRPr lang="en-IN" sz="1100" b="1" ker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13105" algn="l"/>
                          <a:tab pos="1426210" algn="l"/>
                          <a:tab pos="2139315" algn="l"/>
                          <a:tab pos="4242435" algn="l"/>
                        </a:tabLst>
                      </a:pPr>
                      <a:r>
                        <a:rPr lang="en-US" sz="1200" kern="0" dirty="0">
                          <a:effectLst/>
                        </a:rPr>
                        <a:t>31.114</a:t>
                      </a:r>
                      <a:endParaRPr lang="en-IN" sz="1100" b="1" kern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13105" algn="l"/>
                          <a:tab pos="1426210" algn="l"/>
                          <a:tab pos="2139315" algn="l"/>
                          <a:tab pos="4242435" algn="l"/>
                        </a:tabLst>
                      </a:pPr>
                      <a:r>
                        <a:rPr lang="en-US" sz="1200" kern="0">
                          <a:effectLst/>
                        </a:rPr>
                        <a:t>22.489</a:t>
                      </a:r>
                      <a:endParaRPr lang="en-IN" sz="1100" b="1" ker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4866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13105" algn="l"/>
                          <a:tab pos="1426210" algn="l"/>
                          <a:tab pos="2139315" algn="l"/>
                          <a:tab pos="4242435" algn="l"/>
                        </a:tabLst>
                      </a:pPr>
                      <a:r>
                        <a:rPr lang="en-US" sz="1200" kern="0">
                          <a:effectLst/>
                        </a:rPr>
                        <a:t>Number of Logic Levels</a:t>
                      </a:r>
                      <a:endParaRPr lang="en-IN" sz="1100" b="1" ker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13105" algn="l"/>
                          <a:tab pos="1426210" algn="l"/>
                          <a:tab pos="2139315" algn="l"/>
                          <a:tab pos="4242435" algn="l"/>
                        </a:tabLst>
                      </a:pPr>
                      <a:r>
                        <a:rPr lang="en-US" sz="1200" b="0" kern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endParaRPr lang="en-IN" sz="1100" b="1" kern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13105" algn="l"/>
                          <a:tab pos="1426210" algn="l"/>
                          <a:tab pos="2139315" algn="l"/>
                          <a:tab pos="4242435" algn="l"/>
                        </a:tabLst>
                      </a:pPr>
                      <a:r>
                        <a:rPr lang="en-US" sz="1200" b="0" kern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endParaRPr lang="en-IN" sz="1100" b="1" kern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4866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13105" algn="l"/>
                          <a:tab pos="1426210" algn="l"/>
                          <a:tab pos="2139315" algn="l"/>
                          <a:tab pos="4242435" algn="l"/>
                        </a:tabLst>
                      </a:pPr>
                      <a:r>
                        <a:rPr lang="en-US" sz="1200" kern="0">
                          <a:effectLst/>
                        </a:rPr>
                        <a:t>Power Consumption (W)</a:t>
                      </a:r>
                      <a:endParaRPr lang="en-IN" sz="1100" b="1" ker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13105" algn="l"/>
                          <a:tab pos="1426210" algn="l"/>
                          <a:tab pos="2139315" algn="l"/>
                          <a:tab pos="4242435" algn="l"/>
                        </a:tabLst>
                      </a:pPr>
                      <a:r>
                        <a:rPr lang="en-US" sz="1200" kern="0" dirty="0">
                          <a:effectLst/>
                        </a:rPr>
                        <a:t>0.034</a:t>
                      </a:r>
                      <a:endParaRPr lang="en-IN" sz="1100" b="1" kern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713105" algn="l"/>
                          <a:tab pos="1426210" algn="l"/>
                          <a:tab pos="2139315" algn="l"/>
                          <a:tab pos="4242435" algn="l"/>
                        </a:tabLst>
                      </a:pPr>
                      <a:r>
                        <a:rPr lang="en-US" sz="1200" kern="0" dirty="0">
                          <a:effectLst/>
                        </a:rPr>
                        <a:t>0.034</a:t>
                      </a:r>
                      <a:endParaRPr lang="en-IN" sz="1100" b="1" kern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04800" y="1143000"/>
            <a:ext cx="8229600" cy="969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Comparison between Array Multiplier and Vedic Multiplier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/>
          <a:lstStyle/>
          <a:p>
            <a:pPr marL="0" indent="0" algn="ctr">
              <a:buNone/>
            </a:pPr>
            <a:r>
              <a:rPr lang="en-IN" sz="2800" smtClean="0">
                <a:latin typeface="Times New Roman" pitchFamily="18" charset="0"/>
                <a:cs typeface="Times New Roman" pitchFamily="18" charset="0"/>
              </a:rPr>
              <a:t>REFERENCE</a:t>
            </a:r>
          </a:p>
          <a:p>
            <a:pPr marL="0" indent="0" algn="ctr">
              <a:buNone/>
            </a:pPr>
            <a:endParaRPr lang="en-IN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000" dirty="0"/>
              <a:t>Anannya Maiti, Koustuv Chakraborty, Razia Sultana, </a:t>
            </a:r>
            <a:r>
              <a:rPr lang="en-US" sz="2000" dirty="0" err="1"/>
              <a:t>Santanu</a:t>
            </a:r>
            <a:r>
              <a:rPr lang="en-US" sz="2000" dirty="0"/>
              <a:t> </a:t>
            </a:r>
            <a:r>
              <a:rPr lang="en-US" sz="2000" dirty="0" err="1"/>
              <a:t>Maity</a:t>
            </a:r>
            <a:r>
              <a:rPr lang="en-US" sz="2000" dirty="0"/>
              <a:t>, “Design and implementation of 4-bit vedic multiplier”, International Journal of Emerging Trends in Science and Technology- Vol.03, Issue05, Pages 3865-3868, May 2016, ISSN 2348-9480</a:t>
            </a:r>
            <a:r>
              <a:rPr lang="en-US" sz="2000" dirty="0" smtClean="0"/>
              <a:t>.</a:t>
            </a:r>
            <a:r>
              <a:rPr lang="en-US" sz="2000" dirty="0"/>
              <a:t> </a:t>
            </a:r>
            <a:endParaRPr lang="en-IN" sz="2000" dirty="0"/>
          </a:p>
          <a:p>
            <a:pPr lvl="0"/>
            <a:endParaRPr lang="en-US" sz="2000" dirty="0" smtClean="0"/>
          </a:p>
          <a:p>
            <a:pPr lvl="0"/>
            <a:r>
              <a:rPr lang="en-US" sz="2000" dirty="0" err="1" smtClean="0"/>
              <a:t>Surbhi</a:t>
            </a:r>
            <a:r>
              <a:rPr lang="en-US" sz="2000" dirty="0" smtClean="0"/>
              <a:t> </a:t>
            </a:r>
            <a:r>
              <a:rPr lang="en-US" sz="2000" dirty="0" err="1"/>
              <a:t>Bhardwaj</a:t>
            </a:r>
            <a:r>
              <a:rPr lang="en-US" sz="2000" dirty="0"/>
              <a:t>, </a:t>
            </a:r>
            <a:r>
              <a:rPr lang="en-US" sz="2000" dirty="0" err="1"/>
              <a:t>Ashwin</a:t>
            </a:r>
            <a:r>
              <a:rPr lang="en-US" sz="2000" dirty="0"/>
              <a:t> Singh </a:t>
            </a:r>
            <a:r>
              <a:rPr lang="en-US" sz="2000" dirty="0" err="1"/>
              <a:t>Dodan</a:t>
            </a:r>
            <a:r>
              <a:rPr lang="en-US" sz="2000" dirty="0"/>
              <a:t>, “Design of High Speed Multiplier using Vedic Mathematics”, International Journal of Engineering Research and General Science- Vol.02, Issue04, June-July 2014, ISSN 2091-2730.  </a:t>
            </a:r>
            <a:endParaRPr lang="en-IN" sz="2000" dirty="0"/>
          </a:p>
          <a:p>
            <a:pPr lvl="0"/>
            <a:endParaRPr lang="en-US" sz="2000" dirty="0" smtClean="0"/>
          </a:p>
          <a:p>
            <a:pPr lvl="0"/>
            <a:r>
              <a:rPr lang="en-US" sz="2000" dirty="0" err="1" smtClean="0"/>
              <a:t>Savita</a:t>
            </a:r>
            <a:r>
              <a:rPr lang="en-US" sz="2000" dirty="0" smtClean="0"/>
              <a:t> </a:t>
            </a:r>
            <a:r>
              <a:rPr lang="en-US" sz="2000" dirty="0" err="1"/>
              <a:t>Patil</a:t>
            </a:r>
            <a:r>
              <a:rPr lang="en-US" sz="2000" dirty="0"/>
              <a:t> D.V. </a:t>
            </a:r>
            <a:r>
              <a:rPr lang="en-US" sz="2000" dirty="0" err="1"/>
              <a:t>Manjunatha</a:t>
            </a:r>
            <a:r>
              <a:rPr lang="en-US" sz="2000" dirty="0"/>
              <a:t> </a:t>
            </a:r>
            <a:r>
              <a:rPr lang="en-US" sz="2000" dirty="0" err="1"/>
              <a:t>Divya</a:t>
            </a:r>
            <a:r>
              <a:rPr lang="en-US" sz="2000" dirty="0"/>
              <a:t> </a:t>
            </a:r>
            <a:r>
              <a:rPr lang="en-US" sz="2000" dirty="0" err="1"/>
              <a:t>Kiran</a:t>
            </a:r>
            <a:r>
              <a:rPr lang="en-US" sz="2000" dirty="0"/>
              <a:t> “Design of Speed and Power Efficient Multipliers using Vedic Mathematics with VLSI implementation” 2014 IEEE International Conference on Advances in Electronics, Computers and Communications.</a:t>
            </a:r>
            <a:endParaRPr lang="en-IN" sz="2000" dirty="0"/>
          </a:p>
          <a:p>
            <a:pPr marL="0" indent="0"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544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 rot="20258321">
            <a:off x="533400" y="2743200"/>
            <a:ext cx="8229600" cy="838200"/>
          </a:xfrm>
        </p:spPr>
        <p:txBody>
          <a:bodyPr/>
          <a:lstStyle/>
          <a:p>
            <a:pPr algn="ctr" eaLnBrk="1" hangingPunct="1">
              <a:buFont typeface="Arial" pitchFamily="34" charset="0"/>
              <a:buNone/>
            </a:pPr>
            <a:r>
              <a:rPr lang="en-US" sz="5400" b="1" dirty="0" smtClean="0">
                <a:latin typeface="Lucida Calligraphy" pitchFamily="66" charset="0"/>
                <a:cs typeface="Times New Roman" pitchFamily="18" charset="0"/>
              </a:rPr>
              <a:t>THANK YOU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0057F-7F33-4CAE-88E0-35952DACD356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 rot="20588070">
            <a:off x="457200" y="1752600"/>
            <a:ext cx="8229600" cy="2971800"/>
          </a:xfrm>
        </p:spPr>
        <p:txBody>
          <a:bodyPr/>
          <a:lstStyle/>
          <a:p>
            <a:r>
              <a:rPr lang="en-IN" sz="5400" b="1" dirty="0" smtClean="0">
                <a:latin typeface="Lucida Calligraphy" pitchFamily="66" charset="0"/>
              </a:rPr>
              <a:t>QUERIES???</a:t>
            </a:r>
            <a:endParaRPr lang="en-IN" sz="5400" b="1" dirty="0">
              <a:latin typeface="Lucida Calligraphy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0932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/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1952</TotalTime>
  <Words>878</Words>
  <Application>Microsoft Office PowerPoint</Application>
  <PresentationFormat>On-screen Show (4:3)</PresentationFormat>
  <Paragraphs>181</Paragraphs>
  <Slides>23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Office Theme</vt:lpstr>
      <vt:lpstr>Document</vt:lpstr>
      <vt:lpstr>VEDIC MULTIPLIER USING HALF ADDER AND FULL ADDER FOR MODERN PROCESSORS</vt:lpstr>
      <vt:lpstr>CONTENTS</vt:lpstr>
      <vt:lpstr>INTRODUCTION</vt:lpstr>
      <vt:lpstr>ABSTRACT</vt:lpstr>
      <vt:lpstr>   EXISTING SCHEME</vt:lpstr>
      <vt:lpstr>PROBLEMS IDENTIFIED IN EXISTING SCHEME</vt:lpstr>
      <vt:lpstr>PROPOSED SYSTEM</vt:lpstr>
      <vt:lpstr>URDHVA TIRYAGBHYAM</vt:lpstr>
      <vt:lpstr>BLOCK DIAGRAM OF ARRAY MULTIPLIER</vt:lpstr>
      <vt:lpstr>BLOCK DIAGRAM  </vt:lpstr>
      <vt:lpstr>BLOCK DIAGRAM OF 64-BIT VEDIC MULTIPLIER </vt:lpstr>
      <vt:lpstr>WORKING PRINCIPLE </vt:lpstr>
      <vt:lpstr>METHODOLOGY</vt:lpstr>
      <vt:lpstr>Slide 14</vt:lpstr>
      <vt:lpstr>SOFTWARE TOOL USED</vt:lpstr>
      <vt:lpstr>APPLICATIONS</vt:lpstr>
      <vt:lpstr>Slide 17</vt:lpstr>
      <vt:lpstr>ARRAY MULTIPLIER </vt:lpstr>
      <vt:lpstr>VEDIC MULTIPLIER</vt:lpstr>
      <vt:lpstr>Slide 20</vt:lpstr>
      <vt:lpstr>Slide 21</vt:lpstr>
      <vt:lpstr>Slide 22</vt:lpstr>
      <vt:lpstr>QUERIES???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Mohan</cp:lastModifiedBy>
  <cp:revision>336</cp:revision>
  <dcterms:created xsi:type="dcterms:W3CDTF">2013-12-25T12:40:00Z</dcterms:created>
  <dcterms:modified xsi:type="dcterms:W3CDTF">2020-05-22T07:24:58Z</dcterms:modified>
</cp:coreProperties>
</file>