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86" r:id="rId2"/>
    <p:sldId id="375" r:id="rId3"/>
    <p:sldId id="371" r:id="rId4"/>
    <p:sldId id="342" r:id="rId5"/>
    <p:sldId id="367" r:id="rId6"/>
    <p:sldId id="383" r:id="rId7"/>
    <p:sldId id="384" r:id="rId8"/>
    <p:sldId id="361" r:id="rId9"/>
    <p:sldId id="381" r:id="rId10"/>
    <p:sldId id="363" r:id="rId11"/>
    <p:sldId id="385" r:id="rId12"/>
    <p:sldId id="350" r:id="rId13"/>
    <p:sldId id="377" r:id="rId14"/>
    <p:sldId id="313" r:id="rId15"/>
    <p:sldId id="382" r:id="rId16"/>
    <p:sldId id="257" r:id="rId17"/>
    <p:sldId id="366" r:id="rId18"/>
    <p:sldId id="380" r:id="rId19"/>
    <p:sldId id="331"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990600"/>
            <a:ext cx="8229600" cy="2590800"/>
          </a:xfrm>
        </p:spPr>
        <p:txBody>
          <a:bodyPr/>
          <a:lstStyle/>
          <a:p>
            <a:pPr lvl="1"/>
            <a:r>
              <a:rPr lang="en-US" sz="3600" b="1" dirty="0" smtClean="0">
                <a:latin typeface="Times New Roman" pitchFamily="18" charset="0"/>
                <a:cs typeface="Times New Roman" pitchFamily="18" charset="0"/>
              </a:rPr>
              <a:t>SYSTEM AND HOME APPLIANCES CONTROL USING MEMS ACCELEROMETER</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457200" y="1066800"/>
            <a:ext cx="8153400" cy="5791200"/>
          </a:xfrm>
        </p:spPr>
        <p:txBody>
          <a:bodyPr/>
          <a:lstStyle/>
          <a:p>
            <a:pPr algn="just"/>
            <a:r>
              <a:rPr lang="en-US" sz="2000" dirty="0" smtClean="0">
                <a:latin typeface="Times New Roman" pitchFamily="18" charset="0"/>
                <a:cs typeface="Times New Roman" pitchFamily="18" charset="0"/>
              </a:rPr>
              <a:t>ABSTRACT </a:t>
            </a:r>
          </a:p>
          <a:p>
            <a:pPr algn="just"/>
            <a:r>
              <a:rPr lang="en-US" sz="2000" dirty="0" smtClean="0">
                <a:latin typeface="Times New Roman" pitchFamily="18" charset="0"/>
                <a:cs typeface="Times New Roman" pitchFamily="18" charset="0"/>
              </a:rPr>
              <a:t>EXISTING SYSTEM</a:t>
            </a:r>
          </a:p>
          <a:p>
            <a:pPr algn="just"/>
            <a:r>
              <a:rPr lang="en-US" sz="2000" dirty="0" smtClean="0">
                <a:latin typeface="Times New Roman" pitchFamily="18" charset="0"/>
                <a:cs typeface="Times New Roman" pitchFamily="18" charset="0"/>
              </a:rPr>
              <a:t>PROBLEM IDENTIFIED IN EXISTING SCHEME  </a:t>
            </a:r>
          </a:p>
          <a:p>
            <a:pPr algn="just"/>
            <a:r>
              <a:rPr lang="en-US" sz="2000" dirty="0" smtClean="0">
                <a:latin typeface="Times New Roman" pitchFamily="18" charset="0"/>
                <a:cs typeface="Times New Roman" pitchFamily="18" charset="0"/>
              </a:rPr>
              <a:t>EXISTING SCHEME BLOCK DIAGRAM</a:t>
            </a:r>
          </a:p>
          <a:p>
            <a:pPr algn="just"/>
            <a:r>
              <a:rPr lang="en-US" sz="2000" dirty="0" smtClean="0">
                <a:latin typeface="Times New Roman" pitchFamily="18" charset="0"/>
                <a:cs typeface="Times New Roman" pitchFamily="18" charset="0"/>
              </a:rPr>
              <a:t>PROPOSED SCHEME  WITH BLOK DIAGRAM</a:t>
            </a:r>
          </a:p>
          <a:p>
            <a:pPr algn="just"/>
            <a:r>
              <a:rPr lang="en-US" sz="2000" dirty="0" smtClean="0">
                <a:latin typeface="Times New Roman" pitchFamily="18" charset="0"/>
                <a:cs typeface="Times New Roman" pitchFamily="18" charset="0"/>
              </a:rPr>
              <a:t>WORKING PRINCIPLE OF PROPOSED SCHEME </a:t>
            </a:r>
          </a:p>
          <a:p>
            <a:pPr algn="just"/>
            <a:r>
              <a:rPr lang="en-US" sz="2000" dirty="0" smtClean="0">
                <a:latin typeface="Times New Roman" pitchFamily="18" charset="0"/>
                <a:cs typeface="Times New Roman" pitchFamily="18" charset="0"/>
              </a:rPr>
              <a:t>WORKING PRINCIPLE WITH </a:t>
            </a:r>
            <a:r>
              <a:rPr lang="en-US" sz="2000" smtClean="0">
                <a:latin typeface="Times New Roman" pitchFamily="18" charset="0"/>
                <a:cs typeface="Times New Roman" pitchFamily="18" charset="0"/>
              </a:rPr>
              <a:t>FLOW CHART</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MATHEMATICAL MODELING</a:t>
            </a:r>
          </a:p>
          <a:p>
            <a:pPr algn="just"/>
            <a:r>
              <a:rPr lang="en-US" sz="2000" dirty="0" smtClean="0">
                <a:latin typeface="Times New Roman" pitchFamily="18" charset="0"/>
                <a:cs typeface="Times New Roman" pitchFamily="18" charset="0"/>
              </a:rPr>
              <a:t>SOFTWARE TOOLS USED AND ITS FEATURES</a:t>
            </a:r>
          </a:p>
          <a:p>
            <a:pPr algn="just"/>
            <a:r>
              <a:rPr lang="en-US" sz="2000" dirty="0" smtClean="0">
                <a:latin typeface="Times New Roman" pitchFamily="18" charset="0"/>
                <a:cs typeface="Times New Roman" pitchFamily="18" charset="0"/>
              </a:rPr>
              <a:t>OUTCOMES AND RESULTS</a:t>
            </a:r>
          </a:p>
          <a:p>
            <a:pPr algn="just"/>
            <a:r>
              <a:rPr lang="en-US" sz="2000" dirty="0" smtClean="0">
                <a:latin typeface="Times New Roman" pitchFamily="18" charset="0"/>
                <a:cs typeface="Times New Roman" pitchFamily="18" charset="0"/>
              </a:rPr>
              <a:t>CONCLUSION AND FUTURE SCOPE</a:t>
            </a:r>
          </a:p>
          <a:p>
            <a:pPr algn="just"/>
            <a:r>
              <a:rPr lang="en-US" sz="2000" dirty="0" smtClean="0">
                <a:latin typeface="Times New Roman" pitchFamily="18" charset="0"/>
                <a:cs typeface="Times New Roman" pitchFamily="18" charset="0"/>
              </a:rPr>
              <a:t>REFERENCES</a:t>
            </a: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 xmlns:p14="http://schemas.microsoft.com/office/powerpoint/2010/main"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457200" y="1646237"/>
            <a:ext cx="8229600" cy="4525963"/>
          </a:xfrm>
        </p:spPr>
        <p:txBody>
          <a:bodyPr/>
          <a:lstStyle/>
          <a:p>
            <a:pPr marL="457200" indent="-457200" algn="just">
              <a:lnSpc>
                <a:spcPct val="150000"/>
              </a:lnSpc>
              <a:spcBef>
                <a:spcPct val="0"/>
              </a:spcBef>
            </a:pPr>
            <a:r>
              <a:rPr lang="en-US" sz="2400" dirty="0" smtClean="0">
                <a:latin typeface="Times New Roman" pitchFamily="18" charset="0"/>
                <a:cs typeface="Times New Roman" pitchFamily="18" charset="0"/>
              </a:rPr>
              <a:t>Due to the rapid development and research in the field of computer technology, human-computer interaction techniques have become an indispensable system in our daily life</a:t>
            </a:r>
          </a:p>
          <a:p>
            <a:pPr marL="457200" indent="-457200" algn="just">
              <a:lnSpc>
                <a:spcPct val="150000"/>
              </a:lnSpc>
              <a:spcBef>
                <a:spcPct val="0"/>
              </a:spcBef>
            </a:pPr>
            <a:endParaRPr lang="en-US" sz="2400" dirty="0" smtClean="0">
              <a:latin typeface="Times New Roman" pitchFamily="18" charset="0"/>
              <a:cs typeface="Times New Roman" pitchFamily="18" charset="0"/>
            </a:endParaRPr>
          </a:p>
          <a:p>
            <a:pPr marL="457200" indent="-457200" algn="just">
              <a:lnSpc>
                <a:spcPct val="150000"/>
              </a:lnSpc>
              <a:spcBef>
                <a:spcPct val="0"/>
              </a:spcBef>
            </a:pPr>
            <a:r>
              <a:rPr lang="en-US" sz="2400" dirty="0" smtClean="0">
                <a:latin typeface="Times New Roman" pitchFamily="18" charset="0"/>
                <a:cs typeface="Times New Roman" pitchFamily="18" charset="0"/>
              </a:rPr>
              <a:t>The objective of this project is to control the system  without touching  mouse by using hand movement</a:t>
            </a:r>
          </a:p>
          <a:p>
            <a:pPr marL="457200" indent="-457200" algn="just">
              <a:lnSpc>
                <a:spcPct val="150000"/>
              </a:lnSpc>
              <a:spcBef>
                <a:spcPct val="0"/>
              </a:spcBef>
            </a:pPr>
            <a:endParaRPr lang="en-US" sz="2400" dirty="0" smtClean="0">
              <a:latin typeface="Times New Roman" pitchFamily="18" charset="0"/>
              <a:cs typeface="Times New Roman" pitchFamily="18" charset="0"/>
            </a:endParaRPr>
          </a:p>
          <a:p>
            <a:pPr marL="457200" indent="-457200" algn="just">
              <a:lnSpc>
                <a:spcPct val="150000"/>
              </a:lnSpc>
              <a:spcBef>
                <a:spcPct val="0"/>
              </a:spcBef>
            </a:pPr>
            <a:r>
              <a:rPr lang="en-US" sz="2400" dirty="0" smtClean="0">
                <a:latin typeface="Times New Roman" pitchFamily="18" charset="0"/>
                <a:cs typeface="Times New Roman" pitchFamily="18" charset="0"/>
              </a:rPr>
              <a:t>The Circuit control the System and Home appliances</a:t>
            </a:r>
          </a:p>
          <a:p>
            <a:pPr algn="just">
              <a:lnSpc>
                <a:spcPct val="150000"/>
              </a:lnSpc>
            </a:pP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SYSTEM</a:t>
            </a:r>
            <a:br>
              <a:rPr lang="en-US" sz="3200" b="1" dirty="0" smtClean="0">
                <a:latin typeface="Times New Roman" pitchFamily="18" charset="0"/>
                <a:cs typeface="Times New Roman" pitchFamily="18" charset="0"/>
              </a:rPr>
            </a:br>
            <a:endParaRPr lang="en-US" sz="3200" b="1" dirty="0" smtClean="0">
              <a:latin typeface="Times New Roman" pitchFamily="18" charset="0"/>
              <a:cs typeface="Times New Roman" pitchFamily="18" charset="0"/>
            </a:endParaRPr>
          </a:p>
        </p:txBody>
      </p:sp>
      <p:sp>
        <p:nvSpPr>
          <p:cNvPr id="5123" name="Content Placeholder 2"/>
          <p:cNvSpPr>
            <a:spLocks noGrp="1"/>
          </p:cNvSpPr>
          <p:nvPr>
            <p:ph idx="1"/>
          </p:nvPr>
        </p:nvSpPr>
        <p:spPr>
          <a:xfrm>
            <a:off x="457200" y="1112837"/>
            <a:ext cx="8382000" cy="4525963"/>
          </a:xfrm>
        </p:spPr>
        <p:txBody>
          <a:bodyPr/>
          <a:lstStyle/>
          <a:p>
            <a:pPr algn="just" eaLnBrk="1" hangingPunct="1">
              <a:buFont typeface="Arial" pitchFamily="34" charset="0"/>
              <a:buNone/>
            </a:pPr>
            <a:r>
              <a:rPr lang="en-US" sz="2800" dirty="0" smtClean="0">
                <a:latin typeface="Times New Roman" pitchFamily="18" charset="0"/>
                <a:cs typeface="Times New Roman" pitchFamily="18" charset="0"/>
              </a:rPr>
              <a:t> </a:t>
            </a:r>
          </a:p>
          <a:p>
            <a:pPr algn="just" eaLnBrk="1" hangingPunct="1">
              <a:buFont typeface="Arial" pitchFamily="34" charset="0"/>
              <a:buNone/>
            </a:pPr>
            <a:endParaRPr lang="en-US" sz="2800" dirty="0" smtClean="0">
              <a:latin typeface="Times New Roman" pitchFamily="18" charset="0"/>
              <a:cs typeface="Times New Roman" pitchFamily="18" charset="0"/>
            </a:endParaRPr>
          </a:p>
          <a:p>
            <a:pPr eaLnBrk="1" hangingPunct="1">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
        <p:nvSpPr>
          <p:cNvPr id="10" name="Rectangle 9"/>
          <p:cNvSpPr/>
          <p:nvPr/>
        </p:nvSpPr>
        <p:spPr>
          <a:xfrm>
            <a:off x="381000" y="838200"/>
            <a:ext cx="8305800" cy="5816977"/>
          </a:xfrm>
          <a:prstGeom prst="rect">
            <a:avLst/>
          </a:prstGeom>
        </p:spPr>
        <p:txBody>
          <a:bodyPr wrap="square">
            <a:spAutoFit/>
          </a:bodyPr>
          <a:lstStyle/>
          <a:p>
            <a:pPr algn="just">
              <a:lnSpc>
                <a:spcPct val="150000"/>
              </a:lnSpc>
              <a:buFont typeface="Arial" pitchFamily="34" charset="0"/>
              <a:buChar char="•"/>
            </a:pPr>
            <a:r>
              <a:rPr lang="en-US" sz="2400" dirty="0" smtClean="0">
                <a:latin typeface="Times New Roman" pitchFamily="18" charset="0"/>
                <a:cs typeface="Times New Roman" pitchFamily="18" charset="0"/>
              </a:rPr>
              <a:t>Ahmad Akl ,Chen Feng and Shahrokh Valaee(2011) , </a:t>
            </a:r>
            <a:r>
              <a:rPr lang="en-US" sz="2400" b="1" dirty="0" smtClean="0">
                <a:latin typeface="Times New Roman" pitchFamily="18" charset="0"/>
                <a:cs typeface="Times New Roman" pitchFamily="18" charset="0"/>
              </a:rPr>
              <a:t>“A Novel        Accelerometer-Based Gesture Recognition System”</a:t>
            </a:r>
            <a:r>
              <a:rPr lang="en-US" sz="2400" dirty="0" smtClean="0">
                <a:latin typeface="Times New Roman" pitchFamily="18" charset="0"/>
                <a:cs typeface="Times New Roman" pitchFamily="18" charset="0"/>
              </a:rPr>
              <a:t>, IEEE Transactions On Signal Processing, Vol. 59, No. 12.</a:t>
            </a:r>
          </a:p>
          <a:p>
            <a:pPr algn="just">
              <a:lnSpc>
                <a:spcPct val="150000"/>
              </a:lnSpc>
              <a:buFont typeface="Arial" pitchFamily="34" charset="0"/>
              <a:buChar char="•"/>
            </a:pPr>
            <a:endParaRPr lang="en-US" sz="2400" dirty="0" smtClean="0">
              <a:latin typeface="Times New Roman" pitchFamily="18" charset="0"/>
              <a:cs typeface="Times New Roman" pitchFamily="18" charset="0"/>
            </a:endParaRPr>
          </a:p>
          <a:p>
            <a:pPr algn="just">
              <a:lnSpc>
                <a:spcPct val="150000"/>
              </a:lnSpc>
              <a:buFont typeface="Arial" pitchFamily="34" charset="0"/>
              <a:buChar char="•"/>
            </a:pPr>
            <a:r>
              <a:rPr lang="en-US" sz="2400" dirty="0" smtClean="0">
                <a:latin typeface="Times New Roman" pitchFamily="18" charset="0"/>
                <a:cs typeface="Times New Roman" pitchFamily="18" charset="0"/>
              </a:rPr>
              <a:t> ShiguoLian , Wei Hu,Kai Wang,(2014) </a:t>
            </a:r>
            <a:r>
              <a:rPr lang="en-US" sz="2400" b="1" dirty="0" smtClean="0">
                <a:latin typeface="Times New Roman" pitchFamily="18" charset="0"/>
                <a:cs typeface="Times New Roman" pitchFamily="18" charset="0"/>
              </a:rPr>
              <a:t>“Automatic User State Recognition for Hand Gesture Based Low-Cost Television Control System”</a:t>
            </a:r>
            <a:r>
              <a:rPr lang="en-US" sz="2400" dirty="0" smtClean="0">
                <a:latin typeface="Times New Roman" pitchFamily="18" charset="0"/>
                <a:cs typeface="Times New Roman" pitchFamily="18" charset="0"/>
              </a:rPr>
              <a:t>,IEEE.</a:t>
            </a:r>
          </a:p>
          <a:p>
            <a:pPr algn="just">
              <a:lnSpc>
                <a:spcPct val="150000"/>
              </a:lnSpc>
            </a:pPr>
            <a:endParaRPr lang="en-US" sz="2000" dirty="0" smtClean="0">
              <a:latin typeface="Times New Roman" pitchFamily="18" charset="0"/>
              <a:cs typeface="Times New Roman" pitchFamily="18" charset="0"/>
            </a:endParaRPr>
          </a:p>
          <a:p>
            <a:pPr algn="just" eaLnBrk="1" hangingPunct="1">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458200" cy="5105399"/>
          </a:xfrm>
        </p:spPr>
        <p:txBody>
          <a:bodyPr/>
          <a:lstStyle/>
          <a:p>
            <a:pPr algn="just" eaLnBrk="1" hangingPunct="1"/>
            <a:r>
              <a:rPr lang="en-US" sz="2400" dirty="0" smtClean="0">
                <a:latin typeface="Times New Roman" pitchFamily="18" charset="0"/>
                <a:cs typeface="Times New Roman" pitchFamily="18" charset="0"/>
              </a:rPr>
              <a:t>Accelerometers are generally used in mobiles ,vehicle, health monitoring application</a:t>
            </a:r>
          </a:p>
          <a:p>
            <a:pPr algn="just" eaLnBrk="1" hangingPunct="1"/>
            <a:endParaRPr lang="en-US" sz="2400" dirty="0" smtClean="0">
              <a:latin typeface="Times New Roman" pitchFamily="18" charset="0"/>
              <a:cs typeface="Times New Roman" pitchFamily="18" charset="0"/>
            </a:endParaRPr>
          </a:p>
          <a:p>
            <a:pPr algn="just" eaLnBrk="1" hangingPunct="1"/>
            <a:r>
              <a:rPr lang="en-US" sz="2400" dirty="0" smtClean="0">
                <a:latin typeface="Times New Roman" pitchFamily="18" charset="0"/>
                <a:cs typeface="Times New Roman" pitchFamily="18" charset="0"/>
              </a:rPr>
              <a:t>System was generally controlled by wired mouse</a:t>
            </a:r>
          </a:p>
          <a:p>
            <a:pPr algn="just" eaLnBrk="1" hangingPunct="1"/>
            <a:endParaRPr lang="en-US" sz="2400" dirty="0" smtClean="0">
              <a:latin typeface="Times New Roman" pitchFamily="18" charset="0"/>
              <a:cs typeface="Times New Roman" pitchFamily="18" charset="0"/>
            </a:endParaRPr>
          </a:p>
          <a:p>
            <a:pPr algn="just" eaLnBrk="1" hangingPunct="1"/>
            <a:r>
              <a:rPr lang="en-US" sz="2400" dirty="0" smtClean="0">
                <a:latin typeface="Times New Roman" pitchFamily="18" charset="0"/>
                <a:cs typeface="Times New Roman" pitchFamily="18" charset="0"/>
              </a:rPr>
              <a:t>Now a days wireless(Bluetooth) mouse also available but the coverange is 10 to 20 meters</a:t>
            </a:r>
          </a:p>
          <a:p>
            <a:pPr algn="just" eaLnBrk="1" hangingPunct="1"/>
            <a:endParaRPr lang="en-US" sz="2400" dirty="0" smtClean="0">
              <a:latin typeface="Times New Roman" pitchFamily="18" charset="0"/>
              <a:cs typeface="Times New Roman" pitchFamily="18" charset="0"/>
            </a:endParaRPr>
          </a:p>
          <a:p>
            <a:pPr algn="just" eaLnBrk="1" hangingPunct="1"/>
            <a:r>
              <a:rPr lang="en-US" sz="2400" dirty="0" smtClean="0">
                <a:latin typeface="Times New Roman" pitchFamily="18" charset="0"/>
                <a:cs typeface="Times New Roman" pitchFamily="18" charset="0"/>
              </a:rPr>
              <a:t>In Bluetooth,the main problem is power consumption </a:t>
            </a:r>
          </a:p>
          <a:p>
            <a:pPr algn="just" eaLnBrk="1" hangingPunct="1">
              <a:buNone/>
            </a:pPr>
            <a:endParaRPr lang="en-US" sz="2000" dirty="0" smtClean="0">
              <a:latin typeface="Times New Roman" pitchFamily="18" charset="0"/>
              <a:cs typeface="Times New Roman" pitchFamily="18" charset="0"/>
            </a:endParaRPr>
          </a:p>
          <a:p>
            <a:pPr>
              <a:buFont typeface="Wingdings" pitchFamily="2" charset="2"/>
              <a:buChar char="ü"/>
            </a:pPr>
            <a:endParaRPr lang="en-US" sz="20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
        <p:nvSpPr>
          <p:cNvPr id="5" name="Title 1"/>
          <p:cNvSpPr>
            <a:spLocks noGrp="1"/>
          </p:cNvSpPr>
          <p:nvPr>
            <p:ph type="title"/>
          </p:nvPr>
        </p:nvSpPr>
        <p:spPr>
          <a:xfrm>
            <a:off x="762000" y="0"/>
            <a:ext cx="7467600" cy="13716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PROBLEMS IDENTIFIED IN EXISTING SCHEME </a:t>
            </a:r>
            <a:endParaRPr lang="en-US" sz="2000" b="1" dirty="0" smtClean="0">
              <a:latin typeface="Times New Roman" pitchFamily="18" charset="0"/>
              <a:cs typeface="Times New Roman" pitchFamily="18" charset="0"/>
            </a:endParaRPr>
          </a:p>
        </p:txBody>
      </p:sp>
    </p:spTree>
    <p:extLst>
      <p:ext uri="{BB962C8B-B14F-4D97-AF65-F5344CB8AC3E}">
        <p14:creationId xmlns="" xmlns:p14="http://schemas.microsoft.com/office/powerpoint/2010/main"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cs typeface="Times New Roman" pitchFamily="18" charset="0"/>
              </a:rPr>
              <a:t>EXISTING SCHEME BLOCK DIAGRAM</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228600" y="1371600"/>
            <a:ext cx="8458200" cy="5257800"/>
          </a:xfrm>
        </p:spPr>
        <p:txBody>
          <a:bodyPr/>
          <a:lstStyle/>
          <a:p>
            <a:r>
              <a:rPr lang="en-US" sz="2400" dirty="0" smtClean="0">
                <a:latin typeface="Times New Roman" pitchFamily="18" charset="0"/>
                <a:cs typeface="Times New Roman" pitchFamily="18" charset="0"/>
              </a:rPr>
              <a:t>This circuit only for controlling the home appliances.</a:t>
            </a:r>
          </a:p>
          <a:p>
            <a:pPr>
              <a:buNone/>
            </a:pPr>
            <a:endParaRPr lang="en-US" sz="24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
        <p:nvSpPr>
          <p:cNvPr id="5" name="Rectangle 4"/>
          <p:cNvSpPr/>
          <p:nvPr/>
        </p:nvSpPr>
        <p:spPr>
          <a:xfrm>
            <a:off x="3810000" y="2819400"/>
            <a:ext cx="16002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Power supply</a:t>
            </a:r>
            <a:endParaRPr lang="en-US" dirty="0">
              <a:solidFill>
                <a:schemeClr val="tx1"/>
              </a:solidFill>
              <a:latin typeface="Times New Roman" pitchFamily="18" charset="0"/>
              <a:cs typeface="Times New Roman" pitchFamily="18" charset="0"/>
            </a:endParaRPr>
          </a:p>
        </p:txBody>
      </p:sp>
      <p:sp>
        <p:nvSpPr>
          <p:cNvPr id="6" name="Rectangle 5"/>
          <p:cNvSpPr/>
          <p:nvPr/>
        </p:nvSpPr>
        <p:spPr>
          <a:xfrm>
            <a:off x="3962400" y="3810000"/>
            <a:ext cx="1295400" cy="1676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PIC micro</a:t>
            </a:r>
          </a:p>
          <a:p>
            <a:pPr algn="ctr"/>
            <a:r>
              <a:rPr lang="en-US" dirty="0" smtClean="0">
                <a:solidFill>
                  <a:schemeClr val="tx1"/>
                </a:solidFill>
                <a:latin typeface="Times New Roman" pitchFamily="18" charset="0"/>
                <a:cs typeface="Times New Roman" pitchFamily="18" charset="0"/>
              </a:rPr>
              <a:t>controller</a:t>
            </a:r>
            <a:endParaRPr lang="en-US" dirty="0">
              <a:solidFill>
                <a:schemeClr val="tx1"/>
              </a:solidFill>
              <a:latin typeface="Times New Roman" pitchFamily="18" charset="0"/>
              <a:cs typeface="Times New Roman" pitchFamily="18" charset="0"/>
            </a:endParaRPr>
          </a:p>
        </p:txBody>
      </p:sp>
      <p:sp>
        <p:nvSpPr>
          <p:cNvPr id="7" name="Rectangle 6"/>
          <p:cNvSpPr/>
          <p:nvPr/>
        </p:nvSpPr>
        <p:spPr>
          <a:xfrm>
            <a:off x="3886200" y="6248400"/>
            <a:ext cx="14478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Keypad</a:t>
            </a:r>
            <a:endParaRPr lang="en-US" dirty="0">
              <a:solidFill>
                <a:schemeClr val="tx1"/>
              </a:solidFill>
              <a:latin typeface="Times New Roman" pitchFamily="18" charset="0"/>
              <a:cs typeface="Times New Roman" pitchFamily="18" charset="0"/>
            </a:endParaRPr>
          </a:p>
        </p:txBody>
      </p:sp>
      <p:sp>
        <p:nvSpPr>
          <p:cNvPr id="8" name="Rectangle 7"/>
          <p:cNvSpPr/>
          <p:nvPr/>
        </p:nvSpPr>
        <p:spPr>
          <a:xfrm>
            <a:off x="381000" y="4343400"/>
            <a:ext cx="1600200" cy="6096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Accelerometer</a:t>
            </a:r>
            <a:endParaRPr lang="en-US" dirty="0">
              <a:solidFill>
                <a:schemeClr val="tx1"/>
              </a:solidFill>
              <a:latin typeface="Times New Roman" pitchFamily="18" charset="0"/>
              <a:cs typeface="Times New Roman" pitchFamily="18" charset="0"/>
            </a:endParaRPr>
          </a:p>
        </p:txBody>
      </p:sp>
      <p:sp>
        <p:nvSpPr>
          <p:cNvPr id="9" name="Rectangle 8"/>
          <p:cNvSpPr/>
          <p:nvPr/>
        </p:nvSpPr>
        <p:spPr>
          <a:xfrm>
            <a:off x="2362200" y="4343400"/>
            <a:ext cx="1143000" cy="6096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tx1"/>
                </a:solidFill>
                <a:latin typeface="Times New Roman" pitchFamily="18" charset="0"/>
                <a:cs typeface="Times New Roman" pitchFamily="18" charset="0"/>
              </a:rPr>
              <a:t>Interfacing Circuit</a:t>
            </a:r>
            <a:endParaRPr lang="en-US" sz="1600" dirty="0">
              <a:solidFill>
                <a:schemeClr val="tx1"/>
              </a:solidFill>
              <a:latin typeface="Times New Roman" pitchFamily="18" charset="0"/>
              <a:cs typeface="Times New Roman" pitchFamily="18" charset="0"/>
            </a:endParaRPr>
          </a:p>
        </p:txBody>
      </p:sp>
      <p:sp>
        <p:nvSpPr>
          <p:cNvPr id="10" name="Rectangle 9"/>
          <p:cNvSpPr/>
          <p:nvPr/>
        </p:nvSpPr>
        <p:spPr>
          <a:xfrm>
            <a:off x="5486400" y="4343400"/>
            <a:ext cx="1066800" cy="6096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LCD display</a:t>
            </a:r>
            <a:endParaRPr lang="en-US" dirty="0">
              <a:solidFill>
                <a:schemeClr val="tx1"/>
              </a:solidFill>
              <a:latin typeface="Times New Roman" pitchFamily="18" charset="0"/>
              <a:cs typeface="Times New Roman" pitchFamily="18" charset="0"/>
            </a:endParaRPr>
          </a:p>
        </p:txBody>
      </p:sp>
      <p:sp>
        <p:nvSpPr>
          <p:cNvPr id="11" name="Rectangle 10"/>
          <p:cNvSpPr/>
          <p:nvPr/>
        </p:nvSpPr>
        <p:spPr>
          <a:xfrm>
            <a:off x="6934200" y="4343400"/>
            <a:ext cx="914400" cy="6096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Relay</a:t>
            </a:r>
            <a:endParaRPr lang="en-US" dirty="0">
              <a:solidFill>
                <a:schemeClr val="tx1"/>
              </a:solidFill>
              <a:latin typeface="Times New Roman" pitchFamily="18" charset="0"/>
              <a:cs typeface="Times New Roman" pitchFamily="18" charset="0"/>
            </a:endParaRPr>
          </a:p>
        </p:txBody>
      </p:sp>
      <p:sp>
        <p:nvSpPr>
          <p:cNvPr id="12" name="Rectangle 11"/>
          <p:cNvSpPr/>
          <p:nvPr/>
        </p:nvSpPr>
        <p:spPr>
          <a:xfrm>
            <a:off x="6934200" y="5334000"/>
            <a:ext cx="12954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Appliances</a:t>
            </a:r>
            <a:endParaRPr lang="en-US" dirty="0">
              <a:solidFill>
                <a:schemeClr val="tx1"/>
              </a:solidFill>
              <a:latin typeface="Times New Roman" pitchFamily="18" charset="0"/>
              <a:cs typeface="Times New Roman" pitchFamily="18" charset="0"/>
            </a:endParaRPr>
          </a:p>
        </p:txBody>
      </p:sp>
      <p:cxnSp>
        <p:nvCxnSpPr>
          <p:cNvPr id="35" name="Straight Arrow Connector 34"/>
          <p:cNvCxnSpPr>
            <a:stCxn id="8" idx="3"/>
            <a:endCxn id="9" idx="1"/>
          </p:cNvCxnSpPr>
          <p:nvPr/>
        </p:nvCxnSpPr>
        <p:spPr>
          <a:xfrm>
            <a:off x="1981200" y="4648200"/>
            <a:ext cx="381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9" idx="3"/>
            <a:endCxn id="6" idx="1"/>
          </p:cNvCxnSpPr>
          <p:nvPr/>
        </p:nvCxnSpPr>
        <p:spPr>
          <a:xfrm>
            <a:off x="3505200" y="4648200"/>
            <a:ext cx="4572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5" idx="2"/>
            <a:endCxn id="6" idx="0"/>
          </p:cNvCxnSpPr>
          <p:nvPr/>
        </p:nvCxnSpPr>
        <p:spPr>
          <a:xfrm rot="5400000">
            <a:off x="4305300" y="3505200"/>
            <a:ext cx="609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7" idx="0"/>
            <a:endCxn id="6" idx="2"/>
          </p:cNvCxnSpPr>
          <p:nvPr/>
        </p:nvCxnSpPr>
        <p:spPr>
          <a:xfrm rot="5400000" flipH="1" flipV="1">
            <a:off x="4229100" y="5867400"/>
            <a:ext cx="762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6" idx="3"/>
            <a:endCxn id="10" idx="1"/>
          </p:cNvCxnSpPr>
          <p:nvPr/>
        </p:nvCxnSpPr>
        <p:spPr>
          <a:xfrm>
            <a:off x="5257800" y="46482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10" idx="3"/>
            <a:endCxn id="11" idx="1"/>
          </p:cNvCxnSpPr>
          <p:nvPr/>
        </p:nvCxnSpPr>
        <p:spPr>
          <a:xfrm>
            <a:off x="6553200" y="4648200"/>
            <a:ext cx="381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11" idx="2"/>
          </p:cNvCxnSpPr>
          <p:nvPr/>
        </p:nvCxnSpPr>
        <p:spPr>
          <a:xfrm rot="5400000">
            <a:off x="7200900" y="5143500"/>
            <a:ext cx="381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cs typeface="Times New Roman" pitchFamily="18" charset="0"/>
              </a:rPr>
              <a:t>PROPOSED SYSTEM</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lgn="just" eaLnBrk="1" hangingPunct="1"/>
            <a:r>
              <a:rPr lang="en-US" sz="2400" dirty="0" smtClean="0">
                <a:latin typeface="Times New Roman" pitchFamily="18" charset="0"/>
                <a:cs typeface="Times New Roman" pitchFamily="18" charset="0"/>
              </a:rPr>
              <a:t>In this  project, the system mouse is Controlling  by using hand movements</a:t>
            </a:r>
          </a:p>
          <a:p>
            <a:pPr algn="just" eaLnBrk="1" hangingPunct="1"/>
            <a:endParaRPr lang="en-US" sz="2400" dirty="0" smtClean="0">
              <a:latin typeface="Times New Roman" pitchFamily="18" charset="0"/>
              <a:cs typeface="Times New Roman" pitchFamily="18" charset="0"/>
            </a:endParaRPr>
          </a:p>
          <a:p>
            <a:pPr algn="just" eaLnBrk="1" hangingPunct="1"/>
            <a:r>
              <a:rPr lang="en-US" sz="2400" dirty="0" smtClean="0">
                <a:latin typeface="Times New Roman" pitchFamily="18" charset="0"/>
                <a:cs typeface="Times New Roman" pitchFamily="18" charset="0"/>
              </a:rPr>
              <a:t>In this proposed system  the zigbee technology is used which cover more distance compare to bluetooth technology</a:t>
            </a:r>
          </a:p>
          <a:p>
            <a:pPr algn="just" eaLnBrk="1" hangingPunct="1"/>
            <a:endParaRPr lang="en-US" sz="2400" dirty="0" smtClean="0">
              <a:latin typeface="Times New Roman" pitchFamily="18" charset="0"/>
              <a:cs typeface="Times New Roman" pitchFamily="18" charset="0"/>
            </a:endParaRPr>
          </a:p>
          <a:p>
            <a:pPr algn="just" eaLnBrk="1" hangingPunct="1"/>
            <a:r>
              <a:rPr lang="en-US" sz="2400" dirty="0" smtClean="0">
                <a:latin typeface="Times New Roman" pitchFamily="18" charset="0"/>
                <a:cs typeface="Times New Roman" pitchFamily="18" charset="0"/>
              </a:rPr>
              <a:t>It not only perform the normal mouse operation also perform the keyboard operation(by using Visual Keyboard)</a:t>
            </a:r>
          </a:p>
          <a:p>
            <a:pPr algn="just" eaLnBrk="1" hangingPunct="1"/>
            <a:endParaRPr lang="en-US" sz="2400" dirty="0" smtClean="0">
              <a:latin typeface="Times New Roman" pitchFamily="18" charset="0"/>
              <a:cs typeface="Times New Roman" pitchFamily="18" charset="0"/>
            </a:endParaRPr>
          </a:p>
          <a:p>
            <a:pPr algn="just" eaLnBrk="1" hangingPunct="1"/>
            <a:r>
              <a:rPr lang="en-US" sz="2400" dirty="0" smtClean="0">
                <a:latin typeface="Times New Roman" pitchFamily="18" charset="0"/>
                <a:cs typeface="Times New Roman" pitchFamily="18" charset="0"/>
              </a:rPr>
              <a:t>The circuit is  also control the home appliances by using hand movements </a:t>
            </a:r>
          </a:p>
          <a:p>
            <a:endParaRPr lang="en-US" sz="24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8</a:t>
            </a:fld>
            <a:endParaRPr lang="en-US"/>
          </a:p>
        </p:txBody>
      </p:sp>
      <p:sp>
        <p:nvSpPr>
          <p:cNvPr id="9219" name="Rectangle 3"/>
          <p:cNvSpPr>
            <a:spLocks noGrp="1" noChangeArrowheads="1"/>
          </p:cNvSpPr>
          <p:nvPr>
            <p:ph type="body" idx="4294967295"/>
          </p:nvPr>
        </p:nvSpPr>
        <p:spPr>
          <a:xfrm>
            <a:off x="152400" y="1524000"/>
            <a:ext cx="8991600" cy="4602163"/>
          </a:xfrm>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5" name="Title 1"/>
          <p:cNvSpPr txBox="1">
            <a:spLocks/>
          </p:cNvSpPr>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chemeClr val="tx1"/>
                </a:solidFill>
                <a:effectLst/>
                <a:uLnTx/>
                <a:uFillTx/>
                <a:latin typeface="Times New Roman" pitchFamily="18" charset="0"/>
                <a:ea typeface="+mj-ea"/>
                <a:cs typeface="Times New Roman" pitchFamily="18" charset="0"/>
              </a:rPr>
              <a:t>BLOCK DIAGRAM OF PROPOSED SCHEME</a:t>
            </a:r>
            <a:endParaRPr kumimoji="0" lang="en-US" sz="28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endParaRPr>
          </a:p>
        </p:txBody>
      </p:sp>
      <p:sp>
        <p:nvSpPr>
          <p:cNvPr id="6" name="Rectangle 5"/>
          <p:cNvSpPr/>
          <p:nvPr/>
        </p:nvSpPr>
        <p:spPr>
          <a:xfrm>
            <a:off x="2971800" y="2743200"/>
            <a:ext cx="1295400" cy="21336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PIC</a:t>
            </a:r>
          </a:p>
          <a:p>
            <a:pPr algn="ctr">
              <a:defRPr/>
            </a:pPr>
            <a:r>
              <a:rPr lang="en-US" dirty="0">
                <a:solidFill>
                  <a:schemeClr val="tx1"/>
                </a:solidFill>
                <a:latin typeface="Times New Roman" pitchFamily="18" charset="0"/>
                <a:cs typeface="Times New Roman" pitchFamily="18" charset="0"/>
              </a:rPr>
              <a:t>Micro</a:t>
            </a:r>
          </a:p>
          <a:p>
            <a:pPr algn="ctr">
              <a:defRPr/>
            </a:pPr>
            <a:r>
              <a:rPr lang="en-US" dirty="0">
                <a:solidFill>
                  <a:schemeClr val="tx1"/>
                </a:solidFill>
                <a:latin typeface="Times New Roman" pitchFamily="18" charset="0"/>
                <a:cs typeface="Times New Roman" pitchFamily="18" charset="0"/>
              </a:rPr>
              <a:t>controller</a:t>
            </a:r>
          </a:p>
        </p:txBody>
      </p:sp>
      <p:sp>
        <p:nvSpPr>
          <p:cNvPr id="7" name="Rectangle 6"/>
          <p:cNvSpPr/>
          <p:nvPr/>
        </p:nvSpPr>
        <p:spPr>
          <a:xfrm>
            <a:off x="609600" y="3505200"/>
            <a:ext cx="1600200" cy="533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Accelerometer</a:t>
            </a:r>
          </a:p>
        </p:txBody>
      </p:sp>
      <p:sp>
        <p:nvSpPr>
          <p:cNvPr id="8" name="Rectangle 7"/>
          <p:cNvSpPr/>
          <p:nvPr/>
        </p:nvSpPr>
        <p:spPr>
          <a:xfrm>
            <a:off x="609600" y="4267200"/>
            <a:ext cx="16764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Matrix key</a:t>
            </a:r>
          </a:p>
        </p:txBody>
      </p:sp>
      <p:sp>
        <p:nvSpPr>
          <p:cNvPr id="9" name="Rectangle 8"/>
          <p:cNvSpPr/>
          <p:nvPr/>
        </p:nvSpPr>
        <p:spPr>
          <a:xfrm>
            <a:off x="2667000" y="5105400"/>
            <a:ext cx="18288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smtClean="0">
                <a:solidFill>
                  <a:schemeClr val="tx1"/>
                </a:solidFill>
                <a:latin typeface="Times New Roman" pitchFamily="18" charset="0"/>
                <a:cs typeface="Times New Roman" pitchFamily="18" charset="0"/>
              </a:rPr>
              <a:t>LCD </a:t>
            </a:r>
            <a:r>
              <a:rPr lang="en-US" dirty="0">
                <a:solidFill>
                  <a:schemeClr val="tx1"/>
                </a:solidFill>
                <a:latin typeface="Times New Roman" pitchFamily="18" charset="0"/>
                <a:cs typeface="Times New Roman" pitchFamily="18" charset="0"/>
              </a:rPr>
              <a:t>display</a:t>
            </a:r>
          </a:p>
        </p:txBody>
      </p:sp>
      <p:sp>
        <p:nvSpPr>
          <p:cNvPr id="10" name="Rectangle 9"/>
          <p:cNvSpPr/>
          <p:nvPr/>
        </p:nvSpPr>
        <p:spPr>
          <a:xfrm>
            <a:off x="4724400" y="3276600"/>
            <a:ext cx="914400" cy="533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dirty="0">
                <a:solidFill>
                  <a:schemeClr val="tx1"/>
                </a:solidFill>
                <a:latin typeface="Times New Roman" pitchFamily="18" charset="0"/>
                <a:cs typeface="Times New Roman" pitchFamily="18" charset="0"/>
              </a:rPr>
              <a:t>Driver</a:t>
            </a:r>
          </a:p>
          <a:p>
            <a:pPr>
              <a:defRPr/>
            </a:pPr>
            <a:r>
              <a:rPr lang="en-US" dirty="0">
                <a:solidFill>
                  <a:schemeClr val="tx1"/>
                </a:solidFill>
                <a:latin typeface="Times New Roman" pitchFamily="18" charset="0"/>
                <a:cs typeface="Times New Roman" pitchFamily="18" charset="0"/>
              </a:rPr>
              <a:t>circuit</a:t>
            </a:r>
          </a:p>
        </p:txBody>
      </p:sp>
      <p:sp>
        <p:nvSpPr>
          <p:cNvPr id="11" name="Rectangle 10"/>
          <p:cNvSpPr/>
          <p:nvPr/>
        </p:nvSpPr>
        <p:spPr>
          <a:xfrm>
            <a:off x="6096000" y="3352800"/>
            <a:ext cx="9144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Relay</a:t>
            </a:r>
          </a:p>
        </p:txBody>
      </p:sp>
      <p:sp>
        <p:nvSpPr>
          <p:cNvPr id="12" name="Rectangle 11"/>
          <p:cNvSpPr/>
          <p:nvPr/>
        </p:nvSpPr>
        <p:spPr>
          <a:xfrm>
            <a:off x="4724400" y="4191000"/>
            <a:ext cx="914400" cy="533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RS 232</a:t>
            </a:r>
          </a:p>
        </p:txBody>
      </p:sp>
      <p:sp>
        <p:nvSpPr>
          <p:cNvPr id="13" name="Rectangle 12"/>
          <p:cNvSpPr/>
          <p:nvPr/>
        </p:nvSpPr>
        <p:spPr>
          <a:xfrm>
            <a:off x="6248400" y="4191000"/>
            <a:ext cx="838200" cy="533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Zigbee</a:t>
            </a:r>
          </a:p>
        </p:txBody>
      </p:sp>
      <p:sp>
        <p:nvSpPr>
          <p:cNvPr id="14" name="Rectangle 13"/>
          <p:cNvSpPr/>
          <p:nvPr/>
        </p:nvSpPr>
        <p:spPr>
          <a:xfrm>
            <a:off x="1752600" y="5791200"/>
            <a:ext cx="12192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Zigbee</a:t>
            </a:r>
          </a:p>
        </p:txBody>
      </p:sp>
      <p:sp>
        <p:nvSpPr>
          <p:cNvPr id="15" name="Rectangle 14"/>
          <p:cNvSpPr/>
          <p:nvPr/>
        </p:nvSpPr>
        <p:spPr>
          <a:xfrm>
            <a:off x="3886200" y="5776686"/>
            <a:ext cx="1447800" cy="47171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RS 232</a:t>
            </a:r>
          </a:p>
        </p:txBody>
      </p:sp>
      <p:sp>
        <p:nvSpPr>
          <p:cNvPr id="16" name="Rectangle 15"/>
          <p:cNvSpPr/>
          <p:nvPr/>
        </p:nvSpPr>
        <p:spPr>
          <a:xfrm>
            <a:off x="6096000" y="5867400"/>
            <a:ext cx="10668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PC</a:t>
            </a:r>
          </a:p>
        </p:txBody>
      </p:sp>
      <p:cxnSp>
        <p:nvCxnSpPr>
          <p:cNvPr id="17" name="Straight Arrow Connector 16"/>
          <p:cNvCxnSpPr>
            <a:stCxn id="8" idx="3"/>
          </p:cNvCxnSpPr>
          <p:nvPr/>
        </p:nvCxnSpPr>
        <p:spPr>
          <a:xfrm>
            <a:off x="2286000" y="4495800"/>
            <a:ext cx="685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267200" y="3505200"/>
            <a:ext cx="4572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638800" y="3505200"/>
            <a:ext cx="4572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2209800" y="3733800"/>
            <a:ext cx="762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Left-Right Arrow 21"/>
          <p:cNvSpPr/>
          <p:nvPr/>
        </p:nvSpPr>
        <p:spPr>
          <a:xfrm>
            <a:off x="5334000" y="6019800"/>
            <a:ext cx="762000" cy="1524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3" name="Elbow Connector 138"/>
          <p:cNvCxnSpPr>
            <a:stCxn id="14" idx="1"/>
          </p:cNvCxnSpPr>
          <p:nvPr/>
        </p:nvCxnSpPr>
        <p:spPr>
          <a:xfrm rot="10800000">
            <a:off x="1143000" y="5181600"/>
            <a:ext cx="609600" cy="838200"/>
          </a:xfrm>
          <a:prstGeom prst="bentConnector2">
            <a:avLst/>
          </a:prstGeom>
          <a:ln>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flipH="1" flipV="1">
            <a:off x="1104900" y="5143500"/>
            <a:ext cx="304800" cy="228600"/>
          </a:xfrm>
          <a:prstGeom prst="straightConnector1">
            <a:avLst/>
          </a:prstGeom>
          <a:ln>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16200000" flipV="1">
            <a:off x="876300" y="5143500"/>
            <a:ext cx="304800" cy="228600"/>
          </a:xfrm>
          <a:prstGeom prst="straightConnector1">
            <a:avLst/>
          </a:prstGeom>
          <a:ln>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16200000" flipV="1">
            <a:off x="8305800" y="2667000"/>
            <a:ext cx="457200" cy="304800"/>
          </a:xfrm>
          <a:prstGeom prst="straightConnector1">
            <a:avLst/>
          </a:prstGeom>
          <a:ln>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flipH="1" flipV="1">
            <a:off x="8610600" y="2667000"/>
            <a:ext cx="457200" cy="304800"/>
          </a:xfrm>
          <a:prstGeom prst="line">
            <a:avLst/>
          </a:prstGeom>
          <a:ln>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7239000" y="3276600"/>
            <a:ext cx="12192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Appliances</a:t>
            </a:r>
          </a:p>
        </p:txBody>
      </p:sp>
      <p:cxnSp>
        <p:nvCxnSpPr>
          <p:cNvPr id="29" name="Shape 28"/>
          <p:cNvCxnSpPr/>
          <p:nvPr/>
        </p:nvCxnSpPr>
        <p:spPr>
          <a:xfrm flipV="1">
            <a:off x="7086600" y="2667000"/>
            <a:ext cx="1600200" cy="1866900"/>
          </a:xfrm>
          <a:prstGeom prst="bentConnector2">
            <a:avLst/>
          </a:prstGeom>
          <a:ln>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0" name="Down Arrow 29"/>
          <p:cNvSpPr/>
          <p:nvPr/>
        </p:nvSpPr>
        <p:spPr>
          <a:xfrm>
            <a:off x="3581400" y="4876800"/>
            <a:ext cx="152400" cy="228600"/>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1" name="Rectangle 30"/>
          <p:cNvSpPr/>
          <p:nvPr/>
        </p:nvSpPr>
        <p:spPr>
          <a:xfrm>
            <a:off x="2819400" y="1981200"/>
            <a:ext cx="1600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Power supply</a:t>
            </a:r>
          </a:p>
        </p:txBody>
      </p:sp>
      <p:cxnSp>
        <p:nvCxnSpPr>
          <p:cNvPr id="32" name="Straight Arrow Connector 31"/>
          <p:cNvCxnSpPr>
            <a:stCxn id="31" idx="2"/>
            <a:endCxn id="6" idx="0"/>
          </p:cNvCxnSpPr>
          <p:nvPr/>
        </p:nvCxnSpPr>
        <p:spPr>
          <a:xfrm rot="5400000">
            <a:off x="3390901" y="2514600"/>
            <a:ext cx="4572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11" idx="3"/>
            <a:endCxn id="28" idx="1"/>
          </p:cNvCxnSpPr>
          <p:nvPr/>
        </p:nvCxnSpPr>
        <p:spPr>
          <a:xfrm>
            <a:off x="7010400" y="35052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228600" y="1981200"/>
            <a:ext cx="1981200" cy="1295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itchFamily="18" charset="0"/>
                <a:cs typeface="Times New Roman" pitchFamily="18" charset="0"/>
              </a:rPr>
              <a:t>Mode  select</a:t>
            </a:r>
          </a:p>
          <a:p>
            <a:pPr algn="ctr">
              <a:defRPr/>
            </a:pPr>
            <a:r>
              <a:rPr lang="en-US" dirty="0" smtClean="0">
                <a:solidFill>
                  <a:schemeClr val="tx1"/>
                </a:solidFill>
                <a:latin typeface="Times New Roman" pitchFamily="18" charset="0"/>
                <a:cs typeface="Times New Roman" pitchFamily="18" charset="0"/>
              </a:rPr>
              <a:t>Mode 1:System</a:t>
            </a:r>
          </a:p>
          <a:p>
            <a:pPr algn="ctr">
              <a:defRPr/>
            </a:pPr>
            <a:r>
              <a:rPr lang="en-US" dirty="0" smtClean="0">
                <a:solidFill>
                  <a:schemeClr val="tx1"/>
                </a:solidFill>
                <a:latin typeface="Times New Roman" pitchFamily="18" charset="0"/>
                <a:cs typeface="Times New Roman" pitchFamily="18" charset="0"/>
              </a:rPr>
              <a:t>Mode 2:Appliances control</a:t>
            </a:r>
            <a:endParaRPr lang="en-US" dirty="0">
              <a:solidFill>
                <a:schemeClr val="tx1"/>
              </a:solidFill>
              <a:latin typeface="Times New Roman" pitchFamily="18" charset="0"/>
              <a:cs typeface="Times New Roman" pitchFamily="18" charset="0"/>
            </a:endParaRPr>
          </a:p>
        </p:txBody>
      </p:sp>
      <p:cxnSp>
        <p:nvCxnSpPr>
          <p:cNvPr id="35" name="Straight Arrow Connector 34"/>
          <p:cNvCxnSpPr/>
          <p:nvPr/>
        </p:nvCxnSpPr>
        <p:spPr>
          <a:xfrm>
            <a:off x="2209800" y="3124200"/>
            <a:ext cx="762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9" name="Left-Right Arrow 38"/>
          <p:cNvSpPr/>
          <p:nvPr/>
        </p:nvSpPr>
        <p:spPr>
          <a:xfrm>
            <a:off x="5638800" y="4419600"/>
            <a:ext cx="609600" cy="1524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dirty="0"/>
          </a:p>
        </p:txBody>
      </p:sp>
      <p:sp>
        <p:nvSpPr>
          <p:cNvPr id="40" name="Left-Right Arrow 39"/>
          <p:cNvSpPr/>
          <p:nvPr/>
        </p:nvSpPr>
        <p:spPr>
          <a:xfrm>
            <a:off x="2971800" y="5867400"/>
            <a:ext cx="914400" cy="2286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dirty="0"/>
          </a:p>
        </p:txBody>
      </p:sp>
      <p:sp>
        <p:nvSpPr>
          <p:cNvPr id="37" name="Rectangle 36"/>
          <p:cNvSpPr/>
          <p:nvPr/>
        </p:nvSpPr>
        <p:spPr>
          <a:xfrm>
            <a:off x="7467600" y="2590800"/>
            <a:ext cx="8382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tx</a:t>
            </a:r>
            <a:r>
              <a:rPr lang="en-US" dirty="0" smtClean="0">
                <a:solidFill>
                  <a:schemeClr val="tx1"/>
                </a:solidFill>
                <a:latin typeface="Times New Roman" pitchFamily="18" charset="0"/>
                <a:cs typeface="Times New Roman" pitchFamily="18" charset="0"/>
              </a:rPr>
              <a:t>TX</a:t>
            </a:r>
            <a:endParaRPr lang="en-US" dirty="0">
              <a:latin typeface="Times New Roman" pitchFamily="18" charset="0"/>
              <a:cs typeface="Times New Roman" pitchFamily="18" charset="0"/>
            </a:endParaRPr>
          </a:p>
        </p:txBody>
      </p:sp>
      <p:sp>
        <p:nvSpPr>
          <p:cNvPr id="38" name="Rectangle 37"/>
          <p:cNvSpPr/>
          <p:nvPr/>
        </p:nvSpPr>
        <p:spPr>
          <a:xfrm>
            <a:off x="381000" y="5029200"/>
            <a:ext cx="53340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Times New Roman" pitchFamily="18" charset="0"/>
                <a:cs typeface="Times New Roman" pitchFamily="18" charset="0"/>
              </a:rPr>
              <a:t>RX</a:t>
            </a:r>
            <a:endParaRPr lang="en-US" dirty="0">
              <a:solidFill>
                <a:schemeClr val="tx1"/>
              </a:solidFill>
              <a:latin typeface="Times New Roman" pitchFamily="18" charset="0"/>
              <a:cs typeface="Times New Roman" pitchFamily="18" charset="0"/>
            </a:endParaRPr>
          </a:p>
        </p:txBody>
      </p:sp>
      <p:cxnSp>
        <p:nvCxnSpPr>
          <p:cNvPr id="44" name="Straight Arrow Connector 43"/>
          <p:cNvCxnSpPr/>
          <p:nvPr/>
        </p:nvCxnSpPr>
        <p:spPr>
          <a:xfrm>
            <a:off x="4267200" y="4572000"/>
            <a:ext cx="4572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381000" y="1600200"/>
            <a:ext cx="8305800" cy="4876800"/>
          </a:xfrm>
        </p:spPr>
        <p:txBody>
          <a:bodyPr/>
          <a:lstStyle/>
          <a:p>
            <a:pPr>
              <a:lnSpc>
                <a:spcPct val="150000"/>
              </a:lnSpc>
            </a:pPr>
            <a:r>
              <a:rPr lang="en-US" sz="2400" dirty="0" smtClean="0">
                <a:latin typeface="Times New Roman" pitchFamily="18" charset="0"/>
                <a:cs typeface="Times New Roman" pitchFamily="18" charset="0"/>
              </a:rPr>
              <a:t>Here the accelerometer is fixed with user’s hand. From this we can track the user’s hand movement </a:t>
            </a:r>
          </a:p>
          <a:p>
            <a:pPr>
              <a:lnSpc>
                <a:spcPct val="150000"/>
              </a:lnSpc>
            </a:pPr>
            <a:r>
              <a:rPr lang="en-US" sz="2400" dirty="0" smtClean="0">
                <a:latin typeface="Times New Roman" pitchFamily="18" charset="0"/>
                <a:cs typeface="Times New Roman" pitchFamily="18" charset="0"/>
              </a:rPr>
              <a:t>This sensor’s output is given to the PIC microcontroller. Then PIC transmits this value to the PC via Zigbee </a:t>
            </a:r>
          </a:p>
          <a:p>
            <a:pPr>
              <a:lnSpc>
                <a:spcPct val="150000"/>
              </a:lnSpc>
            </a:pPr>
            <a:r>
              <a:rPr lang="en-US" sz="2400" dirty="0" smtClean="0">
                <a:latin typeface="Times New Roman" pitchFamily="18" charset="0"/>
                <a:cs typeface="Times New Roman" pitchFamily="18" charset="0"/>
              </a:rPr>
              <a:t>In PC we create a application based on Visual Basic </a:t>
            </a:r>
          </a:p>
          <a:p>
            <a:pPr>
              <a:lnSpc>
                <a:spcPct val="150000"/>
              </a:lnSpc>
            </a:pPr>
            <a:r>
              <a:rPr lang="en-US" sz="2400" dirty="0" smtClean="0">
                <a:latin typeface="Times New Roman" pitchFamily="18" charset="0"/>
                <a:cs typeface="Times New Roman" pitchFamily="18" charset="0"/>
              </a:rPr>
              <a:t>This application control the cursor’s movement due to the signal from PIC </a:t>
            </a:r>
          </a:p>
          <a:p>
            <a:pPr>
              <a:lnSpc>
                <a:spcPct val="150000"/>
              </a:lnSpc>
            </a:pPr>
            <a:r>
              <a:rPr lang="en-US" sz="2400" dirty="0" smtClean="0">
                <a:latin typeface="Times New Roman" pitchFamily="18" charset="0"/>
                <a:cs typeface="Times New Roman" pitchFamily="18" charset="0"/>
              </a:rPr>
              <a:t>It also control the home appliance via relay</a:t>
            </a:r>
          </a:p>
          <a:p>
            <a:pPr>
              <a:lnSpc>
                <a:spcPct val="150000"/>
              </a:lnSpc>
            </a:pPr>
            <a:endParaRPr lang="en-US" sz="2000" dirty="0" smtClean="0">
              <a:latin typeface="Times New Roman" pitchFamily="18" charset="0"/>
              <a:cs typeface="Times New Roman" pitchFamily="18" charset="0"/>
            </a:endParaRPr>
          </a:p>
          <a:p>
            <a:pPr>
              <a:lnSpc>
                <a:spcPct val="150000"/>
              </a:lnSpc>
            </a:pPr>
            <a:endParaRPr lang="en-US" sz="2000" dirty="0" smtClean="0">
              <a:latin typeface="Times New Roman" pitchFamily="18" charset="0"/>
              <a:cs typeface="Times New Roman" pitchFamily="18" charset="0"/>
            </a:endParaRPr>
          </a:p>
          <a:p>
            <a:pPr>
              <a:lnSpc>
                <a:spcPct val="150000"/>
              </a:lnSpc>
              <a:buNone/>
            </a:pPr>
            <a:endParaRPr lang="en-US" sz="2000" dirty="0">
              <a:solidFill>
                <a:srgbClr val="FF0000"/>
              </a:solidFill>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sp>
        <p:nvSpPr>
          <p:cNvPr id="2" name="Title 1"/>
          <p:cNvSpPr>
            <a:spLocks noGrp="1"/>
          </p:cNvSpPr>
          <p:nvPr>
            <p:ph type="title" idx="4294967295"/>
          </p:nvPr>
        </p:nvSpPr>
        <p:spPr>
          <a:xfrm>
            <a:off x="0" y="0"/>
            <a:ext cx="8991600" cy="1143000"/>
          </a:xfrm>
        </p:spPr>
        <p:txBody>
          <a:bodyPr/>
          <a:lstStyle/>
          <a:p>
            <a:r>
              <a:rPr lang="en-US" sz="3200" b="1" dirty="0" smtClean="0">
                <a:latin typeface="Times New Roman" pitchFamily="18" charset="0"/>
                <a:cs typeface="Times New Roman" pitchFamily="18" charset="0"/>
              </a:rPr>
              <a:t>WORKING PRINCIPLE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WITH FLOW CHART</a:t>
            </a:r>
            <a:endParaRPr lang="en-US" sz="3200" b="1" dirty="0">
              <a:latin typeface="Times New Roman" pitchFamily="18" charset="0"/>
              <a:cs typeface="Times New Roman" pitchFamily="18" charset="0"/>
            </a:endParaRPr>
          </a:p>
        </p:txBody>
      </p:sp>
      <p:sp>
        <p:nvSpPr>
          <p:cNvPr id="5" name="Title 1"/>
          <p:cNvSpPr txBox="1">
            <a:spLocks/>
          </p:cNvSpPr>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2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
        <p:nvSpPr>
          <p:cNvPr id="7"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A2215EA8-6743-419E-A063-36479DA57814}"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8" name="Rounded Rectangle 7"/>
          <p:cNvSpPr/>
          <p:nvPr/>
        </p:nvSpPr>
        <p:spPr>
          <a:xfrm>
            <a:off x="3004458" y="1563914"/>
            <a:ext cx="2090056" cy="4572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tx1"/>
                </a:solidFill>
              </a:rPr>
              <a:t>START</a:t>
            </a:r>
            <a:endParaRPr lang="en-US" sz="1600" dirty="0">
              <a:solidFill>
                <a:schemeClr val="tx1"/>
              </a:solidFill>
            </a:endParaRPr>
          </a:p>
        </p:txBody>
      </p:sp>
      <p:sp>
        <p:nvSpPr>
          <p:cNvPr id="9" name="Rectangle 8"/>
          <p:cNvSpPr/>
          <p:nvPr/>
        </p:nvSpPr>
        <p:spPr>
          <a:xfrm>
            <a:off x="1934029" y="2623456"/>
            <a:ext cx="4267200" cy="6096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Initialize accelerometer  x,,y,z axis </a:t>
            </a:r>
            <a:endParaRPr lang="en-US" dirty="0">
              <a:solidFill>
                <a:schemeClr val="tx1"/>
              </a:solidFill>
            </a:endParaRPr>
          </a:p>
        </p:txBody>
      </p:sp>
      <p:sp>
        <p:nvSpPr>
          <p:cNvPr id="10" name="Diamond 9"/>
          <p:cNvSpPr/>
          <p:nvPr/>
        </p:nvSpPr>
        <p:spPr>
          <a:xfrm>
            <a:off x="3309257" y="3650342"/>
            <a:ext cx="1538514" cy="914400"/>
          </a:xfrm>
          <a:prstGeom prst="diamon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If mode 1 select?</a:t>
            </a:r>
            <a:endParaRPr lang="en-US" sz="1400" dirty="0">
              <a:solidFill>
                <a:schemeClr val="tx1"/>
              </a:solidFill>
            </a:endParaRPr>
          </a:p>
        </p:txBody>
      </p:sp>
      <p:sp>
        <p:nvSpPr>
          <p:cNvPr id="11" name="Diamond 10"/>
          <p:cNvSpPr/>
          <p:nvPr/>
        </p:nvSpPr>
        <p:spPr>
          <a:xfrm>
            <a:off x="5558971" y="4426857"/>
            <a:ext cx="1219200" cy="1175657"/>
          </a:xfrm>
          <a:prstGeom prst="diamon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if mode 2 select</a:t>
            </a:r>
            <a:endParaRPr lang="en-US" sz="1400" dirty="0">
              <a:solidFill>
                <a:schemeClr val="tx1"/>
              </a:solidFill>
            </a:endParaRPr>
          </a:p>
        </p:txBody>
      </p:sp>
      <p:sp>
        <p:nvSpPr>
          <p:cNvPr id="12" name="Rectangle 11"/>
          <p:cNvSpPr/>
          <p:nvPr/>
        </p:nvSpPr>
        <p:spPr>
          <a:xfrm>
            <a:off x="2917371" y="5014687"/>
            <a:ext cx="2278743" cy="2975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Mouse control</a:t>
            </a:r>
            <a:endParaRPr lang="en-US" dirty="0">
              <a:solidFill>
                <a:schemeClr val="tx1"/>
              </a:solidFill>
            </a:endParaRPr>
          </a:p>
        </p:txBody>
      </p:sp>
      <p:sp>
        <p:nvSpPr>
          <p:cNvPr id="13" name="Rectangle 12"/>
          <p:cNvSpPr/>
          <p:nvPr/>
        </p:nvSpPr>
        <p:spPr>
          <a:xfrm>
            <a:off x="5613400" y="6212113"/>
            <a:ext cx="1992086" cy="46445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Home appliance control</a:t>
            </a:r>
            <a:endParaRPr lang="en-US" dirty="0">
              <a:solidFill>
                <a:schemeClr val="tx1"/>
              </a:solidFill>
            </a:endParaRPr>
          </a:p>
        </p:txBody>
      </p:sp>
      <p:sp>
        <p:nvSpPr>
          <p:cNvPr id="14" name="Rectangle 13"/>
          <p:cNvSpPr/>
          <p:nvPr/>
        </p:nvSpPr>
        <p:spPr>
          <a:xfrm>
            <a:off x="7503887" y="4528457"/>
            <a:ext cx="1106714" cy="9579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 operation</a:t>
            </a:r>
            <a:endParaRPr lang="en-US" dirty="0">
              <a:solidFill>
                <a:schemeClr val="tx1"/>
              </a:solidFill>
            </a:endParaRPr>
          </a:p>
        </p:txBody>
      </p:sp>
      <p:sp>
        <p:nvSpPr>
          <p:cNvPr id="15" name="Rounded Rectangle 14"/>
          <p:cNvSpPr/>
          <p:nvPr/>
        </p:nvSpPr>
        <p:spPr>
          <a:xfrm>
            <a:off x="3450771" y="6349999"/>
            <a:ext cx="1219200" cy="297544"/>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STOP</a:t>
            </a:r>
            <a:endParaRPr lang="en-US" dirty="0">
              <a:solidFill>
                <a:schemeClr val="tx1"/>
              </a:solidFill>
            </a:endParaRPr>
          </a:p>
        </p:txBody>
      </p:sp>
      <p:cxnSp>
        <p:nvCxnSpPr>
          <p:cNvPr id="16" name="Straight Arrow Connector 15"/>
          <p:cNvCxnSpPr>
            <a:stCxn id="8" idx="2"/>
            <a:endCxn id="9" idx="0"/>
          </p:cNvCxnSpPr>
          <p:nvPr/>
        </p:nvCxnSpPr>
        <p:spPr>
          <a:xfrm rot="16200000" flipH="1">
            <a:off x="3757386" y="2313213"/>
            <a:ext cx="602342" cy="1814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2"/>
            <a:endCxn id="10" idx="0"/>
          </p:cNvCxnSpPr>
          <p:nvPr/>
        </p:nvCxnSpPr>
        <p:spPr>
          <a:xfrm rot="16200000" flipH="1">
            <a:off x="3864428" y="3436256"/>
            <a:ext cx="417286" cy="1088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hape 17"/>
          <p:cNvCxnSpPr>
            <a:stCxn id="10" idx="3"/>
            <a:endCxn id="11" idx="0"/>
          </p:cNvCxnSpPr>
          <p:nvPr/>
        </p:nvCxnSpPr>
        <p:spPr>
          <a:xfrm>
            <a:off x="4847771" y="4107542"/>
            <a:ext cx="1320800" cy="319315"/>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12" idx="0"/>
          </p:cNvCxnSpPr>
          <p:nvPr/>
        </p:nvCxnSpPr>
        <p:spPr>
          <a:xfrm rot="16200000" flipH="1">
            <a:off x="3813628" y="4771572"/>
            <a:ext cx="478974" cy="725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2" idx="2"/>
            <a:endCxn id="15" idx="0"/>
          </p:cNvCxnSpPr>
          <p:nvPr/>
        </p:nvCxnSpPr>
        <p:spPr>
          <a:xfrm rot="16200000" flipH="1">
            <a:off x="3539672" y="5829300"/>
            <a:ext cx="1037770" cy="362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1" idx="2"/>
          </p:cNvCxnSpPr>
          <p:nvPr/>
        </p:nvCxnSpPr>
        <p:spPr>
          <a:xfrm rot="5400000">
            <a:off x="5862977" y="5907314"/>
            <a:ext cx="610394" cy="79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1" idx="3"/>
            <a:endCxn id="14" idx="1"/>
          </p:cNvCxnSpPr>
          <p:nvPr/>
        </p:nvCxnSpPr>
        <p:spPr>
          <a:xfrm flipV="1">
            <a:off x="6778171" y="5007429"/>
            <a:ext cx="725716" cy="725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209143" y="4528457"/>
            <a:ext cx="595086" cy="369332"/>
          </a:xfrm>
          <a:prstGeom prst="rect">
            <a:avLst/>
          </a:prstGeom>
          <a:noFill/>
        </p:spPr>
        <p:txBody>
          <a:bodyPr wrap="square" rtlCol="0">
            <a:spAutoFit/>
          </a:bodyPr>
          <a:lstStyle/>
          <a:p>
            <a:r>
              <a:rPr lang="en-US" dirty="0" smtClean="0"/>
              <a:t>yes</a:t>
            </a:r>
            <a:endParaRPr lang="en-US" dirty="0"/>
          </a:p>
        </p:txBody>
      </p:sp>
      <p:sp>
        <p:nvSpPr>
          <p:cNvPr id="24" name="TextBox 23"/>
          <p:cNvSpPr txBox="1"/>
          <p:nvPr/>
        </p:nvSpPr>
        <p:spPr>
          <a:xfrm>
            <a:off x="5065486" y="3657600"/>
            <a:ext cx="827314" cy="369332"/>
          </a:xfrm>
          <a:prstGeom prst="rect">
            <a:avLst/>
          </a:prstGeom>
          <a:noFill/>
        </p:spPr>
        <p:txBody>
          <a:bodyPr wrap="square" rtlCol="0">
            <a:spAutoFit/>
          </a:bodyPr>
          <a:lstStyle/>
          <a:p>
            <a:r>
              <a:rPr lang="en-US" dirty="0" smtClean="0"/>
              <a:t>no</a:t>
            </a:r>
            <a:endParaRPr lang="en-US" dirty="0"/>
          </a:p>
        </p:txBody>
      </p:sp>
      <p:sp>
        <p:nvSpPr>
          <p:cNvPr id="25" name="TextBox 24"/>
          <p:cNvSpPr txBox="1"/>
          <p:nvPr/>
        </p:nvSpPr>
        <p:spPr>
          <a:xfrm>
            <a:off x="6879771" y="4572000"/>
            <a:ext cx="638629" cy="369332"/>
          </a:xfrm>
          <a:prstGeom prst="rect">
            <a:avLst/>
          </a:prstGeom>
          <a:noFill/>
        </p:spPr>
        <p:txBody>
          <a:bodyPr wrap="square" rtlCol="0">
            <a:spAutoFit/>
          </a:bodyPr>
          <a:lstStyle/>
          <a:p>
            <a:r>
              <a:rPr lang="en-US" dirty="0" smtClean="0"/>
              <a:t>no</a:t>
            </a:r>
            <a:endParaRPr lang="en-US" dirty="0"/>
          </a:p>
        </p:txBody>
      </p:sp>
      <p:sp>
        <p:nvSpPr>
          <p:cNvPr id="26" name="TextBox 25"/>
          <p:cNvSpPr txBox="1"/>
          <p:nvPr/>
        </p:nvSpPr>
        <p:spPr>
          <a:xfrm>
            <a:off x="6241143" y="5573486"/>
            <a:ext cx="638628" cy="369332"/>
          </a:xfrm>
          <a:prstGeom prst="rect">
            <a:avLst/>
          </a:prstGeom>
          <a:noFill/>
        </p:spPr>
        <p:txBody>
          <a:bodyPr wrap="square" rtlCol="0">
            <a:spAutoFit/>
          </a:bodyPr>
          <a:lstStyle/>
          <a:p>
            <a:r>
              <a:rPr lang="en-US" dirty="0" smtClean="0"/>
              <a:t>yes</a:t>
            </a:r>
            <a:endParaRPr lang="en-US" dirty="0"/>
          </a:p>
        </p:txBody>
      </p:sp>
      <p:cxnSp>
        <p:nvCxnSpPr>
          <p:cNvPr id="27" name="Straight Arrow Connector 26"/>
          <p:cNvCxnSpPr>
            <a:stCxn id="13" idx="1"/>
          </p:cNvCxnSpPr>
          <p:nvPr/>
        </p:nvCxnSpPr>
        <p:spPr>
          <a:xfrm rot="10800000">
            <a:off x="4688116" y="6444342"/>
            <a:ext cx="92528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200" b="1" dirty="0" smtClean="0">
                <a:latin typeface="Times New Roman" pitchFamily="18" charset="0"/>
                <a:cs typeface="Times New Roman" pitchFamily="18" charset="0"/>
              </a:rPr>
              <a:t>MATHEMATICAL MODEL</a:t>
            </a:r>
            <a:endParaRPr lang="en-US" sz="3200" b="1" dirty="0">
              <a:latin typeface="Times New Roman" pitchFamily="18" charset="0"/>
              <a:cs typeface="Times New Roman" pitchFamily="18" charset="0"/>
            </a:endParaRPr>
          </a:p>
        </p:txBody>
      </p:sp>
      <p:sp>
        <p:nvSpPr>
          <p:cNvPr id="4" name="Content Placeholder 3"/>
          <p:cNvSpPr>
            <a:spLocks noGrp="1"/>
          </p:cNvSpPr>
          <p:nvPr>
            <p:ph idx="1"/>
          </p:nvPr>
        </p:nvSpPr>
        <p:spPr/>
        <p:txBody>
          <a:bodyPr/>
          <a:lstStyle/>
          <a:p>
            <a:pPr>
              <a:buNone/>
            </a:pPr>
            <a:r>
              <a:rPr lang="en-US" sz="2000" dirty="0" smtClean="0">
                <a:latin typeface="Times New Roman" pitchFamily="18" charset="0"/>
                <a:cs typeface="Times New Roman" pitchFamily="18" charset="0"/>
              </a:rPr>
              <a:t>Bluetooth power consumption is rated at </a:t>
            </a:r>
          </a:p>
          <a:p>
            <a:pPr>
              <a:buNone/>
            </a:pPr>
            <a:r>
              <a:rPr lang="en-US" sz="2000" dirty="0" smtClean="0">
                <a:latin typeface="Times New Roman" pitchFamily="18" charset="0"/>
                <a:cs typeface="Times New Roman" pitchFamily="18" charset="0"/>
              </a:rPr>
              <a:t>				V=5V,I=0.25</a:t>
            </a:r>
          </a:p>
          <a:p>
            <a:pPr>
              <a:buNone/>
            </a:pPr>
            <a:r>
              <a:rPr lang="en-US" sz="2000" dirty="0" smtClean="0">
                <a:latin typeface="Times New Roman" pitchFamily="18" charset="0"/>
                <a:cs typeface="Times New Roman" pitchFamily="18" charset="0"/>
              </a:rPr>
              <a:t>				P=V*I</a:t>
            </a:r>
          </a:p>
          <a:p>
            <a:pPr>
              <a:buNone/>
            </a:pPr>
            <a:r>
              <a:rPr lang="en-US" sz="2000" dirty="0" smtClean="0">
                <a:latin typeface="Times New Roman" pitchFamily="18" charset="0"/>
                <a:cs typeface="Times New Roman" pitchFamily="18" charset="0"/>
              </a:rPr>
              <a:t>				P=5*(0.25)</a:t>
            </a:r>
          </a:p>
          <a:p>
            <a:pPr>
              <a:buNone/>
            </a:pPr>
            <a:r>
              <a:rPr lang="en-US" sz="2000" dirty="0" smtClean="0">
                <a:latin typeface="Times New Roman" pitchFamily="18" charset="0"/>
                <a:cs typeface="Times New Roman" pitchFamily="18" charset="0"/>
              </a:rPr>
              <a:t>				P=1.25W</a:t>
            </a:r>
          </a:p>
          <a:p>
            <a:pPr>
              <a:buNone/>
            </a:pPr>
            <a:r>
              <a:rPr lang="en-US" sz="2000" dirty="0" smtClean="0">
                <a:latin typeface="Times New Roman" pitchFamily="18" charset="0"/>
                <a:cs typeface="Times New Roman" pitchFamily="18" charset="0"/>
              </a:rPr>
              <a:t>Zigbee power consumption is,</a:t>
            </a:r>
          </a:p>
          <a:p>
            <a:pPr>
              <a:buNone/>
            </a:pPr>
            <a:r>
              <a:rPr lang="en-US" sz="2000" dirty="0" smtClean="0">
                <a:latin typeface="Times New Roman" pitchFamily="18" charset="0"/>
                <a:cs typeface="Times New Roman" pitchFamily="18" charset="0"/>
              </a:rPr>
              <a:t>				V=3.5V,I=0.25A</a:t>
            </a:r>
          </a:p>
          <a:p>
            <a:pPr>
              <a:buNone/>
            </a:pPr>
            <a:r>
              <a:rPr lang="en-US" sz="2000" dirty="0" smtClean="0">
                <a:latin typeface="Times New Roman" pitchFamily="18" charset="0"/>
                <a:cs typeface="Times New Roman" pitchFamily="18" charset="0"/>
              </a:rPr>
              <a:t>				P=V*I</a:t>
            </a:r>
          </a:p>
          <a:p>
            <a:pPr>
              <a:buNone/>
            </a:pPr>
            <a:r>
              <a:rPr lang="en-US" sz="2000" dirty="0" smtClean="0">
                <a:latin typeface="Times New Roman" pitchFamily="18" charset="0"/>
                <a:cs typeface="Times New Roman" pitchFamily="18" charset="0"/>
              </a:rPr>
              <a:t>				P=3.5*(0.25)</a:t>
            </a:r>
          </a:p>
          <a:p>
            <a:pPr>
              <a:buNone/>
            </a:pPr>
            <a:r>
              <a:rPr lang="en-US" sz="2000" smtClean="0">
                <a:latin typeface="Times New Roman" pitchFamily="18" charset="0"/>
                <a:cs typeface="Times New Roman" pitchFamily="18" charset="0"/>
              </a:rPr>
              <a:t>				P=0.875W</a:t>
            </a:r>
            <a:endParaRPr lang="en-US" sz="20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When use Zigbee 0.375W power is saved.</a:t>
            </a:r>
          </a:p>
          <a:p>
            <a:endParaRPr lang="en-US" dirty="0"/>
          </a:p>
        </p:txBody>
      </p:sp>
      <p:sp>
        <p:nvSpPr>
          <p:cNvPr id="2" name="Slide Number Placeholder 1"/>
          <p:cNvSpPr>
            <a:spLocks noGrp="1"/>
          </p:cNvSpPr>
          <p:nvPr>
            <p:ph type="sldNum" sz="quarter" idx="12"/>
          </p:nvPr>
        </p:nvSpPr>
        <p:spPr/>
        <p:txBody>
          <a:bodyPr/>
          <a:lstStyle/>
          <a:p>
            <a:pPr>
              <a:defRPr/>
            </a:pPr>
            <a:fld id="{0303D003-B892-41A2-B721-44B6516BE185}"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52400" y="152400"/>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
        <p:nvSpPr>
          <p:cNvPr id="5" name="Content Placeholder 4"/>
          <p:cNvSpPr>
            <a:spLocks noGrp="1"/>
          </p:cNvSpPr>
          <p:nvPr>
            <p:ph idx="1"/>
          </p:nvPr>
        </p:nvSpPr>
        <p:spPr>
          <a:xfrm>
            <a:off x="457200" y="1447800"/>
            <a:ext cx="8229600" cy="5029200"/>
          </a:xfrm>
        </p:spPr>
        <p:txBody>
          <a:bodyPr/>
          <a:lstStyle/>
          <a:p>
            <a:pPr lvl="0" algn="just">
              <a:lnSpc>
                <a:spcPct val="150000"/>
              </a:lnSpc>
            </a:pPr>
            <a:r>
              <a:rPr lang="en-US" sz="2000" dirty="0" smtClean="0">
                <a:latin typeface="Times New Roman" pitchFamily="18" charset="0"/>
                <a:cs typeface="Times New Roman" pitchFamily="18" charset="0"/>
              </a:rPr>
              <a:t>The software tool MPLAB(IDE V 8.33) is used</a:t>
            </a:r>
          </a:p>
          <a:p>
            <a:pPr lvl="0" algn="just">
              <a:lnSpc>
                <a:spcPct val="150000"/>
              </a:lnSpc>
            </a:pPr>
            <a:r>
              <a:rPr lang="en-US" sz="2000" dirty="0" smtClean="0">
                <a:latin typeface="Times New Roman" pitchFamily="18" charset="0"/>
                <a:cs typeface="Times New Roman" pitchFamily="18" charset="0"/>
              </a:rPr>
              <a:t>The MPLAB C compiler produces files in a format which is compatible with the PIC simulator/debugger which they call studio and whose running program in this software tool</a:t>
            </a:r>
          </a:p>
          <a:p>
            <a:pPr algn="just">
              <a:lnSpc>
                <a:spcPct val="150000"/>
              </a:lnSpc>
              <a:buNone/>
            </a:pPr>
            <a:r>
              <a:rPr lang="en-US" sz="2000" b="1" dirty="0" smtClean="0">
                <a:latin typeface="Times New Roman" pitchFamily="18" charset="0"/>
                <a:cs typeface="Times New Roman" pitchFamily="18" charset="0"/>
              </a:rPr>
              <a:t>MPLAB SIMULATOR</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MPLAB SIM is a discrete-event simulator for the PIC microcontroller (MCU) families.  It is integrated into MPLAB IDE integrated development environment. The MPLAB SIM debugging tool is designed to model operation of Microchip Technology's PIC microcontrollers to assist users in debugging software for these devices</a:t>
            </a:r>
          </a:p>
          <a:p>
            <a:pPr lvl="0"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lgn="just">
              <a:defRPr/>
            </a:pPr>
            <a:fld id="{5BB58D08-B060-4E15-9407-073A85449181}" type="slidenum">
              <a:rPr lang="en-US" smtClean="0"/>
              <a:pPr algn="just">
                <a:defRPr/>
              </a:pPr>
              <a:t>12</a:t>
            </a:fld>
            <a:endParaRPr lang="en-US"/>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623887" y="304800"/>
            <a:ext cx="7391400"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           </a:t>
            </a:r>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13</a:t>
            </a:fld>
            <a:endParaRPr lang="en-US"/>
          </a:p>
        </p:txBody>
      </p:sp>
      <p:sp>
        <p:nvSpPr>
          <p:cNvPr id="7" name="Title 3"/>
          <p:cNvSpPr>
            <a:spLocks noGrp="1"/>
          </p:cNvSpPr>
          <p:nvPr>
            <p:ph idx="1"/>
          </p:nvPr>
        </p:nvSpPr>
        <p:spPr>
          <a:xfrm>
            <a:off x="457200" y="1600200"/>
            <a:ext cx="8229600" cy="5029200"/>
          </a:xfrm>
        </p:spPr>
        <p:txBody>
          <a:bodyPr/>
          <a:lstStyle/>
          <a:p>
            <a:pPr lvl="0" algn="just">
              <a:lnSpc>
                <a:spcPct val="150000"/>
              </a:lnSpc>
              <a:buNone/>
            </a:pPr>
            <a:r>
              <a:rPr lang="en-US" sz="2000" b="1" dirty="0" smtClean="0">
                <a:latin typeface="Times New Roman" pitchFamily="18" charset="0"/>
                <a:cs typeface="Times New Roman" pitchFamily="18" charset="0"/>
              </a:rPr>
              <a:t>PROCEDURE</a:t>
            </a:r>
          </a:p>
          <a:p>
            <a:pPr lvl="0" algn="just">
              <a:lnSpc>
                <a:spcPct val="150000"/>
              </a:lnSpc>
            </a:pPr>
            <a:r>
              <a:rPr lang="en-US" sz="2000" dirty="0" smtClean="0">
                <a:latin typeface="Times New Roman" pitchFamily="18" charset="0"/>
                <a:cs typeface="Times New Roman" pitchFamily="18" charset="0"/>
              </a:rPr>
              <a:t>Create source code using the built-in editor</a:t>
            </a:r>
          </a:p>
          <a:p>
            <a:pPr lvl="0" algn="just">
              <a:lnSpc>
                <a:spcPct val="150000"/>
              </a:lnSpc>
            </a:pPr>
            <a:r>
              <a:rPr lang="en-US" sz="2000" dirty="0" smtClean="0">
                <a:latin typeface="Times New Roman" pitchFamily="18" charset="0"/>
                <a:cs typeface="Times New Roman" pitchFamily="18" charset="0"/>
              </a:rPr>
              <a:t>Assemble, compile and link source code using various language tools. An assembler, linker and librarian come with MPLAB IDE. C compilers are available from Microchip and other third party vendors.Debug the errors</a:t>
            </a:r>
          </a:p>
          <a:p>
            <a:pPr lvl="0" algn="just">
              <a:lnSpc>
                <a:spcPct val="150000"/>
              </a:lnSpc>
              <a:buNone/>
            </a:pPr>
            <a:r>
              <a:rPr lang="en-US" sz="2000" b="1" dirty="0" smtClean="0">
                <a:latin typeface="Times New Roman" pitchFamily="18" charset="0"/>
                <a:cs typeface="Times New Roman" pitchFamily="18" charset="0"/>
              </a:rPr>
              <a:t>FEATURES</a:t>
            </a:r>
          </a:p>
          <a:p>
            <a:r>
              <a:rPr lang="en-US" sz="2000" dirty="0" smtClean="0"/>
              <a:t>Easy to implement</a:t>
            </a:r>
          </a:p>
          <a:p>
            <a:r>
              <a:rPr lang="en-US" sz="2000" dirty="0" smtClean="0"/>
              <a:t>Low cost</a:t>
            </a:r>
          </a:p>
          <a:p>
            <a:r>
              <a:rPr lang="en-US" sz="2000" dirty="0" smtClean="0"/>
              <a:t>It makes the process simple</a:t>
            </a:r>
          </a:p>
          <a:p>
            <a:pPr>
              <a:buNone/>
            </a:pPr>
            <a:r>
              <a:rPr lang="en-US" sz="2000" b="1" dirty="0" smtClean="0"/>
              <a:t> </a:t>
            </a:r>
            <a:endParaRPr lang="en-US" sz="2000" dirty="0" smtClean="0"/>
          </a:p>
          <a:p>
            <a:pPr algn="just">
              <a:lnSpc>
                <a:spcPct val="150000"/>
              </a:lnSpc>
            </a:pPr>
            <a:endParaRPr lang="en-US" sz="2000" b="1" dirty="0" smtClean="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152400" y="1219200"/>
            <a:ext cx="8763000" cy="5486400"/>
          </a:xfrm>
        </p:spPr>
        <p:txBody>
          <a:bodyPr rtlCol="0">
            <a:normAutofit/>
          </a:bodyPr>
          <a:lstStyle/>
          <a:p>
            <a:pPr algn="just" eaLnBrk="1" fontAlgn="auto" hangingPunct="1">
              <a:lnSpc>
                <a:spcPct val="150000"/>
              </a:lnSpc>
              <a:spcAft>
                <a:spcPts val="0"/>
              </a:spcAft>
              <a:defRPr/>
            </a:pPr>
            <a:r>
              <a:rPr lang="en-US" sz="2000" dirty="0" smtClean="0">
                <a:latin typeface="Times New Roman" pitchFamily="18" charset="0"/>
                <a:cs typeface="Times New Roman" pitchFamily="18" charset="0"/>
              </a:rPr>
              <a:t>In output ,user select the mode 1, the accelerometer control the mouse operation.</a:t>
            </a:r>
          </a:p>
          <a:p>
            <a:pPr algn="just" eaLnBrk="1" fontAlgn="auto" hangingPunct="1">
              <a:lnSpc>
                <a:spcPct val="150000"/>
              </a:lnSpc>
              <a:spcAft>
                <a:spcPts val="0"/>
              </a:spcAft>
              <a:defRPr/>
            </a:pPr>
            <a:r>
              <a:rPr lang="en-US" sz="2000" dirty="0" smtClean="0">
                <a:latin typeface="Times New Roman" pitchFamily="18" charset="0"/>
                <a:cs typeface="Times New Roman" pitchFamily="18" charset="0"/>
              </a:rPr>
              <a:t>User select the mode 2,the accelerometer control the home appliance connected to the relay</a:t>
            </a:r>
          </a:p>
          <a:p>
            <a:pPr algn="just" eaLnBrk="1" fontAlgn="auto" hangingPunct="1">
              <a:lnSpc>
                <a:spcPct val="150000"/>
              </a:lnSpc>
              <a:spcAft>
                <a:spcPts val="0"/>
              </a:spcAft>
              <a:defRPr/>
            </a:pPr>
            <a:r>
              <a:rPr lang="en-US" sz="2000" dirty="0" smtClean="0">
                <a:latin typeface="Times New Roman" pitchFamily="18" charset="0"/>
                <a:cs typeface="Times New Roman" pitchFamily="18" charset="0"/>
              </a:rPr>
              <a:t>In this the  circuit saves both battery  and time</a:t>
            </a:r>
          </a:p>
          <a:p>
            <a:pPr algn="just" eaLnBrk="1" fontAlgn="auto" hangingPunct="1">
              <a:lnSpc>
                <a:spcPct val="150000"/>
              </a:lnSpc>
              <a:spcAft>
                <a:spcPts val="0"/>
              </a:spcAft>
              <a:defRPr/>
            </a:pPr>
            <a:r>
              <a:rPr lang="en-US" sz="2000" dirty="0" smtClean="0">
                <a:latin typeface="Times New Roman" pitchFamily="18" charset="0"/>
                <a:cs typeface="Times New Roman" pitchFamily="18" charset="0"/>
              </a:rPr>
              <a:t>It cover more distance compared  to bluetooth</a:t>
            </a:r>
          </a:p>
          <a:p>
            <a:pPr algn="just" eaLnBrk="1" fontAlgn="auto" hangingPunct="1">
              <a:lnSpc>
                <a:spcPct val="150000"/>
              </a:lnSpc>
              <a:spcAft>
                <a:spcPts val="0"/>
              </a:spcAft>
              <a:defRPr/>
            </a:pP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14</a:t>
            </a:fld>
            <a:endParaRPr lang="en-US"/>
          </a:p>
        </p:txBody>
      </p:sp>
      <p:pic>
        <p:nvPicPr>
          <p:cNvPr id="6" name="Picture 5" descr="IMG_20170404_094058323"/>
          <p:cNvPicPr/>
          <p:nvPr/>
        </p:nvPicPr>
        <p:blipFill>
          <a:blip r:embed="rId2" cstate="print"/>
          <a:srcRect/>
          <a:stretch>
            <a:fillRect/>
          </a:stretch>
        </p:blipFill>
        <p:spPr bwMode="auto">
          <a:xfrm>
            <a:off x="838200" y="4191000"/>
            <a:ext cx="2514600" cy="2151529"/>
          </a:xfrm>
          <a:prstGeom prst="rect">
            <a:avLst/>
          </a:prstGeom>
          <a:noFill/>
          <a:ln w="9525">
            <a:noFill/>
            <a:miter lim="800000"/>
            <a:headEnd/>
            <a:tailEnd/>
          </a:ln>
        </p:spPr>
      </p:pic>
      <p:pic>
        <p:nvPicPr>
          <p:cNvPr id="7" name="Picture 6" descr="IMG_20170404_100217988"/>
          <p:cNvPicPr/>
          <p:nvPr/>
        </p:nvPicPr>
        <p:blipFill>
          <a:blip r:embed="rId3" cstate="print"/>
          <a:srcRect/>
          <a:stretch>
            <a:fillRect/>
          </a:stretch>
        </p:blipFill>
        <p:spPr bwMode="auto">
          <a:xfrm>
            <a:off x="4191000" y="4191000"/>
            <a:ext cx="3124200" cy="1905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cs typeface="Times New Roman" pitchFamily="18" charset="0"/>
              </a:rPr>
              <a:t>CONCLUSION</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371600"/>
            <a:ext cx="8229600" cy="5105400"/>
          </a:xfrm>
        </p:spPr>
        <p:txBody>
          <a:bodyPr/>
          <a:lstStyle/>
          <a:p>
            <a:pPr algn="just" eaLnBrk="1" fontAlgn="auto" hangingPunct="1">
              <a:lnSpc>
                <a:spcPct val="150000"/>
              </a:lnSpc>
              <a:spcAft>
                <a:spcPts val="0"/>
              </a:spcAft>
              <a:defRPr/>
            </a:pPr>
            <a:r>
              <a:rPr lang="en-US" sz="2400" dirty="0" smtClean="0">
                <a:latin typeface="Times New Roman" pitchFamily="18" charset="0"/>
                <a:cs typeface="Times New Roman" pitchFamily="18" charset="0"/>
              </a:rPr>
              <a:t>The proposed system of controlling the system and home appliances are succesfully controlled by using hand movements</a:t>
            </a:r>
          </a:p>
          <a:p>
            <a:pPr algn="just" eaLnBrk="1" fontAlgn="auto" hangingPunct="1">
              <a:lnSpc>
                <a:spcPct val="150000"/>
              </a:lnSpc>
              <a:spcAft>
                <a:spcPts val="0"/>
              </a:spcAft>
              <a:defRPr/>
            </a:pPr>
            <a:r>
              <a:rPr lang="en-US" sz="2400" dirty="0" smtClean="0">
                <a:latin typeface="Times New Roman" pitchFamily="18" charset="0"/>
                <a:cs typeface="Times New Roman" pitchFamily="18" charset="0"/>
              </a:rPr>
              <a:t>The power consumption is also reduced </a:t>
            </a:r>
          </a:p>
          <a:p>
            <a:pPr algn="just" eaLnBrk="1" fontAlgn="auto" hangingPunct="1">
              <a:lnSpc>
                <a:spcPct val="150000"/>
              </a:lnSpc>
              <a:spcAft>
                <a:spcPts val="0"/>
              </a:spcAft>
              <a:defRPr/>
            </a:pPr>
            <a:r>
              <a:rPr lang="en-US" sz="2400" dirty="0" smtClean="0">
                <a:latin typeface="Times New Roman" pitchFamily="18" charset="0"/>
                <a:cs typeface="Times New Roman" pitchFamily="18" charset="0"/>
              </a:rPr>
              <a:t>The progress in science &amp; technology is a non-stop process. New things and new technology are being invented. As the technology grows day by day.</a:t>
            </a:r>
            <a:r>
              <a:rPr lang="en-US" sz="2400" dirty="0" smtClean="0"/>
              <a:t> </a:t>
            </a:r>
            <a:r>
              <a:rPr lang="en-US" sz="2400" dirty="0" smtClean="0">
                <a:latin typeface="Times New Roman" pitchFamily="18" charset="0"/>
                <a:cs typeface="Times New Roman" pitchFamily="18" charset="0"/>
              </a:rPr>
              <a:t>The principle of the development of science is that “nothing is impossible”. So we shall look forward to a bright &amp; sophisticated world</a:t>
            </a:r>
          </a:p>
          <a:p>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sz="3200" b="1" dirty="0" smtClean="0">
                <a:latin typeface="Times New Roman" pitchFamily="18" charset="0"/>
                <a:cs typeface="Times New Roman" pitchFamily="18" charset="0"/>
              </a:rPr>
              <a:t> FUTURE SCOPE</a:t>
            </a:r>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16</a:t>
            </a:fld>
            <a:endParaRPr lang="en-US"/>
          </a:p>
        </p:txBody>
      </p:sp>
      <p:sp>
        <p:nvSpPr>
          <p:cNvPr id="7" name="Content Placeholder 6"/>
          <p:cNvSpPr>
            <a:spLocks noGrp="1"/>
          </p:cNvSpPr>
          <p:nvPr>
            <p:ph idx="1"/>
          </p:nvPr>
        </p:nvSpPr>
        <p:spPr>
          <a:xfrm>
            <a:off x="457200" y="1600200"/>
            <a:ext cx="8229600" cy="4953000"/>
          </a:xfrm>
        </p:spPr>
        <p:txBody>
          <a:bodyPr/>
          <a:lstStyle/>
          <a:p>
            <a:pPr algn="just">
              <a:lnSpc>
                <a:spcPct val="150000"/>
              </a:lnSpc>
            </a:pPr>
            <a:r>
              <a:rPr lang="en-US" sz="2000" dirty="0" smtClean="0">
                <a:latin typeface="Times New Roman" pitchFamily="18" charset="0"/>
                <a:cs typeface="Times New Roman" pitchFamily="18" charset="0"/>
              </a:rPr>
              <a:t>In future work is to extend the proposed system to incorporate gesture spotting </a:t>
            </a:r>
          </a:p>
          <a:p>
            <a:pPr algn="just">
              <a:lnSpc>
                <a:spcPct val="150000"/>
              </a:lnSpc>
            </a:pPr>
            <a:r>
              <a:rPr lang="en-US" sz="2000" dirty="0" smtClean="0">
                <a:latin typeface="Times New Roman" pitchFamily="18" charset="0"/>
                <a:cs typeface="Times New Roman" pitchFamily="18" charset="0"/>
              </a:rPr>
              <a:t>In our proposed system, the starting point of a gesture trace was marked by pressing and holding the ‘trigger’ button on the bottom of the hand.</a:t>
            </a:r>
          </a:p>
          <a:p>
            <a:pPr algn="just">
              <a:lnSpc>
                <a:spcPct val="150000"/>
              </a:lnSpc>
            </a:pPr>
            <a:r>
              <a:rPr lang="en-US" sz="2000" dirty="0" smtClean="0">
                <a:latin typeface="Times New Roman" pitchFamily="18" charset="0"/>
                <a:cs typeface="Times New Roman" pitchFamily="18" charset="0"/>
              </a:rPr>
              <a:t>In future  it can operate as handwritten recognition for identifying the digits and characters and also it provides static authentication for the system by recognizing the characters and digits</a:t>
            </a:r>
          </a:p>
          <a:p>
            <a:pPr algn="just">
              <a:lnSpc>
                <a:spcPct val="150000"/>
              </a:lnSpc>
            </a:pPr>
            <a:r>
              <a:rPr lang="en-US" sz="2000" dirty="0" smtClean="0">
                <a:latin typeface="Times New Roman" pitchFamily="18" charset="0"/>
                <a:cs typeface="Times New Roman" pitchFamily="18" charset="0"/>
              </a:rPr>
              <a:t>Therefore, a more realistic scenario would be to detect meaningful gesture traces from a stream of hand movements and recognizing the gesture traces accordingly</a:t>
            </a:r>
            <a:endParaRPr lang="en-US" sz="20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b="1" dirty="0" smtClean="0">
                <a:latin typeface="Times New Roman" pitchFamily="18" charset="0"/>
                <a:cs typeface="Times New Roman" pitchFamily="18" charset="0"/>
              </a:rPr>
              <a:t>REFERENCES</a:t>
            </a:r>
            <a:r>
              <a:rPr lang="en-US" sz="3200" dirty="0" smtClean="0"/>
              <a:t> </a:t>
            </a:r>
            <a:endParaRPr lang="en-US" sz="3200" dirty="0"/>
          </a:p>
        </p:txBody>
      </p:sp>
      <p:sp>
        <p:nvSpPr>
          <p:cNvPr id="3" name="Content Placeholder 2"/>
          <p:cNvSpPr>
            <a:spLocks noGrp="1"/>
          </p:cNvSpPr>
          <p:nvPr>
            <p:ph idx="1"/>
          </p:nvPr>
        </p:nvSpPr>
        <p:spPr>
          <a:xfrm>
            <a:off x="533400" y="1143000"/>
            <a:ext cx="7848600" cy="5715000"/>
          </a:xfrm>
        </p:spPr>
        <p:txBody>
          <a:bodyPr/>
          <a:lstStyle/>
          <a:p>
            <a:pPr algn="just">
              <a:lnSpc>
                <a:spcPct val="150000"/>
              </a:lnSpc>
            </a:pPr>
            <a:r>
              <a:rPr lang="en-US" sz="2000" dirty="0" smtClean="0">
                <a:latin typeface="Times New Roman" pitchFamily="18" charset="0"/>
                <a:cs typeface="Times New Roman" pitchFamily="18" charset="0"/>
              </a:rPr>
              <a:t>Ahmad Akl ,Chen Feng and Shahrok Valaee ,(2010)“A Novel Accelerometer-Based Gesture Recognition System”, IEEE Transactions On Signal Processing, Vol. 59, No. 12. </a:t>
            </a:r>
          </a:p>
          <a:p>
            <a:pPr algn="just">
              <a:lnSpc>
                <a:spcPct val="150000"/>
              </a:lnSpc>
            </a:pPr>
            <a:r>
              <a:rPr lang="en-US" sz="2000" dirty="0" smtClean="0">
                <a:latin typeface="Times New Roman" pitchFamily="18" charset="0"/>
                <a:cs typeface="Times New Roman" pitchFamily="18" charset="0"/>
              </a:rPr>
              <a:t>Zhuxin Dong,Wejinya U.C. and LiW.,(2010)“An Optical-Tracking Calibration Method for MEMS-Based Digital Writing Instrument”, IEEE Sensors Journal, pp. 1543-1551 .</a:t>
            </a:r>
          </a:p>
          <a:p>
            <a:pPr algn="just">
              <a:lnSpc>
                <a:spcPct val="150000"/>
              </a:lnSpc>
            </a:pPr>
            <a:r>
              <a:rPr lang="en-US" sz="2000" dirty="0" smtClean="0">
                <a:latin typeface="Times New Roman" pitchFamily="18" charset="0"/>
                <a:cs typeface="Times New Roman" pitchFamily="18" charset="0"/>
              </a:rPr>
              <a:t>Yilun Luo, Chi Chiu Tsang, Guanglie Zhang, Zhuxin Dong,Guangyi Shi,Sze Yin Kwok, Li W., Leong P.H.W. and MingYiu Wong,(2006) “An Attitude Compensation Technique for a MEMS Motion Sensor Based Digital Writing Instrument”, Proceedings of the IEEE International Conference onNano/Micro Engineered and Molecular Systems, pp. 909-914. </a:t>
            </a:r>
          </a:p>
          <a:p>
            <a:pPr>
              <a:buNone/>
            </a:pPr>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17</a:t>
            </a:fld>
            <a:endParaRPr lang="en-US"/>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410200"/>
          </a:xfrm>
        </p:spPr>
        <p:txBody>
          <a:bodyPr/>
          <a:lstStyle/>
          <a:p>
            <a:pPr lvl="0" algn="just">
              <a:lnSpc>
                <a:spcPct val="150000"/>
              </a:lnSpc>
            </a:pPr>
            <a:r>
              <a:rPr lang="en-US" sz="2000" dirty="0" smtClean="0">
                <a:latin typeface="Times New Roman" pitchFamily="18" charset="0"/>
                <a:cs typeface="Times New Roman" pitchFamily="18" charset="0"/>
              </a:rPr>
              <a:t>Bassam Sayed, Issa Traor´e, Isaac Woungang, and Mohammad S.Obaidat(2013) “Biometric Authentication Using Mouse Gesture Dynamics”, IEEE systems journal, Vol. 7, pp. 262-274. </a:t>
            </a:r>
          </a:p>
          <a:p>
            <a:pPr lvl="0" algn="just">
              <a:lnSpc>
                <a:spcPct val="150000"/>
              </a:lnSpc>
            </a:pPr>
            <a:r>
              <a:rPr lang="en-US" sz="2000" dirty="0" smtClean="0">
                <a:latin typeface="Times New Roman" pitchFamily="18" charset="0"/>
                <a:cs typeface="Times New Roman" pitchFamily="18" charset="0"/>
              </a:rPr>
              <a:t>Z. Dong, U. C. Wejinya, and W. J. Li,(2010) “An optical-tracking calibration method for MEMSbased digital writing instrument,” IEEE Sens. J.vol. 10, no. 10, pp. 1543–1551.  </a:t>
            </a:r>
          </a:p>
          <a:p>
            <a:pPr lvl="0" algn="just">
              <a:lnSpc>
                <a:spcPct val="150000"/>
              </a:lnSpc>
            </a:pPr>
            <a:r>
              <a:rPr lang="en-US" sz="2000" dirty="0" smtClean="0">
                <a:latin typeface="Times New Roman" pitchFamily="18" charset="0"/>
                <a:cs typeface="Times New Roman" pitchFamily="18" charset="0"/>
              </a:rPr>
              <a:t>Shiguo Lian,Wei Hu, Kai Wang,(2014) “Automatic User State Recognition for Hand  Gesture Based Low-Cost Television Control System”,IEEE.</a:t>
            </a:r>
          </a:p>
          <a:p>
            <a:pPr lvl="0" algn="just">
              <a:lnSpc>
                <a:spcPct val="150000"/>
              </a:lnSpc>
            </a:pPr>
            <a:r>
              <a:rPr lang="en-US" sz="2000" dirty="0" smtClean="0">
                <a:latin typeface="Times New Roman" pitchFamily="18" charset="0"/>
                <a:cs typeface="Times New Roman" pitchFamily="18" charset="0"/>
              </a:rPr>
              <a:t>Mansour H. Assaf, Ronald Mootoo, Sunil R. Das, Emil M.Petriu, Voicu Groza, and Satyendra Biswas,(2012) “Sensor Based Home Automation and Security System”, IEEE.</a:t>
            </a:r>
          </a:p>
          <a:p>
            <a:pPr algn="just">
              <a:lnSpc>
                <a:spcPct val="150000"/>
              </a:lnSpc>
            </a:pP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18</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a:t>
            </a: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    </a:t>
            </a:r>
            <a:r>
              <a:rPr kumimoji="0" lang="en-US" sz="3200" b="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19</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1164</TotalTime>
  <Words>883</Words>
  <Application>Microsoft Office PowerPoint</Application>
  <PresentationFormat>On-screen Show (4:3)</PresentationFormat>
  <Paragraphs>167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SYSTEM AND HOME APPLIANCES CONTROL USING MEMS ACCELEROMETER </vt:lpstr>
      <vt:lpstr>CONTENTS</vt:lpstr>
      <vt:lpstr>ABSTRACT</vt:lpstr>
      <vt:lpstr>   EXISTING SYSTEM </vt:lpstr>
      <vt:lpstr>  PROBLEMS IDENTIFIED IN EXISTING SCHEME </vt:lpstr>
      <vt:lpstr>EXISTING SCHEME BLOCK DIAGRAM</vt:lpstr>
      <vt:lpstr>PROPOSED SYSTEM</vt:lpstr>
      <vt:lpstr>Slide 8</vt:lpstr>
      <vt:lpstr>WORKING PRINCIPLE OF  PROPOSED SYSTEM</vt:lpstr>
      <vt:lpstr>WORKING PRINCIPLE  WITH FLOW CHART</vt:lpstr>
      <vt:lpstr>MATHEMATICAL MODEL</vt:lpstr>
      <vt:lpstr>Slide 12</vt:lpstr>
      <vt:lpstr>Slide 13</vt:lpstr>
      <vt:lpstr>OUTCOMES AND RESULTS</vt:lpstr>
      <vt:lpstr>CONCLUSION</vt:lpstr>
      <vt:lpstr> FUTURE SCOPE</vt:lpstr>
      <vt:lpstr>REFERENCES </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261</cp:revision>
  <dcterms:created xsi:type="dcterms:W3CDTF">2013-12-25T12:40:00Z</dcterms:created>
  <dcterms:modified xsi:type="dcterms:W3CDTF">2021-04-13T11:13:08Z</dcterms:modified>
</cp:coreProperties>
</file>