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1" r:id="rId1"/>
  </p:sldMasterIdLst>
  <p:notesMasterIdLst>
    <p:notesMasterId r:id="rId22"/>
  </p:notesMasterIdLst>
  <p:sldIdLst>
    <p:sldId id="289" r:id="rId2"/>
    <p:sldId id="282" r:id="rId3"/>
    <p:sldId id="283" r:id="rId4"/>
    <p:sldId id="287" r:id="rId5"/>
    <p:sldId id="277" r:id="rId6"/>
    <p:sldId id="271" r:id="rId7"/>
    <p:sldId id="285" r:id="rId8"/>
    <p:sldId id="263" r:id="rId9"/>
    <p:sldId id="267" r:id="rId10"/>
    <p:sldId id="273" r:id="rId11"/>
    <p:sldId id="274" r:id="rId12"/>
    <p:sldId id="272" r:id="rId13"/>
    <p:sldId id="275" r:id="rId14"/>
    <p:sldId id="276" r:id="rId15"/>
    <p:sldId id="278" r:id="rId16"/>
    <p:sldId id="288" r:id="rId17"/>
    <p:sldId id="260" r:id="rId18"/>
    <p:sldId id="262" r:id="rId19"/>
    <p:sldId id="269" r:id="rId20"/>
    <p:sldId id="286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DE64"/>
    <a:srgbClr val="558ED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14" autoAdjust="0"/>
    <p:restoredTop sz="86496" autoAdjust="0"/>
  </p:normalViewPr>
  <p:slideViewPr>
    <p:cSldViewPr>
      <p:cViewPr varScale="1">
        <p:scale>
          <a:sx n="73" d="100"/>
          <a:sy n="73" d="100"/>
        </p:scale>
        <p:origin x="-4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53B21-EA83-4704-B8D3-0B87B66F7606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25D87A-470B-4605-A3D7-80D341F4628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771384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5D87A-470B-4605-A3D7-80D341F46283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99177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5D87A-470B-4605-A3D7-80D341F46283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4378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5D87A-470B-4605-A3D7-80D341F46283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612850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5D87A-470B-4605-A3D7-80D341F46283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61285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13-Apr-21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2" r:id="rId1"/>
    <p:sldLayoutId id="2147484163" r:id="rId2"/>
    <p:sldLayoutId id="2147484164" r:id="rId3"/>
    <p:sldLayoutId id="2147484165" r:id="rId4"/>
    <p:sldLayoutId id="2147484166" r:id="rId5"/>
    <p:sldLayoutId id="2147484167" r:id="rId6"/>
    <p:sldLayoutId id="2147484168" r:id="rId7"/>
    <p:sldLayoutId id="2147484169" r:id="rId8"/>
    <p:sldLayoutId id="2147484170" r:id="rId9"/>
    <p:sldLayoutId id="2147484171" r:id="rId10"/>
    <p:sldLayoutId id="21474841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1066801"/>
            <a:ext cx="457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REAL TIME AUDIO UPSAMPLING AND FILTERING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0" y="228600"/>
            <a:ext cx="2443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CONTENTS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685800"/>
            <a:ext cx="5410200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Abstract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Existing Scheme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Project Outline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Block Diagram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ADSP-21479 SHARC Processor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AD1939 Codec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Asynchronous Sample Rate Converter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Serial Ports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Serial Peripheral Interface Ports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FIR Filter Accelerator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Software Tool Used and its Features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Flow Chart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Real Time View of Project</a:t>
            </a:r>
          </a:p>
          <a:p>
            <a:pPr marL="285750" indent="-285750"/>
            <a:endParaRPr lang="en-US" sz="1400" dirty="0" smtClean="0"/>
          </a:p>
          <a:p>
            <a:pPr marL="285750" indent="-285750"/>
            <a:endParaRPr lang="en-US" sz="1400" dirty="0" smtClean="0"/>
          </a:p>
          <a:p>
            <a:endParaRPr lang="en-US" sz="1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1400" dirty="0" smtClean="0"/>
          </a:p>
          <a:p>
            <a:r>
              <a:rPr lang="en-US" sz="1400" dirty="0" smtClean="0"/>
              <a:t> </a:t>
            </a:r>
          </a:p>
          <a:p>
            <a:endParaRPr lang="en-US" sz="1400" dirty="0" smtClean="0"/>
          </a:p>
          <a:p>
            <a:endParaRPr lang="en-US" sz="1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24200" y="533400"/>
            <a:ext cx="24208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ABSTRACT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project is 'Up sampling and filtering the Real time audio signal' using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ADSP-21479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EZ-Kit.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48 KHz analog audio signal is given as an input to the ADSP-21479 EZ-Kit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the audio CODEC converts it to digital samples prior to send to DSP.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  <a:tabLst>
                <a:tab pos="630000" algn="l"/>
              </a:tabLst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Digital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audio samples are received to the processor via the SPORT interface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connected 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to the CODEC.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Asynchronous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Sample Rate Converter inside the processor is programmed to up-sample the 48KHz signal into192KHz.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Subsequently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the Up sampled audio signal is fed into the FIR accelerator in order    to filter the noise of the audio signal.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Finally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the filtered audio output samples are converted to analog via DAC in the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CODEC, which be audible through Headphone or Speaker attached to the EZ-Kit.</a:t>
            </a:r>
          </a:p>
          <a:p>
            <a:pPr algn="just">
              <a:lnSpc>
                <a:spcPct val="150000"/>
              </a:lnSpc>
            </a:pPr>
            <a:endParaRPr lang="en-IN" sz="18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476672"/>
            <a:ext cx="41264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EXISTING SCHEME</a:t>
            </a:r>
            <a:endParaRPr lang="en-IN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089" y="1412776"/>
            <a:ext cx="892940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dirty="0">
                <a:latin typeface="Times New Roman" pitchFamily="18" charset="0"/>
                <a:cs typeface="Times New Roman" pitchFamily="18" charset="0"/>
              </a:rPr>
              <a:t>Prof</a:t>
            </a:r>
            <a:r>
              <a:rPr lang="en-I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 J .Bilmes “Digital Signal Processing Lecture 9 : Upsampling and Downsampling” ,  University of Washington.</a:t>
            </a:r>
          </a:p>
          <a:p>
            <a:pPr algn="just">
              <a:lnSpc>
                <a:spcPct val="150000"/>
              </a:lnSpc>
            </a:pPr>
            <a:endParaRPr lang="en-IN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Paper Upsampling and Downsampling techniques can be used in Audio Signal.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Upsampling increase the Sampling Rate of the Audio Signal and Downsampling decrease the Sampling Rate 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Upsampling technique is known as Interpolation and Decimation means Downsampling.</a:t>
            </a:r>
          </a:p>
          <a:p>
            <a:pPr algn="just">
              <a:lnSpc>
                <a:spcPct val="150000"/>
              </a:lnSpc>
            </a:pPr>
            <a:r>
              <a:rPr lang="en-I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858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lalitha\sharing\write\To Dhana\Project Report\Images\personal_compu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295400"/>
            <a:ext cx="1767534" cy="1358900"/>
          </a:xfrm>
          <a:prstGeom prst="rect">
            <a:avLst/>
          </a:prstGeom>
          <a:noFill/>
        </p:spPr>
      </p:pic>
      <p:pic>
        <p:nvPicPr>
          <p:cNvPr id="1028" name="Picture 4" descr="\\lalitha\sharing\write\To Dhana\Project Report\Images\Ez-Kit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8800" y="3429000"/>
            <a:ext cx="2885475" cy="2331465"/>
          </a:xfrm>
          <a:prstGeom prst="rect">
            <a:avLst/>
          </a:prstGeom>
          <a:noFill/>
        </p:spPr>
      </p:pic>
      <p:pic>
        <p:nvPicPr>
          <p:cNvPr id="1029" name="Picture 5" descr="\\lalitha\sharing\write\To Dhana\Project Report\Images\P31606N-FRONT-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257800" y="3200400"/>
            <a:ext cx="1066800" cy="1066800"/>
          </a:xfrm>
          <a:prstGeom prst="rect">
            <a:avLst/>
          </a:prstGeom>
          <a:noFill/>
        </p:spPr>
      </p:pic>
      <p:pic>
        <p:nvPicPr>
          <p:cNvPr id="1030" name="Picture 6" descr="\\lalitha\sharing\write\To Dhana\Project Report\Images\head set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77000" y="4800600"/>
            <a:ext cx="1233311" cy="1447800"/>
          </a:xfrm>
          <a:prstGeom prst="rect">
            <a:avLst/>
          </a:prstGeom>
          <a:noFill/>
        </p:spPr>
      </p:pic>
      <p:sp>
        <p:nvSpPr>
          <p:cNvPr id="7" name="Right Arrow 6"/>
          <p:cNvSpPr/>
          <p:nvPr/>
        </p:nvSpPr>
        <p:spPr>
          <a:xfrm>
            <a:off x="2438400" y="1676400"/>
            <a:ext cx="6858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9" name="Right Arrow 8"/>
          <p:cNvSpPr/>
          <p:nvPr/>
        </p:nvSpPr>
        <p:spPr>
          <a:xfrm>
            <a:off x="4343400" y="3505200"/>
            <a:ext cx="8382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11" name="TextBox 10"/>
          <p:cNvSpPr txBox="1"/>
          <p:nvPr/>
        </p:nvSpPr>
        <p:spPr>
          <a:xfrm>
            <a:off x="2667000" y="304800"/>
            <a:ext cx="4114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PROJECT OUTLINE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2000" y="2590800"/>
            <a:ext cx="13099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Computer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00400" y="1143000"/>
            <a:ext cx="19466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RCA Connector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86000" y="6096000"/>
            <a:ext cx="23711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ADSP-21479 Ez-Kit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105400" y="2819400"/>
            <a:ext cx="2133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RCA Connector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00800" y="6248400"/>
            <a:ext cx="11737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Head Set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Bent Arrow 18"/>
          <p:cNvSpPr/>
          <p:nvPr/>
        </p:nvSpPr>
        <p:spPr>
          <a:xfrm rot="5400000">
            <a:off x="6324600" y="3733800"/>
            <a:ext cx="1219200" cy="762000"/>
          </a:xfrm>
          <a:prstGeom prst="ben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2" name="Picture 2" descr="\\lalitha\sharing\write\31SXsnQ2dmL._SY300_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3200399" y="1676401"/>
            <a:ext cx="914401" cy="914400"/>
          </a:xfrm>
          <a:prstGeom prst="rect">
            <a:avLst/>
          </a:prstGeom>
          <a:noFill/>
        </p:spPr>
      </p:pic>
      <p:sp>
        <p:nvSpPr>
          <p:cNvPr id="21" name="Down Arrow 20"/>
          <p:cNvSpPr/>
          <p:nvPr/>
        </p:nvSpPr>
        <p:spPr>
          <a:xfrm>
            <a:off x="3505200" y="2590800"/>
            <a:ext cx="381000" cy="7620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/>
      <p:bldP spid="13" grpId="0"/>
      <p:bldP spid="14" grpId="0"/>
      <p:bldP spid="15" grpId="0"/>
      <p:bldP spid="16" grpId="0"/>
      <p:bldP spid="16" grpId="1"/>
      <p:bldP spid="19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ocess 1"/>
          <p:cNvSpPr/>
          <p:nvPr/>
        </p:nvSpPr>
        <p:spPr>
          <a:xfrm>
            <a:off x="1143000" y="685800"/>
            <a:ext cx="7010400" cy="5334000"/>
          </a:xfrm>
          <a:prstGeom prst="flowChartProcess">
            <a:avLst/>
          </a:prstGeom>
          <a:solidFill>
            <a:srgbClr val="00DE64">
              <a:alpha val="90980"/>
            </a:srgb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914400"/>
            <a:ext cx="762000" cy="609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Audio IN</a:t>
            </a:r>
          </a:p>
        </p:txBody>
      </p:sp>
      <p:sp>
        <p:nvSpPr>
          <p:cNvPr id="4" name="Flowchart: Process 3"/>
          <p:cNvSpPr/>
          <p:nvPr/>
        </p:nvSpPr>
        <p:spPr>
          <a:xfrm>
            <a:off x="2438400" y="2209800"/>
            <a:ext cx="4419600" cy="3200400"/>
          </a:xfrm>
          <a:prstGeom prst="flowChartProcess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ADSP-21479</a:t>
            </a:r>
          </a:p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Processor</a:t>
            </a:r>
          </a:p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266 MHz 176-Lead LQFP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52800" y="2438400"/>
            <a:ext cx="9144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ASRC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00600" y="2362200"/>
            <a:ext cx="990600" cy="609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FIR Filter Accelerator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0" y="2590800"/>
            <a:ext cx="609600" cy="304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Clock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00" y="4495800"/>
            <a:ext cx="6096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38600" y="4876800"/>
            <a:ext cx="457200" cy="228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DPI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943600" y="4495800"/>
            <a:ext cx="762000" cy="381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JTAG port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086600" y="2590800"/>
            <a:ext cx="838200" cy="304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Oscillator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153400" y="914400"/>
            <a:ext cx="838200" cy="609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Audio OUT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371600" y="914400"/>
            <a:ext cx="1143000" cy="685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RCA CONNECTORS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324600" y="914400"/>
            <a:ext cx="1219200" cy="609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RCA CONNECTORS</a:t>
            </a:r>
          </a:p>
          <a:p>
            <a:pPr algn="ctr"/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657600" y="838200"/>
            <a:ext cx="1752600" cy="381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AD1939</a:t>
            </a:r>
            <a:r>
              <a:rPr lang="en-US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CODEC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657600" y="1219200"/>
            <a:ext cx="8382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ADC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495800" y="1219200"/>
            <a:ext cx="9144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DAC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086600" y="4419600"/>
            <a:ext cx="990600" cy="533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JTAG connector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962400" y="5410200"/>
            <a:ext cx="6096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SPI flash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Right Arrow 53"/>
          <p:cNvSpPr/>
          <p:nvPr/>
        </p:nvSpPr>
        <p:spPr>
          <a:xfrm>
            <a:off x="2514600" y="1199298"/>
            <a:ext cx="1143000" cy="45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ight Arrow 54"/>
          <p:cNvSpPr/>
          <p:nvPr/>
        </p:nvSpPr>
        <p:spPr>
          <a:xfrm>
            <a:off x="5410200" y="1219200"/>
            <a:ext cx="914400" cy="45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Right Arrow 55"/>
          <p:cNvSpPr/>
          <p:nvPr/>
        </p:nvSpPr>
        <p:spPr>
          <a:xfrm>
            <a:off x="914400" y="1219200"/>
            <a:ext cx="457200" cy="45719"/>
          </a:xfrm>
          <a:prstGeom prst="rightArrow">
            <a:avLst/>
          </a:prstGeom>
          <a:solidFill>
            <a:schemeClr val="tx1"/>
          </a:solidFill>
          <a:ln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ight Arrow 56"/>
          <p:cNvSpPr/>
          <p:nvPr/>
        </p:nvSpPr>
        <p:spPr>
          <a:xfrm>
            <a:off x="7543800" y="1219200"/>
            <a:ext cx="609600" cy="45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1" name="Down Arrow 120"/>
          <p:cNvSpPr/>
          <p:nvPr/>
        </p:nvSpPr>
        <p:spPr>
          <a:xfrm>
            <a:off x="3810000" y="1676400"/>
            <a:ext cx="76200" cy="7620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22" name="Up Arrow 121"/>
          <p:cNvSpPr/>
          <p:nvPr/>
        </p:nvSpPr>
        <p:spPr>
          <a:xfrm>
            <a:off x="5105400" y="1676400"/>
            <a:ext cx="45719" cy="68580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4" name="Right Arrow 123"/>
          <p:cNvSpPr/>
          <p:nvPr/>
        </p:nvSpPr>
        <p:spPr>
          <a:xfrm>
            <a:off x="4267200" y="2667000"/>
            <a:ext cx="533400" cy="45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5" name="TextBox 124"/>
          <p:cNvSpPr txBox="1"/>
          <p:nvPr/>
        </p:nvSpPr>
        <p:spPr>
          <a:xfrm>
            <a:off x="5791200" y="5638800"/>
            <a:ext cx="22098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Times New Roman" pitchFamily="18" charset="0"/>
                <a:cs typeface="Times New Roman" pitchFamily="18" charset="0"/>
              </a:rPr>
              <a:t>ADSP-21479 Ez-Kit Rev 2.0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3886200" y="1752600"/>
            <a:ext cx="6922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SPORT</a:t>
            </a:r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4191000" y="2895600"/>
            <a:ext cx="6922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SPORT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5257800" y="1752600"/>
            <a:ext cx="6922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SPORT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581891" y="85588"/>
            <a:ext cx="80761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PROPOSED SYSTEM WITH BLOCK DIAGRAM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3" name="Straight Connector 182"/>
          <p:cNvCxnSpPr/>
          <p:nvPr/>
        </p:nvCxnSpPr>
        <p:spPr>
          <a:xfrm rot="5400000" flipH="1" flipV="1">
            <a:off x="2742406" y="1828800"/>
            <a:ext cx="76279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TextBox 204"/>
          <p:cNvSpPr txBox="1"/>
          <p:nvPr/>
        </p:nvSpPr>
        <p:spPr>
          <a:xfrm>
            <a:off x="2667000" y="1752600"/>
            <a:ext cx="383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>
                <a:latin typeface="Times New Roman" pitchFamily="18" charset="0"/>
                <a:cs typeface="Times New Roman" pitchFamily="18" charset="0"/>
              </a:rPr>
              <a:t>SPI</a:t>
            </a:r>
          </a:p>
          <a:p>
            <a:r>
              <a:rPr lang="en-US" sz="1000" b="1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sz="1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Straight Connector 17"/>
          <p:cNvCxnSpPr>
            <a:stCxn id="205" idx="3"/>
          </p:cNvCxnSpPr>
          <p:nvPr/>
        </p:nvCxnSpPr>
        <p:spPr>
          <a:xfrm flipV="1">
            <a:off x="3050438" y="1752601"/>
            <a:ext cx="149962" cy="2000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endCxn id="26" idx="1"/>
          </p:cNvCxnSpPr>
          <p:nvPr/>
        </p:nvCxnSpPr>
        <p:spPr>
          <a:xfrm>
            <a:off x="3123406" y="1447800"/>
            <a:ext cx="534194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13" idx="1"/>
            <a:endCxn id="7" idx="3"/>
          </p:cNvCxnSpPr>
          <p:nvPr/>
        </p:nvCxnSpPr>
        <p:spPr>
          <a:xfrm flipH="1">
            <a:off x="6705600" y="2743200"/>
            <a:ext cx="3810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endCxn id="11" idx="2"/>
          </p:cNvCxnSpPr>
          <p:nvPr/>
        </p:nvCxnSpPr>
        <p:spPr>
          <a:xfrm flipV="1">
            <a:off x="4267200" y="5105400"/>
            <a:ext cx="0" cy="30480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12" idx="3"/>
            <a:endCxn id="28" idx="1"/>
          </p:cNvCxnSpPr>
          <p:nvPr/>
        </p:nvCxnSpPr>
        <p:spPr>
          <a:xfrm>
            <a:off x="6705600" y="4686300"/>
            <a:ext cx="381000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2590800" y="4114800"/>
            <a:ext cx="609600" cy="304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RESET</a:t>
            </a:r>
            <a:endParaRPr lang="en-US" sz="1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828800" y="4114800"/>
            <a:ext cx="3048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Flowchart: Connector 43"/>
          <p:cNvSpPr/>
          <p:nvPr/>
        </p:nvSpPr>
        <p:spPr>
          <a:xfrm>
            <a:off x="1905000" y="4191000"/>
            <a:ext cx="152400" cy="152400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1447800" y="3810000"/>
            <a:ext cx="9989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Push Button</a:t>
            </a:r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5" name="Straight Arrow Connector 44"/>
          <p:cNvCxnSpPr>
            <a:stCxn id="43" idx="3"/>
            <a:endCxn id="49" idx="1"/>
          </p:cNvCxnSpPr>
          <p:nvPr/>
        </p:nvCxnSpPr>
        <p:spPr>
          <a:xfrm>
            <a:off x="2133600" y="4267200"/>
            <a:ext cx="457200" cy="15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7743076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ocess 1"/>
          <p:cNvSpPr/>
          <p:nvPr/>
        </p:nvSpPr>
        <p:spPr>
          <a:xfrm>
            <a:off x="1143000" y="685800"/>
            <a:ext cx="7010400" cy="5334000"/>
          </a:xfrm>
          <a:prstGeom prst="flowChartProcess">
            <a:avLst/>
          </a:prstGeom>
          <a:solidFill>
            <a:srgbClr val="00DE64">
              <a:alpha val="90980"/>
            </a:srgb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914400"/>
            <a:ext cx="762000" cy="609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Audio IN</a:t>
            </a:r>
          </a:p>
        </p:txBody>
      </p:sp>
      <p:sp>
        <p:nvSpPr>
          <p:cNvPr id="4" name="Flowchart: Process 3"/>
          <p:cNvSpPr/>
          <p:nvPr/>
        </p:nvSpPr>
        <p:spPr>
          <a:xfrm>
            <a:off x="2438400" y="2209800"/>
            <a:ext cx="4419600" cy="3200400"/>
          </a:xfrm>
          <a:prstGeom prst="flowChartProcess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ADSP-21479</a:t>
            </a:r>
          </a:p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Processor</a:t>
            </a:r>
          </a:p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266 MHz 176-Lead LQFP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52800" y="2438400"/>
            <a:ext cx="9144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ASRC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00600" y="2362200"/>
            <a:ext cx="990600" cy="609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FIR Filter Accelerator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00" y="2590800"/>
            <a:ext cx="609600" cy="304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Clock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00" y="4495800"/>
            <a:ext cx="6096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38600" y="4876800"/>
            <a:ext cx="457200" cy="228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DPI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943600" y="4495800"/>
            <a:ext cx="762000" cy="381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JTAG port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086600" y="2590800"/>
            <a:ext cx="838200" cy="304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Oscillator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153400" y="914400"/>
            <a:ext cx="838200" cy="609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Audio OUT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371600" y="914400"/>
            <a:ext cx="1143000" cy="685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RCA CONNECTORS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324600" y="914400"/>
            <a:ext cx="1219200" cy="609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RCA CONNECTORS</a:t>
            </a:r>
          </a:p>
          <a:p>
            <a:pPr algn="ctr"/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657600" y="838200"/>
            <a:ext cx="1752600" cy="381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AD1939</a:t>
            </a:r>
            <a:r>
              <a:rPr lang="en-US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CODEC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657600" y="1219200"/>
            <a:ext cx="8382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ADC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495800" y="1219200"/>
            <a:ext cx="9144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DAC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086600" y="4419600"/>
            <a:ext cx="990600" cy="533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JTAG connector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962400" y="5410200"/>
            <a:ext cx="6096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SPI flash</a:t>
            </a:r>
            <a:endParaRPr lang="en-US" sz="1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Right Arrow 53"/>
          <p:cNvSpPr/>
          <p:nvPr/>
        </p:nvSpPr>
        <p:spPr>
          <a:xfrm>
            <a:off x="2514600" y="1199298"/>
            <a:ext cx="1143000" cy="45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ight Arrow 54"/>
          <p:cNvSpPr/>
          <p:nvPr/>
        </p:nvSpPr>
        <p:spPr>
          <a:xfrm>
            <a:off x="5410200" y="1219200"/>
            <a:ext cx="914400" cy="45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Right Arrow 55"/>
          <p:cNvSpPr/>
          <p:nvPr/>
        </p:nvSpPr>
        <p:spPr>
          <a:xfrm>
            <a:off x="914400" y="1219200"/>
            <a:ext cx="457200" cy="45719"/>
          </a:xfrm>
          <a:prstGeom prst="rightArrow">
            <a:avLst/>
          </a:prstGeom>
          <a:solidFill>
            <a:schemeClr val="tx1"/>
          </a:solidFill>
          <a:ln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ight Arrow 56"/>
          <p:cNvSpPr/>
          <p:nvPr/>
        </p:nvSpPr>
        <p:spPr>
          <a:xfrm>
            <a:off x="7543800" y="1219200"/>
            <a:ext cx="609600" cy="45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1" name="Down Arrow 120"/>
          <p:cNvSpPr/>
          <p:nvPr/>
        </p:nvSpPr>
        <p:spPr>
          <a:xfrm>
            <a:off x="3810000" y="1676400"/>
            <a:ext cx="76200" cy="7620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122" name="Up Arrow 121"/>
          <p:cNvSpPr/>
          <p:nvPr/>
        </p:nvSpPr>
        <p:spPr>
          <a:xfrm>
            <a:off x="5105400" y="1676400"/>
            <a:ext cx="45719" cy="68580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4" name="Right Arrow 123"/>
          <p:cNvSpPr/>
          <p:nvPr/>
        </p:nvSpPr>
        <p:spPr>
          <a:xfrm>
            <a:off x="4267200" y="2667000"/>
            <a:ext cx="533400" cy="4571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5" name="TextBox 124"/>
          <p:cNvSpPr txBox="1"/>
          <p:nvPr/>
        </p:nvSpPr>
        <p:spPr>
          <a:xfrm>
            <a:off x="5791200" y="5638800"/>
            <a:ext cx="22098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latin typeface="Times New Roman" pitchFamily="18" charset="0"/>
                <a:cs typeface="Times New Roman" pitchFamily="18" charset="0"/>
              </a:rPr>
              <a:t>ADSP-21479 Ez-Kit Rev 2.0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3886200" y="1752600"/>
            <a:ext cx="6922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SPORT</a:t>
            </a:r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4191000" y="2895600"/>
            <a:ext cx="6922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SPORT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5257800" y="1752600"/>
            <a:ext cx="6922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SPORT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762507" y="109668"/>
            <a:ext cx="80761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PROPOSED SYSTEM WITH BLOCK DIAGRAM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3" name="Straight Connector 182"/>
          <p:cNvCxnSpPr/>
          <p:nvPr/>
        </p:nvCxnSpPr>
        <p:spPr>
          <a:xfrm rot="5400000" flipH="1" flipV="1">
            <a:off x="2742406" y="1828800"/>
            <a:ext cx="76279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TextBox 204"/>
          <p:cNvSpPr txBox="1"/>
          <p:nvPr/>
        </p:nvSpPr>
        <p:spPr>
          <a:xfrm>
            <a:off x="2667000" y="1752600"/>
            <a:ext cx="383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>
                <a:latin typeface="Times New Roman" pitchFamily="18" charset="0"/>
                <a:cs typeface="Times New Roman" pitchFamily="18" charset="0"/>
              </a:rPr>
              <a:t>SPI</a:t>
            </a:r>
          </a:p>
          <a:p>
            <a:r>
              <a:rPr lang="en-US" sz="1000" b="1" dirty="0" smtClean="0">
                <a:latin typeface="Times New Roman" pitchFamily="18" charset="0"/>
                <a:cs typeface="Times New Roman" pitchFamily="18" charset="0"/>
              </a:rPr>
              <a:t> 4</a:t>
            </a:r>
            <a:endParaRPr lang="en-US" sz="1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Straight Connector 17"/>
          <p:cNvCxnSpPr>
            <a:stCxn id="205" idx="3"/>
          </p:cNvCxnSpPr>
          <p:nvPr/>
        </p:nvCxnSpPr>
        <p:spPr>
          <a:xfrm flipV="1">
            <a:off x="3050438" y="1752601"/>
            <a:ext cx="149962" cy="2000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endCxn id="26" idx="1"/>
          </p:cNvCxnSpPr>
          <p:nvPr/>
        </p:nvCxnSpPr>
        <p:spPr>
          <a:xfrm>
            <a:off x="3123406" y="1447800"/>
            <a:ext cx="534194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13" idx="1"/>
            <a:endCxn id="7" idx="3"/>
          </p:cNvCxnSpPr>
          <p:nvPr/>
        </p:nvCxnSpPr>
        <p:spPr>
          <a:xfrm flipH="1">
            <a:off x="6705600" y="2743200"/>
            <a:ext cx="3810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endCxn id="11" idx="2"/>
          </p:cNvCxnSpPr>
          <p:nvPr/>
        </p:nvCxnSpPr>
        <p:spPr>
          <a:xfrm flipV="1">
            <a:off x="4267200" y="5105400"/>
            <a:ext cx="0" cy="30480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12" idx="3"/>
            <a:endCxn id="28" idx="1"/>
          </p:cNvCxnSpPr>
          <p:nvPr/>
        </p:nvCxnSpPr>
        <p:spPr>
          <a:xfrm>
            <a:off x="6705600" y="4686300"/>
            <a:ext cx="381000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2590800" y="4114800"/>
            <a:ext cx="609600" cy="304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RESET</a:t>
            </a:r>
            <a:endParaRPr lang="en-US" sz="1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828800" y="4114800"/>
            <a:ext cx="3048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Flowchart: Connector 43"/>
          <p:cNvSpPr/>
          <p:nvPr/>
        </p:nvSpPr>
        <p:spPr>
          <a:xfrm>
            <a:off x="1905000" y="4191000"/>
            <a:ext cx="152400" cy="152400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1447800" y="3810000"/>
            <a:ext cx="9989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Push Button</a:t>
            </a:r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2133600" y="4267200"/>
            <a:ext cx="457200" cy="15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7743076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121" grpId="0" animBg="1"/>
      <p:bldP spid="122" grpId="0" animBg="1"/>
      <p:bldP spid="1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8800" y="152400"/>
            <a:ext cx="65662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ADSP-21479 SHARC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PROCESSOR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3400" y="838200"/>
            <a:ext cx="16337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Features: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28800" y="1533465"/>
            <a:ext cx="7175811" cy="594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High Performance Fourth Generation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DSP of Analog Devices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Supports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both 32-bit fixed-point and 32-/40-bit floating-point </a:t>
            </a:r>
          </a:p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processing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It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supports Serial peripherals like SPI, SPORT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etc…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266 MHz core clock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speed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Power Supply - 3.3 V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5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Mega bits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of on-chip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RAM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IIR, and FFT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accelerators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73244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1800" y="304800"/>
            <a:ext cx="31838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AD1939 CODEC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295400"/>
            <a:ext cx="8064896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The AD1939 is a high performance, single-chip codec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that provides four analog-to-digital converters (ADCs) with differential input and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eight digital-to-analog converters (DACs) with differential output.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Supports 24-bits and 8 kHz to 192 kHz sample rates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Master clock 12.288 MHz  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(48 kHz fS, 256 × fS mod</a:t>
            </a:r>
            <a:r>
              <a:rPr lang="fr-FR" sz="2000" dirty="0"/>
              <a:t>e)</a:t>
            </a:r>
            <a:endParaRPr lang="en-US" sz="2000" dirty="0"/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2658719" y="4516636"/>
            <a:ext cx="4107976" cy="2120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Automotive audio systems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Home Theater Systems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Set-top boxes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Digital audio effects processors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3810000"/>
            <a:ext cx="23946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Applications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="" xmlns:p14="http://schemas.microsoft.com/office/powerpoint/2010/main" val="21917892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24200" y="4038600"/>
            <a:ext cx="1905000" cy="1905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429000" y="4572000"/>
            <a:ext cx="12955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ADC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1142999" y="4666232"/>
            <a:ext cx="1981200" cy="60960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Analog input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029200" y="4724400"/>
            <a:ext cx="6858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5029200" y="4267200"/>
            <a:ext cx="6858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914400" y="525531"/>
            <a:ext cx="4876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Analog to Digital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Converter 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38200" y="990600"/>
            <a:ext cx="7620000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/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Digital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outputs are supplied through two serial data output pins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one for each stereo pair) and a common frame clock (ALRCLK)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bit clock (ABCLK).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ALRCLK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–   ADC Left Right Clock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ABCLK  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–   ADC Bit Cloc</a:t>
            </a:r>
            <a:r>
              <a:rPr lang="en-US" sz="2000" dirty="0"/>
              <a:t>k</a:t>
            </a:r>
          </a:p>
          <a:p>
            <a:pPr marL="285750" indent="-285750"/>
            <a:endParaRPr lang="en-US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dirty="0" smtClean="0"/>
          </a:p>
          <a:p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5029200" y="5181600"/>
            <a:ext cx="6858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029200" y="5638800"/>
            <a:ext cx="6858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791200" y="4082534"/>
            <a:ext cx="1213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ALRCLK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84909" y="4539734"/>
            <a:ext cx="10567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ABCLK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84909" y="4996934"/>
            <a:ext cx="13574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ASDATA 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84909" y="5454134"/>
            <a:ext cx="13574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ASDATA 2</a:t>
            </a:r>
          </a:p>
        </p:txBody>
      </p:sp>
    </p:spTree>
    <p:extLst>
      <p:ext uri="{BB962C8B-B14F-4D97-AF65-F5344CB8AC3E}">
        <p14:creationId xmlns="" xmlns:p14="http://schemas.microsoft.com/office/powerpoint/2010/main" val="27780363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24200" y="4082534"/>
            <a:ext cx="2133600" cy="2546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581400" y="4876800"/>
            <a:ext cx="12955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DAC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14400" y="1143000"/>
            <a:ext cx="7690048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smtClean="0"/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Digital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inputs are supplied through four serial data input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pins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(one for each stereo pair) and a common frame clock 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DLRCLK) and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bit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clock (DBCLK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DLRCLK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–   DAC Left Right Clock</a:t>
            </a:r>
          </a:p>
          <a:p>
            <a:pPr marL="285750" indent="-285750"/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DBCLK  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–   DAC Bit Clock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14400" y="609601"/>
            <a:ext cx="4800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Digital to Analog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Converter 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5260910" y="4960826"/>
            <a:ext cx="2209800" cy="660817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Analog </a:t>
            </a: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output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209800" y="4292183"/>
            <a:ext cx="914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209800" y="4724400"/>
            <a:ext cx="914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2209800" y="5181600"/>
            <a:ext cx="914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209800" y="5638800"/>
            <a:ext cx="914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990600" y="4091777"/>
            <a:ext cx="1213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DLRCLK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43000" y="4552890"/>
            <a:ext cx="10567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DBCLK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8200" y="4998327"/>
            <a:ext cx="13574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DSDATA 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38200" y="5437079"/>
            <a:ext cx="13574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DSDATA 2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2235448" y="6021049"/>
            <a:ext cx="86895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2235448" y="6400800"/>
            <a:ext cx="888752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838200" y="5838855"/>
            <a:ext cx="13574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DSDATA 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38200" y="6227172"/>
            <a:ext cx="13574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DSDATA 4</a:t>
            </a:r>
          </a:p>
        </p:txBody>
      </p:sp>
    </p:spTree>
    <p:extLst>
      <p:ext uri="{BB962C8B-B14F-4D97-AF65-F5344CB8AC3E}">
        <p14:creationId xmlns="" xmlns:p14="http://schemas.microsoft.com/office/powerpoint/2010/main" val="5300808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400" y="304800"/>
            <a:ext cx="7315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ASYNCHRONOUS SAMPLE RATE CONVERTER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143000"/>
            <a:ext cx="8280920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Sample-rate conversion is the process of changing the sampling rate of a discrete signal to obtain a new discrete representation of the underlying continuous signal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Controllable muting options (hardware, software and automatic)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Supports left-justified, I2S, right-justified (16-,18-, 20-, 24-bits), and TDM serial port modes.</a:t>
            </a:r>
          </a:p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581400" y="4572000"/>
            <a:ext cx="1600200" cy="1524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aa</a:t>
            </a:r>
            <a:endParaRPr lang="en-US" sz="2800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209800" y="4800600"/>
            <a:ext cx="13716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209800" y="5257800"/>
            <a:ext cx="13716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209800" y="5715000"/>
            <a:ext cx="13716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810000" y="5029200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ASRC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56895" y="4966758"/>
            <a:ext cx="1292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Frame sync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25566" y="5497041"/>
            <a:ext cx="1205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Input Data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5181600" y="4800600"/>
            <a:ext cx="914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5" idx="3"/>
          </p:cNvCxnSpPr>
          <p:nvPr/>
        </p:nvCxnSpPr>
        <p:spPr>
          <a:xfrm>
            <a:off x="5181600" y="5334000"/>
            <a:ext cx="914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5181600" y="5867400"/>
            <a:ext cx="914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6248400" y="457200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Clock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48400" y="5105400"/>
            <a:ext cx="1292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Frame sync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48400" y="5638800"/>
            <a:ext cx="1366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Output Data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743200" y="4191000"/>
            <a:ext cx="6841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Input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257800" y="4183717"/>
            <a:ext cx="845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Output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69314" y="4450902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Clock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51338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3600" y="381000"/>
            <a:ext cx="4491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SERIAL PORTS (SPORTS)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0158" y="1282593"/>
            <a:ext cx="8172815" cy="3268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The processors have eight independent, synchronous serial ports (SPORTs)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 that provide an I/O interface to a wide variety of peripheral devices and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 are optimized for multichannel audio applications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Two bidirectional channels (A and B) per serial port, configurable as either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 transmitters or receivers</a:t>
            </a:r>
            <a:br>
              <a:rPr lang="en-US" sz="2000" dirty="0">
                <a:latin typeface="Times New Roman" pitchFamily="18" charset="0"/>
                <a:cs typeface="Times New Roman" pitchFamily="18" charset="0"/>
              </a:rPr>
            </a:b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43200" y="4114800"/>
            <a:ext cx="2209800" cy="2057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072963" y="4763869"/>
            <a:ext cx="155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SPORT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953000" y="4419600"/>
            <a:ext cx="8382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953000" y="4876800"/>
            <a:ext cx="8382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953000" y="5867400"/>
            <a:ext cx="8382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065563" y="4278868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Clock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65563" y="4724400"/>
            <a:ext cx="1293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Frame Sync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4953000" y="5410200"/>
            <a:ext cx="8382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065563" y="5269468"/>
            <a:ext cx="829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Data 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65563" y="5726668"/>
            <a:ext cx="832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Data B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194408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457200"/>
            <a:ext cx="80772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SERIAL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PERIPHERAL INTERFACE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PORTS</a:t>
            </a:r>
            <a:r>
              <a:rPr lang="en-US" dirty="0"/>
              <a:t/>
            </a:r>
            <a:br>
              <a:rPr lang="en-US" dirty="0"/>
            </a:br>
            <a:endParaRPr lang="en-US" dirty="0">
              <a:solidFill>
                <a:srgbClr val="7030A0"/>
              </a:solidFill>
              <a:latin typeface="Algerian" pitchFamily="8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1524000"/>
            <a:ext cx="8052204" cy="32762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The SPI ports support communication with a variety of peripheral devices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 including codecs, data converters, sample rate converters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etc…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 simple 4-wire interface consisting of two data pins, a device select pin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and a clock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2209800" y="3962400"/>
            <a:ext cx="1752600" cy="21964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962400" y="4724400"/>
            <a:ext cx="914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962400" y="5257800"/>
            <a:ext cx="914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3962400" y="5867400"/>
            <a:ext cx="914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962400" y="4191000"/>
            <a:ext cx="914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580805" y="4640759"/>
            <a:ext cx="10005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SPI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12708" y="4557269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MOSI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12708" y="5095043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MISO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12708" y="400633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CLOCK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26704" y="5682734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FLAG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28969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09800" y="304800"/>
            <a:ext cx="6096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FIR FILTER ACCELERATOR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1524000"/>
            <a:ext cx="1016464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Finite Impulse Response (FIR) are used in a wide array of applications and 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can be used in multirate processing in conjunction with an interpolator or 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decimator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FIR supports Fixed Point and IEEE Floating Point Format</a:t>
            </a:r>
          </a:p>
          <a:p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Various Rounding Modes Supported</a:t>
            </a:r>
          </a:p>
          <a:p>
            <a:pPr>
              <a:buFont typeface="Wingdings" pitchFamily="2" charset="2"/>
              <a:buChar char="v"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Change the rates with decimation or interpolation mode</a:t>
            </a:r>
          </a:p>
          <a:p>
            <a:pPr>
              <a:buFont typeface="Wingdings" pitchFamily="2" charset="2"/>
              <a:buChar char="v"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Single rate or multi-rate window processing</a:t>
            </a:r>
          </a:p>
          <a:p>
            <a:pPr>
              <a:buFont typeface="Wingdings" pitchFamily="2" charset="2"/>
              <a:buChar char="v"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Up to 32 filter channels available in TDM</a:t>
            </a:r>
            <a:br>
              <a:rPr lang="en-IN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smtClean="0"/>
              <a:t/>
            </a:r>
            <a:br>
              <a:rPr lang="en-IN" dirty="0" smtClean="0"/>
            </a:br>
            <a:endParaRPr lang="en-IN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20688"/>
            <a:ext cx="812126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SOFTWARE TOOLS USED AND ITS FEATURES</a:t>
            </a:r>
          </a:p>
          <a:p>
            <a:endParaRPr lang="en-IN" dirty="0"/>
          </a:p>
        </p:txBody>
      </p:sp>
      <p:sp>
        <p:nvSpPr>
          <p:cNvPr id="4" name="TextBox 3"/>
          <p:cNvSpPr txBox="1"/>
          <p:nvPr/>
        </p:nvSpPr>
        <p:spPr>
          <a:xfrm>
            <a:off x="539553" y="2204864"/>
            <a:ext cx="86044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Visual DSP ++5.1 </a:t>
            </a:r>
            <a:r>
              <a:rPr lang="en-I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a tool used for this SHARC Processor.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easy to install and easy to use integrated software development and debugging environment (IDDE) that enables efficient managements of projects from start to finish from within a single interface.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IN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Support variety of debug targets (Emulation , Simulation , Compiled Simulation and 3</a:t>
            </a:r>
            <a:r>
              <a:rPr lang="en-IN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I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party offerings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583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71800" y="1219200"/>
            <a:ext cx="2743200" cy="381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Initialize the PLL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71800" y="1905000"/>
            <a:ext cx="2743200" cy="60960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Initialize the Input Output Pins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3810000" y="457200"/>
            <a:ext cx="1066800" cy="533400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Start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71800" y="2743200"/>
            <a:ext cx="2743200" cy="381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Initialize the SPI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71800" y="3505200"/>
            <a:ext cx="2743200" cy="381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Initialize the SRC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971800" y="4191000"/>
            <a:ext cx="2743200" cy="381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Enable the SPORT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Flowchart: Decision 10"/>
          <p:cNvSpPr/>
          <p:nvPr/>
        </p:nvSpPr>
        <p:spPr>
          <a:xfrm>
            <a:off x="3581400" y="4857760"/>
            <a:ext cx="1524000" cy="1219200"/>
          </a:xfrm>
          <a:prstGeom prst="flowChartDecision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SPORT 1</a:t>
            </a:r>
          </a:p>
          <a:p>
            <a:pPr algn="ctr"/>
            <a:r>
              <a:rPr lang="en-US" sz="105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Interrupt</a:t>
            </a:r>
          </a:p>
        </p:txBody>
      </p:sp>
      <p:sp>
        <p:nvSpPr>
          <p:cNvPr id="32" name="Flowchart: Connector 31"/>
          <p:cNvSpPr/>
          <p:nvPr/>
        </p:nvSpPr>
        <p:spPr>
          <a:xfrm>
            <a:off x="4114800" y="6329386"/>
            <a:ext cx="457200" cy="457200"/>
          </a:xfrm>
          <a:prstGeom prst="flowChartConnector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05200" y="5791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Yes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81600" y="4953000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No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85800" y="133682"/>
            <a:ext cx="26486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FLOW CHART</a:t>
            </a:r>
          </a:p>
        </p:txBody>
      </p:sp>
      <p:cxnSp>
        <p:nvCxnSpPr>
          <p:cNvPr id="3" name="Straight Arrow Connector 2"/>
          <p:cNvCxnSpPr>
            <a:stCxn id="7" idx="2"/>
            <a:endCxn id="5" idx="0"/>
          </p:cNvCxnSpPr>
          <p:nvPr/>
        </p:nvCxnSpPr>
        <p:spPr>
          <a:xfrm>
            <a:off x="4343400" y="990600"/>
            <a:ext cx="0" cy="2286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5" idx="2"/>
            <a:endCxn id="6" idx="0"/>
          </p:cNvCxnSpPr>
          <p:nvPr/>
        </p:nvCxnSpPr>
        <p:spPr>
          <a:xfrm rot="5400000">
            <a:off x="4191000" y="1752600"/>
            <a:ext cx="304800" cy="15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6" idx="2"/>
            <a:endCxn id="8" idx="0"/>
          </p:cNvCxnSpPr>
          <p:nvPr/>
        </p:nvCxnSpPr>
        <p:spPr>
          <a:xfrm rot="5400000">
            <a:off x="4229101" y="2628900"/>
            <a:ext cx="228599" cy="15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8" idx="2"/>
            <a:endCxn id="9" idx="0"/>
          </p:cNvCxnSpPr>
          <p:nvPr/>
        </p:nvCxnSpPr>
        <p:spPr>
          <a:xfrm>
            <a:off x="4343400" y="3124200"/>
            <a:ext cx="0" cy="3810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9" idx="2"/>
            <a:endCxn id="10" idx="0"/>
          </p:cNvCxnSpPr>
          <p:nvPr/>
        </p:nvCxnSpPr>
        <p:spPr>
          <a:xfrm>
            <a:off x="4343400" y="3886200"/>
            <a:ext cx="0" cy="3048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0" idx="2"/>
            <a:endCxn id="11" idx="0"/>
          </p:cNvCxnSpPr>
          <p:nvPr/>
        </p:nvCxnSpPr>
        <p:spPr>
          <a:xfrm rot="5400000">
            <a:off x="4200520" y="4714880"/>
            <a:ext cx="285760" cy="15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1" idx="2"/>
            <a:endCxn id="32" idx="0"/>
          </p:cNvCxnSpPr>
          <p:nvPr/>
        </p:nvCxnSpPr>
        <p:spPr>
          <a:xfrm rot="5400000">
            <a:off x="4217187" y="6203173"/>
            <a:ext cx="252426" cy="15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4357686" y="4714884"/>
            <a:ext cx="2458750" cy="95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6816436" y="4724400"/>
            <a:ext cx="0" cy="74296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11" idx="3"/>
          </p:cNvCxnSpPr>
          <p:nvPr/>
        </p:nvCxnSpPr>
        <p:spPr>
          <a:xfrm>
            <a:off x="5105400" y="5467360"/>
            <a:ext cx="171103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Connector 2"/>
          <p:cNvSpPr/>
          <p:nvPr/>
        </p:nvSpPr>
        <p:spPr>
          <a:xfrm>
            <a:off x="4038600" y="762000"/>
            <a:ext cx="457200" cy="457200"/>
          </a:xfrm>
          <a:prstGeom prst="flowChartConnector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71800" y="1600200"/>
            <a:ext cx="25146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Process AD1939 Samples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Arrow Connector 16"/>
          <p:cNvCxnSpPr>
            <a:stCxn id="3" idx="4"/>
          </p:cNvCxnSpPr>
          <p:nvPr/>
        </p:nvCxnSpPr>
        <p:spPr>
          <a:xfrm rot="5400000">
            <a:off x="4076700" y="1409700"/>
            <a:ext cx="381000" cy="15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38200" y="266792"/>
            <a:ext cx="158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CONT…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71800" y="2590006"/>
            <a:ext cx="25146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SPORT 3 Transmit to SRC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Arrow Connector 4"/>
          <p:cNvCxnSpPr>
            <a:stCxn id="15" idx="2"/>
            <a:endCxn id="9" idx="0"/>
          </p:cNvCxnSpPr>
          <p:nvPr/>
        </p:nvCxnSpPr>
        <p:spPr>
          <a:xfrm>
            <a:off x="4229100" y="2209800"/>
            <a:ext cx="0" cy="3802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971800" y="3579812"/>
            <a:ext cx="25146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SPORT 4 Receives and send to memory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986585" y="4800600"/>
            <a:ext cx="2499815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Then FIR samples the data and stores into the memory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Arrow Connector 6"/>
          <p:cNvCxnSpPr>
            <a:stCxn id="9" idx="2"/>
            <a:endCxn id="12" idx="0"/>
          </p:cNvCxnSpPr>
          <p:nvPr/>
        </p:nvCxnSpPr>
        <p:spPr>
          <a:xfrm>
            <a:off x="4229100" y="3199606"/>
            <a:ext cx="0" cy="3802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12" idx="2"/>
            <a:endCxn id="13" idx="0"/>
          </p:cNvCxnSpPr>
          <p:nvPr/>
        </p:nvCxnSpPr>
        <p:spPr>
          <a:xfrm>
            <a:off x="4229100" y="4189412"/>
            <a:ext cx="7393" cy="6111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lowchart: Connector 19"/>
          <p:cNvSpPr/>
          <p:nvPr/>
        </p:nvSpPr>
        <p:spPr>
          <a:xfrm>
            <a:off x="4000500" y="6172200"/>
            <a:ext cx="457200" cy="457200"/>
          </a:xfrm>
          <a:prstGeom prst="flowChartConnector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cxnSp>
        <p:nvCxnSpPr>
          <p:cNvPr id="16" name="Straight Arrow Connector 15"/>
          <p:cNvCxnSpPr>
            <a:stCxn id="13" idx="2"/>
            <a:endCxn id="20" idx="0"/>
          </p:cNvCxnSpPr>
          <p:nvPr/>
        </p:nvCxnSpPr>
        <p:spPr>
          <a:xfrm flipH="1">
            <a:off x="4229100" y="5715000"/>
            <a:ext cx="7393" cy="4572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0" y="457200"/>
            <a:ext cx="158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CONT…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lowchart: Connector 3"/>
          <p:cNvSpPr/>
          <p:nvPr/>
        </p:nvSpPr>
        <p:spPr>
          <a:xfrm>
            <a:off x="3886200" y="1143000"/>
            <a:ext cx="457200" cy="457200"/>
          </a:xfrm>
          <a:prstGeom prst="flowChartConnector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sp>
        <p:nvSpPr>
          <p:cNvPr id="5" name="Rectangle 4"/>
          <p:cNvSpPr/>
          <p:nvPr/>
        </p:nvSpPr>
        <p:spPr>
          <a:xfrm>
            <a:off x="2838450" y="1981200"/>
            <a:ext cx="2544739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From the memory SPORT 0 &amp; SPORT 2 Transmit to DAC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Arrow Connector 6"/>
          <p:cNvCxnSpPr>
            <a:stCxn id="4" idx="4"/>
            <a:endCxn id="5" idx="0"/>
          </p:cNvCxnSpPr>
          <p:nvPr/>
        </p:nvCxnSpPr>
        <p:spPr>
          <a:xfrm flipH="1">
            <a:off x="4110820" y="1600200"/>
            <a:ext cx="3980" cy="3810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2830489" y="3429000"/>
            <a:ext cx="2552700" cy="6858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DAC send the Filtered output to RCA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Arrow Connector 11"/>
          <p:cNvCxnSpPr>
            <a:stCxn id="5" idx="2"/>
            <a:endCxn id="10" idx="0"/>
          </p:cNvCxnSpPr>
          <p:nvPr/>
        </p:nvCxnSpPr>
        <p:spPr>
          <a:xfrm flipH="1">
            <a:off x="4106839" y="2895600"/>
            <a:ext cx="3981" cy="5334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2842430" y="4572000"/>
            <a:ext cx="2544739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Getting output through headset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>
            <a:stCxn id="10" idx="2"/>
            <a:endCxn id="9" idx="0"/>
          </p:cNvCxnSpPr>
          <p:nvPr/>
        </p:nvCxnSpPr>
        <p:spPr>
          <a:xfrm>
            <a:off x="4106839" y="4114800"/>
            <a:ext cx="7961" cy="4572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lowchart: Alternate Process 12"/>
          <p:cNvSpPr/>
          <p:nvPr/>
        </p:nvSpPr>
        <p:spPr>
          <a:xfrm>
            <a:off x="3581399" y="6019800"/>
            <a:ext cx="1066800" cy="533400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Straight Arrow Connector 13"/>
          <p:cNvCxnSpPr>
            <a:stCxn id="9" idx="2"/>
            <a:endCxn id="13" idx="0"/>
          </p:cNvCxnSpPr>
          <p:nvPr/>
        </p:nvCxnSpPr>
        <p:spPr>
          <a:xfrm flipH="1">
            <a:off x="4114799" y="5486400"/>
            <a:ext cx="1" cy="5334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549566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371600"/>
            <a:ext cx="6856532" cy="518160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294666" y="457200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Real Time view of project</a:t>
            </a:r>
          </a:p>
        </p:txBody>
      </p:sp>
    </p:spTree>
    <p:extLst>
      <p:ext uri="{BB962C8B-B14F-4D97-AF65-F5344CB8AC3E}">
        <p14:creationId xmlns="" xmlns:p14="http://schemas.microsoft.com/office/powerpoint/2010/main" val="656421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4807</TotalTime>
  <Words>991</Words>
  <Application>Microsoft Office PowerPoint</Application>
  <PresentationFormat>On-screen Show (4:3)</PresentationFormat>
  <Paragraphs>249</Paragraphs>
  <Slides>20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Gopi Priya.R</dc:creator>
  <cp:lastModifiedBy>TTS</cp:lastModifiedBy>
  <cp:revision>500</cp:revision>
  <dcterms:created xsi:type="dcterms:W3CDTF">2006-08-16T00:00:00Z</dcterms:created>
  <dcterms:modified xsi:type="dcterms:W3CDTF">2021-04-13T11:20:50Z</dcterms:modified>
</cp:coreProperties>
</file>