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257" r:id="rId3"/>
    <p:sldId id="321" r:id="rId4"/>
    <p:sldId id="260" r:id="rId5"/>
    <p:sldId id="262" r:id="rId6"/>
    <p:sldId id="263" r:id="rId7"/>
    <p:sldId id="323" r:id="rId8"/>
    <p:sldId id="294" r:id="rId9"/>
    <p:sldId id="298" r:id="rId10"/>
    <p:sldId id="310" r:id="rId11"/>
    <p:sldId id="311" r:id="rId12"/>
    <p:sldId id="296" r:id="rId13"/>
    <p:sldId id="295" r:id="rId14"/>
    <p:sldId id="307" r:id="rId15"/>
    <p:sldId id="32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26-Jan-21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Enabling Cost-Effective, SLO-Aware </a:t>
            </a:r>
            <a:r>
              <a:rPr lang="en-US" dirty="0" err="1" smtClean="0"/>
              <a:t>MachineLearning</a:t>
            </a:r>
            <a:r>
              <a:rPr lang="en-US" dirty="0" smtClean="0"/>
              <a:t> Inference Serving on Public Cloud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remarkable advances of Machine Learning (ML) have spurred an increasing demand for ML-as-a-Service on public cloud: developers train and publish ML models as online services to provide low-latency inference for dynamic queries. The primary challenge of ML model serving is to meet the response-time Service-Level Objectives (SLOs) of inference workloads while minimizing serving cost. In this paper, we proposes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(Model Ark), a general-purpose inference serving system, to tackle the dual challenge of SLO compliance and cost effectiveness.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employs three design choices tailored to inference workload.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dynamically batches requests and opportunistically serves them using expensive hardware accelerators (e.g., GPU) for improved performance cost ratio. Second, instead of relying on feedback control scaling or over-provisioning to serve dynamic workload, which can be too slow or too expensive,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employs predictive auto scaling to hide the provisioning latency at low cost.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algn="just">
              <a:lnSpc>
                <a:spcPct val="15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b="1" dirty="0" smtClean="0"/>
          </a:p>
          <a:p>
            <a:endParaRPr lang="en-US" sz="2400" b="1" dirty="0" smtClean="0"/>
          </a:p>
          <a:p>
            <a:endParaRPr lang="en-US" sz="2400" b="1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28600"/>
            <a:ext cx="7866888" cy="6400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Third, given the stateless nature of inference serving,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exploits the flexible, yet costly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server less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instances to cover occasional load spikes that are hard to predict. We evaluated the performance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using several state-of-the-art ML models trained in Tensor Flow,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MXNet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Keras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Compared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with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premier industrial ML serving platform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Sage Maker,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reduces the serving cost up to7.8×while achieving even better latency performance.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advances of Machine Learning (ML) have sparked growing demand of ML-as-a-Service: developers train ML models and publish them in the cloud as online services to provide low-latency inference at scale. The key challenge of ML model serving is to meet the response-time Service Level Objectives (SLOs) of inference workloads while minimizing the serving cost.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4419600"/>
          </a:xfrm>
        </p:spPr>
        <p:txBody>
          <a:bodyPr>
            <a:normAutofit/>
          </a:bodyPr>
          <a:lstStyle/>
          <a:p>
            <a:pPr lvl="0">
              <a:lnSpc>
                <a:spcPct val="20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accuracy of prediction depends on the underlying workload, there is no such a universal method that works perfectly in all cases.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challenge is how to gracefully handle unavoidable prediction errors and unexpected load surges.</a:t>
            </a:r>
          </a:p>
          <a:p>
            <a:pPr>
              <a:buNone/>
            </a:pPr>
            <a:r>
              <a:rPr lang="en-US" sz="2000" b="1" dirty="0" smtClean="0"/>
              <a:t> </a:t>
            </a:r>
            <a:endParaRPr lang="en-US" sz="2000" dirty="0" smtClean="0"/>
          </a:p>
          <a:p>
            <a:pPr lvl="0" algn="just">
              <a:lnSpc>
                <a:spcPct val="20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we tackle the dual challenge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ofSLO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compliance and cost effectiveness with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ModelArk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), a general-purpose inference serving system built in Amazon Web Services (AWS).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employs three design choices tailor-made for inference workload.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dynamically batches requests and opportunistically serves them using expensive hardware accelerators (e.g., GPU) for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-proved performance-cost ratio. Second, instead of relying on feedback control scaling or over-provisioning to serve dynamic workload, which can be too slow or too expensive for inference serving,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employs predictive auto scaling to hide the provisioning latency at low cost.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5791200"/>
          </a:xfrm>
        </p:spPr>
        <p:txBody>
          <a:bodyPr>
            <a:normAutofit fontScale="92500"/>
          </a:bodyPr>
          <a:lstStyle/>
          <a:p>
            <a:pPr algn="just">
              <a:lnSpc>
                <a:spcPct val="200000"/>
              </a:lnSpc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Third, given the stateless nature of inference serving,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exploits the flexible, yet costly server less instances to cover the occasional load spikes that are hard to predict. We evaluated the per-for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mance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using several state-of-the-art ML models trained in popular frameworks including Tens or Flow,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MXNet,and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Keras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Compared with the premier industrial ML serving platform Sage Maker,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MArk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reduces the serving cost up to7.8×while achieving even better latency performance.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 smtClean="0"/>
              <a:t> </a:t>
            </a:r>
            <a:endParaRPr lang="en-US" sz="2000" dirty="0" smtClean="0"/>
          </a:p>
          <a:p>
            <a:pPr lvl="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Therefore, an ML model serving system should strive to meet the target SLOs while minimizing the cost of provisioning the serving instances in the cloud.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Our measurements suggest that among the three options,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IaaS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offers the best performance-cost ratio for inference serving, but it incurs long instance provisioning latency and is hence unable to quickly adapt to the changing workload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Wingdings" pitchFamily="2" charset="2"/>
              <a:buChar char="Ø"/>
            </a:pPr>
            <a:endParaRPr lang="en-US" sz="20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5" name="Content Placeholder 4" descr="Enabling Cost-Effective, SLO-Aware Machine Learning Inference Serving on Public  Cloud | Chengliang Zhang - aspiring scientist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46275" y="1466850"/>
            <a:ext cx="6477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Literature Survey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19200" y="1228410"/>
          <a:ext cx="7497762" cy="6266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057400"/>
                <a:gridCol w="3306762"/>
              </a:tblGrid>
              <a:tr h="36623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CONCEPT</a:t>
                      </a:r>
                      <a:endParaRPr lang="en-US" dirty="0"/>
                    </a:p>
                  </a:txBody>
                  <a:tcPr/>
                </a:tc>
              </a:tr>
              <a:tr h="22915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Enabling cost-aware and adaptive elasticity of multitier cloud applications.</a:t>
                      </a:r>
                      <a:endParaRPr lang="en-US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HAN,  R.,  GHANEM,  M.  M.,  GUO,  L.,  GUO,  Y.,ANDOSMOND,M. </a:t>
                      </a:r>
                      <a:endParaRPr lang="en-US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Elasticity (on-demand scaling) of applications is one of the most important features of cloud computing. </a:t>
                      </a:r>
                      <a:endParaRPr lang="en-US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20991">
                <a:tc>
                  <a:txBody>
                    <a:bodyPr/>
                    <a:lstStyle/>
                    <a:p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Cutting the  cost  of  hosting  online  services  using  cloud  spot  markets.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HE,  X.,  SHENOY,  P.,  SITARAMAN,  R.,ANDIRWIN,  D.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use of cloud servers to host modern Internet-based services is becoming increasingly common. Today's cloud platforms offer a choice of server types, including non-revocable on-demand servers and cheaper but revocable spot servers. </a:t>
                      </a:r>
                      <a:endParaRPr lang="en-US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</a:tr>
              <a:tr h="366235">
                <a:tc>
                  <a:txBody>
                    <a:bodyPr/>
                    <a:lstStyle/>
                    <a:p>
                      <a:pPr algn="just"/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381000"/>
            <a:ext cx="7638288" cy="5867400"/>
          </a:xfrm>
        </p:spPr>
        <p:txBody>
          <a:bodyPr/>
          <a:lstStyle/>
          <a:p>
            <a:endParaRPr lang="en-US" dirty="0" smtClean="0"/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en-US" sz="1800" b="1" dirty="0" smtClean="0">
              <a:solidFill>
                <a:prstClr val="white"/>
              </a:solidFill>
            </a:endParaRPr>
          </a:p>
          <a:p>
            <a:pPr>
              <a:buNone/>
            </a:pP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24000" y="533400"/>
          <a:ext cx="7620000" cy="5300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1981200"/>
                <a:gridCol w="3505200"/>
              </a:tblGrid>
              <a:tr h="3685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CONCEPT</a:t>
                      </a:r>
                      <a:endParaRPr lang="en-US" dirty="0"/>
                    </a:p>
                  </a:txBody>
                  <a:tcPr/>
                </a:tc>
              </a:tr>
              <a:tr h="227191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Exploiting spot and burs table instances for improving the cost efficacy of in memory caches on the public cloud.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WANG,   C.,   URGAONKAR,   B.,   GUPTA,   A.,   KESIDIS,   G.,ANDLIANG, Q. </a:t>
                      </a:r>
                      <a:endParaRPr lang="en-US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Public clouds offer numerous virtual machine (VM) types with complex trade-offs that tenants must navigate for cost-effective resource procurement. 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361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Auto scaling web applications in clouds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QU,  C.,  CALHEIROS,  R.  N.,ANDBUYYA,  R.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Web application providers have been migrating their applications to cloud data centers, attracted by the emerging cloud computing paradigm. One of the appealing features of cloud is elasticity.</a:t>
                      </a:r>
                      <a:endParaRPr lang="en-US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XP.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3.5</a:t>
            </a:r>
          </a:p>
          <a:p>
            <a:pPr lvl="0"/>
            <a:r>
              <a:rPr lang="en-US" dirty="0" smtClean="0"/>
              <a:t>Back End		: SQL SERVER 2005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609600"/>
            <a:ext cx="7866888" cy="6019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b="1" dirty="0" smtClean="0"/>
              <a:t>1. </a:t>
            </a:r>
            <a:r>
              <a:rPr lang="en-US" sz="1800" dirty="0" smtClean="0"/>
              <a:t>HAN,  R.,  GHANEM,  M.  M.,  GUO,  L.,  GUO,  Y.,ANDOSMOND,M. Enabling cost-aware and adaptive elasticity of multitier cloud </a:t>
            </a:r>
            <a:r>
              <a:rPr lang="en-US" sz="1800" dirty="0" err="1" smtClean="0"/>
              <a:t>applications.Future</a:t>
            </a:r>
            <a:r>
              <a:rPr lang="en-US" sz="1800" dirty="0" smtClean="0"/>
              <a:t> Generation Computer Systems 32(2014), 82–98.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dirty="0" smtClean="0"/>
              <a:t>2.HE</a:t>
            </a:r>
            <a:r>
              <a:rPr lang="en-US" sz="1800" dirty="0" smtClean="0"/>
              <a:t>,  X.,  SHENOY,  P.,  SITARAMAN,  R.,ANDIRWIN,  D.    Cutting the  cost  of  hosting  online  services  using  cloud  spot  markets.   In Proceedings of the 24th International Symposium on High-Performance Parallel and Distributed Computing (2015), ACM, pp. 207–218.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dirty="0" smtClean="0"/>
              <a:t>3. QU</a:t>
            </a:r>
            <a:r>
              <a:rPr lang="en-US" sz="1800" dirty="0" smtClean="0"/>
              <a:t>, C., CALHEIROS, R. N.,ANDBUYYA, R.  A reliable and cost-efficient auto-scaling system for web applications using heterogeneous spot instances. Journal of Network and Computer Applications65(2016), 167–180.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dirty="0" smtClean="0"/>
              <a:t>4.WANG</a:t>
            </a:r>
            <a:r>
              <a:rPr lang="en-US" sz="1800" dirty="0" smtClean="0"/>
              <a:t>,   C.,   URGAONKAR,   B.,   GUPTA,   A.,   KESIDIS,   G.,ANDLIANG, Q.  Exploiting spot and burs table instances for improving the  cost efficacy  of  in memory  caches  on  the  public  cloud.    In Proceedings of ACM </a:t>
            </a:r>
            <a:r>
              <a:rPr lang="en-US" sz="1800" dirty="0" err="1" smtClean="0"/>
              <a:t>EuroSys</a:t>
            </a:r>
            <a:r>
              <a:rPr lang="en-US" sz="1800" dirty="0" smtClean="0"/>
              <a:t>(2017).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endParaRPr lang="en-US" sz="18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90688" cy="655320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en-US" sz="1800" dirty="0" smtClean="0"/>
              <a:t>5.YI</a:t>
            </a:r>
            <a:r>
              <a:rPr lang="en-US" sz="1800" dirty="0" smtClean="0"/>
              <a:t>,  J.,  ZHANG,  C.,  WANG,  W.,  LI,  C.,ANDYAN,  </a:t>
            </a:r>
            <a:r>
              <a:rPr lang="en-US" sz="1800" dirty="0" err="1" smtClean="0"/>
              <a:t>F.Not</a:t>
            </a:r>
            <a:r>
              <a:rPr lang="en-US" sz="1800" dirty="0" smtClean="0"/>
              <a:t>  all explorations  are  equal:  Harnessing  heterogeneous  profiling  cost for  efficient  </a:t>
            </a:r>
            <a:r>
              <a:rPr lang="en-US" sz="1800" dirty="0" err="1" smtClean="0"/>
              <a:t>mlaas</a:t>
            </a:r>
            <a:r>
              <a:rPr lang="en-US" sz="1800" dirty="0" smtClean="0"/>
              <a:t>  training.   In the 34th IEEE  </a:t>
            </a:r>
            <a:r>
              <a:rPr lang="en-US" sz="1800" dirty="0" err="1" smtClean="0"/>
              <a:t>IEEE</a:t>
            </a:r>
            <a:r>
              <a:rPr lang="en-US" sz="1800" dirty="0" smtClean="0"/>
              <a:t>  International Parallel &amp; Distributed Processing Symposium (IPDPS)(2020), IEEE</a:t>
            </a:r>
            <a:r>
              <a:rPr lang="en-US" sz="1800" dirty="0" smtClean="0"/>
              <a:t>.</a:t>
            </a:r>
          </a:p>
          <a:p>
            <a:pPr lvl="0"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en-US" sz="1800" dirty="0" smtClean="0"/>
              <a:t> </a:t>
            </a:r>
            <a:r>
              <a:rPr lang="en-US" sz="1800" dirty="0" smtClean="0"/>
              <a:t>6.ZHANG</a:t>
            </a:r>
            <a:r>
              <a:rPr lang="en-US" sz="1800" dirty="0" smtClean="0"/>
              <a:t>, C., YU, M., WANG, W.,ANDYAN, F.   Mark: </a:t>
            </a:r>
            <a:r>
              <a:rPr lang="en-US" sz="1800" dirty="0" err="1" smtClean="0"/>
              <a:t>Exploitingcloud</a:t>
            </a:r>
            <a:r>
              <a:rPr lang="en-US" sz="1800" dirty="0" smtClean="0"/>
              <a:t> services for cost-effective, </a:t>
            </a:r>
            <a:r>
              <a:rPr lang="en-US" sz="1800" dirty="0" err="1" smtClean="0"/>
              <a:t>slo</a:t>
            </a:r>
            <a:r>
              <a:rPr lang="en-US" sz="1800" dirty="0" smtClean="0"/>
              <a:t>-aware machine learning inference serving.  In USENIX ATC(2019).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dirty="0" smtClean="0"/>
              <a:t>7.QU</a:t>
            </a:r>
            <a:r>
              <a:rPr lang="en-US" sz="1800" dirty="0" smtClean="0"/>
              <a:t>,  C.,  CALHEIROS,  R.  N.,ANDBUYYA,  R.    </a:t>
            </a:r>
            <a:r>
              <a:rPr lang="en-US" sz="1800" dirty="0" err="1" smtClean="0"/>
              <a:t>Autoscaling</a:t>
            </a:r>
            <a:r>
              <a:rPr lang="en-US" sz="1800" dirty="0" smtClean="0"/>
              <a:t> web applications in clouds: A taxonomy and survey.ACM Computing Surveys (CSUR) 51, 4 (2018), 73.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dirty="0" smtClean="0"/>
              <a:t>8.LEE</a:t>
            </a:r>
            <a:r>
              <a:rPr lang="en-US" sz="1800" dirty="0" smtClean="0"/>
              <a:t>,  H.,  SATYAM,  K.,ANDFOX,  </a:t>
            </a:r>
            <a:r>
              <a:rPr lang="en-US" sz="1800" dirty="0" err="1" smtClean="0"/>
              <a:t>G.Evaluation</a:t>
            </a:r>
            <a:r>
              <a:rPr lang="en-US" sz="1800" dirty="0" smtClean="0"/>
              <a:t>   of   production  server less  computing  environments.   In Proceedings of IEEECLOUD (2018).</a:t>
            </a:r>
          </a:p>
          <a:p>
            <a:pPr>
              <a:buNone/>
            </a:pPr>
            <a:r>
              <a:rPr lang="en-US" sz="1800" dirty="0" smtClean="0"/>
              <a:t> </a:t>
            </a:r>
          </a:p>
          <a:p>
            <a:pPr lvl="0">
              <a:buNone/>
            </a:pPr>
            <a:r>
              <a:rPr lang="en-US" sz="1800" dirty="0" smtClean="0"/>
              <a:t>9.ALI-ELDIN</a:t>
            </a:r>
            <a:r>
              <a:rPr lang="en-US" sz="1800" dirty="0" smtClean="0"/>
              <a:t>, A., KIHL, M., TORDSSON, J.,ANDELMROTH, E.  </a:t>
            </a:r>
            <a:r>
              <a:rPr lang="en-US" sz="1800" dirty="0" err="1" smtClean="0"/>
              <a:t>Ef-ficient</a:t>
            </a:r>
            <a:r>
              <a:rPr lang="en-US" sz="1800" dirty="0" smtClean="0"/>
              <a:t>  provisioning  of  </a:t>
            </a:r>
            <a:r>
              <a:rPr lang="en-US" sz="1800" dirty="0" err="1" smtClean="0"/>
              <a:t>bursty</a:t>
            </a:r>
            <a:r>
              <a:rPr lang="en-US" sz="1800" dirty="0" smtClean="0"/>
              <a:t>  scientific  workloads  on  the  </a:t>
            </a:r>
            <a:r>
              <a:rPr lang="en-US" sz="1800" dirty="0" err="1" smtClean="0"/>
              <a:t>cloudusing</a:t>
            </a:r>
            <a:r>
              <a:rPr lang="en-US" sz="1800" dirty="0" smtClean="0"/>
              <a:t>  adaptive  elasticity  control.   In Proceedings of the 3rd  </a:t>
            </a:r>
            <a:r>
              <a:rPr lang="en-US" sz="1800" dirty="0" err="1" smtClean="0"/>
              <a:t>ACMWorkshop</a:t>
            </a:r>
            <a:r>
              <a:rPr lang="en-US" sz="1800" dirty="0" smtClean="0"/>
              <a:t> on Scientific Cloud Computing(2012).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879</TotalTime>
  <Words>864</Words>
  <Application>Microsoft Office PowerPoint</Application>
  <PresentationFormat>On-screen Show (4:3)</PresentationFormat>
  <Paragraphs>94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 Enabling Cost-Effective, SLO-Aware MachineLearning Inference Serving on Public Cloud </vt:lpstr>
      <vt:lpstr>Abstract</vt:lpstr>
      <vt:lpstr>Slide 3</vt:lpstr>
      <vt:lpstr>Existing System</vt:lpstr>
      <vt:lpstr>Disadvantage of Existing System</vt:lpstr>
      <vt:lpstr>PROPOSED SYSTEM :</vt:lpstr>
      <vt:lpstr>Slide 7</vt:lpstr>
      <vt:lpstr>ADVANTAGE</vt:lpstr>
      <vt:lpstr>Architecture Diagram </vt:lpstr>
      <vt:lpstr>Literature Survey</vt:lpstr>
      <vt:lpstr>Slide 11</vt:lpstr>
      <vt:lpstr>SOFTWARE REQUIREMENTS:</vt:lpstr>
      <vt:lpstr>HARDWARE REQUIREMENTS:</vt:lpstr>
      <vt:lpstr>REFERENCES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420</cp:revision>
  <dcterms:created xsi:type="dcterms:W3CDTF">2006-08-16T00:00:00Z</dcterms:created>
  <dcterms:modified xsi:type="dcterms:W3CDTF">2021-01-26T10:35:51Z</dcterms:modified>
</cp:coreProperties>
</file>