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1"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22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err="1" smtClean="0"/>
              <a:t>Edgence</a:t>
            </a:r>
            <a:r>
              <a:rPr lang="en-US" dirty="0" smtClean="0"/>
              <a:t> A </a:t>
            </a:r>
            <a:r>
              <a:rPr lang="en-US" dirty="0" err="1" smtClean="0"/>
              <a:t>Blockchain</a:t>
            </a:r>
            <a:r>
              <a:rPr lang="en-US" dirty="0" smtClean="0"/>
              <a:t>-Enabled Edge-Computing Platform for Intelligent </a:t>
            </a:r>
            <a:r>
              <a:rPr lang="en-US" dirty="0" err="1" smtClean="0"/>
              <a:t>IoT</a:t>
            </a:r>
            <a:r>
              <a:rPr lang="en-US" dirty="0" smtClean="0"/>
              <a:t>-Based </a:t>
            </a:r>
            <a:r>
              <a:rPr lang="en-US" dirty="0" err="1" smtClean="0"/>
              <a:t>dApps</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None/>
            </a:pPr>
            <a:r>
              <a:rPr lang="en-US" sz="1800" dirty="0" smtClean="0"/>
              <a:t>Nowadays </a:t>
            </a:r>
            <a:r>
              <a:rPr lang="en-US" sz="1800" dirty="0" smtClean="0"/>
              <a:t>scalable </a:t>
            </a:r>
            <a:r>
              <a:rPr lang="en-US" sz="1800" dirty="0" err="1" smtClean="0"/>
              <a:t>IoT</a:t>
            </a:r>
            <a:r>
              <a:rPr lang="en-US" sz="1800" dirty="0" smtClean="0"/>
              <a:t> management is a bottleneck of </a:t>
            </a:r>
            <a:r>
              <a:rPr lang="en-US" sz="1800" dirty="0" err="1" smtClean="0"/>
              <a:t>IoT</a:t>
            </a:r>
            <a:r>
              <a:rPr lang="en-US" sz="1800" dirty="0" smtClean="0"/>
              <a:t> development due to the geographically dispersed distribution, fragmented ownerships, and ever growing population of </a:t>
            </a:r>
            <a:r>
              <a:rPr lang="en-US" sz="1800" dirty="0" err="1" smtClean="0"/>
              <a:t>IoT</a:t>
            </a:r>
            <a:r>
              <a:rPr lang="en-US" sz="1800" dirty="0" smtClean="0"/>
              <a:t> devices. To intelligently manage massive decentralized applications (</a:t>
            </a:r>
            <a:r>
              <a:rPr lang="en-US" sz="1800" dirty="0" err="1" smtClean="0"/>
              <a:t>dApps</a:t>
            </a:r>
            <a:r>
              <a:rPr lang="en-US" sz="1800" dirty="0" smtClean="0"/>
              <a:t>) in </a:t>
            </a:r>
            <a:r>
              <a:rPr lang="en-US" sz="1800" dirty="0" err="1" smtClean="0"/>
              <a:t>IoT</a:t>
            </a:r>
            <a:r>
              <a:rPr lang="en-US" sz="1800" dirty="0" smtClean="0"/>
              <a:t> use cases, </a:t>
            </a:r>
            <a:r>
              <a:rPr lang="en-US" sz="1800" dirty="0" err="1" smtClean="0"/>
              <a:t>Edgence</a:t>
            </a:r>
            <a:r>
              <a:rPr lang="en-US" sz="1800" dirty="0" smtClean="0"/>
              <a:t> (</a:t>
            </a:r>
            <a:r>
              <a:rPr lang="en-US" sz="1800" dirty="0" err="1" smtClean="0"/>
              <a:t>EDGe</a:t>
            </a:r>
            <a:r>
              <a:rPr lang="en-US" sz="1800" dirty="0" smtClean="0"/>
              <a:t> + intelligence) is proposed to use edge clouds to access </a:t>
            </a:r>
            <a:r>
              <a:rPr lang="en-US" sz="1800" dirty="0" err="1" smtClean="0"/>
              <a:t>IoT</a:t>
            </a:r>
            <a:r>
              <a:rPr lang="en-US" sz="1800" dirty="0" smtClean="0"/>
              <a:t> devices and users, and then use its in-built block chain to realize self-governing and self-supervision of the edge clouds. </a:t>
            </a:r>
            <a:r>
              <a:rPr lang="en-US" sz="1800" dirty="0" err="1" smtClean="0"/>
              <a:t>Edgence</a:t>
            </a:r>
            <a:r>
              <a:rPr lang="en-US" sz="1800" dirty="0" smtClean="0"/>
              <a:t> proposes to use master node technology to introduce </a:t>
            </a:r>
            <a:r>
              <a:rPr lang="en-US" sz="1800" dirty="0" err="1" smtClean="0"/>
              <a:t>IoT</a:t>
            </a:r>
            <a:r>
              <a:rPr lang="en-US" sz="1800" dirty="0" smtClean="0"/>
              <a:t> devices and users into a closed block chain system, which can extend the range of block chain to </a:t>
            </a:r>
            <a:r>
              <a:rPr lang="en-US" sz="1800" dirty="0" err="1" smtClean="0"/>
              <a:t>IoT</a:t>
            </a:r>
            <a:r>
              <a:rPr lang="en-US" sz="1800" dirty="0" smtClean="0"/>
              <a:t>-based </a:t>
            </a:r>
            <a:r>
              <a:rPr lang="en-US" sz="1800" dirty="0" err="1" smtClean="0"/>
              <a:t>dApps</a:t>
            </a:r>
            <a:r>
              <a:rPr lang="en-US" sz="1800" dirty="0" smtClean="0"/>
              <a:t>. </a:t>
            </a:r>
            <a:endParaRPr lang="en-US" sz="1800" dirty="0" smtClean="0"/>
          </a:p>
          <a:p>
            <a:pPr algn="just">
              <a:lnSpc>
                <a:spcPct val="150000"/>
              </a:lnSpc>
            </a:pPr>
            <a:r>
              <a:rPr lang="en-US" sz="1800" dirty="0" smtClean="0"/>
              <a:t>Further</a:t>
            </a:r>
            <a:r>
              <a:rPr lang="en-US" sz="1800" dirty="0" smtClean="0"/>
              <a:t>, master nodes do good to scalability by raising the TPS (transactions per second) of the block chain network. To support various </a:t>
            </a:r>
            <a:r>
              <a:rPr lang="en-US" sz="1800" dirty="0" err="1" smtClean="0"/>
              <a:t>dApps</a:t>
            </a:r>
            <a:r>
              <a:rPr lang="en-US" sz="1800" dirty="0" smtClean="0"/>
              <a:t>, a three-tier validation is proposed, namely script validation, smart contract validation, and master node validation. </a:t>
            </a:r>
            <a:endParaRPr lang="en-US" sz="1800" dirty="0" smtClean="0"/>
          </a:p>
          <a:p>
            <a:pPr algn="just">
              <a:lnSpc>
                <a:spcPct val="150000"/>
              </a:lnSpc>
            </a:pPr>
            <a:endParaRPr lang="en-US" sz="1800" dirty="0" smtClean="0"/>
          </a:p>
          <a:p>
            <a:pPr algn="just">
              <a:lnSpc>
                <a:spcPct val="150000"/>
              </a:lnSpc>
            </a:pPr>
            <a:endParaRPr lang="en-US" sz="1800" dirty="0" smtClean="0"/>
          </a:p>
          <a:p>
            <a:r>
              <a:rPr lang="en-US" sz="1800" dirty="0" smtClean="0"/>
              <a:t> </a:t>
            </a:r>
          </a:p>
          <a:p>
            <a:r>
              <a:rPr lang="en-US" sz="1800" dirty="0" smtClean="0"/>
              <a:t> </a:t>
            </a:r>
          </a:p>
          <a:p>
            <a:r>
              <a:rPr lang="en-US" sz="1800" dirty="0" smtClean="0"/>
              <a:t> </a:t>
            </a:r>
          </a:p>
          <a:p>
            <a:r>
              <a:rPr lang="en-US" sz="1800" dirty="0" smtClean="0"/>
              <a:t> </a:t>
            </a: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866888" cy="6400800"/>
          </a:xfrm>
        </p:spPr>
        <p:txBody>
          <a:bodyPr>
            <a:normAutofit/>
          </a:bodyPr>
          <a:lstStyle/>
          <a:p>
            <a:pPr algn="just">
              <a:lnSpc>
                <a:spcPct val="150000"/>
              </a:lnSpc>
            </a:pPr>
            <a:r>
              <a:rPr lang="en-US" sz="1800" dirty="0" smtClean="0">
                <a:latin typeface="Tahoma" pitchFamily="34" charset="0"/>
                <a:ea typeface="Tahoma" pitchFamily="34" charset="0"/>
                <a:cs typeface="Tahoma" pitchFamily="34" charset="0"/>
              </a:rPr>
              <a:t>To avoid energy consumption resulted by block chain consensus, </a:t>
            </a:r>
            <a:r>
              <a:rPr lang="en-US" sz="1800" dirty="0" err="1" smtClean="0">
                <a:latin typeface="Tahoma" pitchFamily="34" charset="0"/>
                <a:ea typeface="Tahoma" pitchFamily="34" charset="0"/>
                <a:cs typeface="Tahoma" pitchFamily="34" charset="0"/>
              </a:rPr>
              <a:t>Edgence</a:t>
            </a:r>
            <a:r>
              <a:rPr lang="en-US" sz="1800" dirty="0" smtClean="0">
                <a:latin typeface="Tahoma" pitchFamily="34" charset="0"/>
                <a:ea typeface="Tahoma" pitchFamily="34" charset="0"/>
                <a:cs typeface="Tahoma" pitchFamily="34" charset="0"/>
              </a:rPr>
              <a:t> proposes a random but verifiable way to elect a master node to generate each new block. The potential of the tailored </a:t>
            </a:r>
            <a:r>
              <a:rPr lang="en-US" sz="1800" dirty="0" err="1" smtClean="0">
                <a:latin typeface="Tahoma" pitchFamily="34" charset="0"/>
                <a:ea typeface="Tahoma" pitchFamily="34" charset="0"/>
                <a:cs typeface="Tahoma" pitchFamily="34" charset="0"/>
              </a:rPr>
              <a:t>Edgence</a:t>
            </a:r>
            <a:r>
              <a:rPr lang="en-US" sz="1800" dirty="0" smtClean="0">
                <a:latin typeface="Tahoma" pitchFamily="34" charset="0"/>
                <a:ea typeface="Tahoma" pitchFamily="34" charset="0"/>
                <a:cs typeface="Tahoma" pitchFamily="34" charset="0"/>
              </a:rPr>
              <a:t> is shown by examples of decentralized crowd sourcing and AI training.</a:t>
            </a: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Despite the ongoing efforts for a suitable platform for block chain deployment in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applications; anonymity, adaptability and data integrity are crucial issues that are yet to be solved to ensure safe storage of data. Since only pseudonyms are guaranteed in block chain, and integrity relies only on massive numbers of honest miners and </a:t>
            </a:r>
            <a:r>
              <a:rPr lang="en-US" sz="2000" dirty="0" err="1" smtClean="0">
                <a:latin typeface="Times New Roman" pitchFamily="18" charset="0"/>
                <a:cs typeface="Times New Roman" pitchFamily="18" charset="0"/>
              </a:rPr>
              <a:t>PoW’s</a:t>
            </a:r>
            <a:r>
              <a:rPr lang="en-US" sz="2000" dirty="0" smtClean="0">
                <a:latin typeface="Times New Roman" pitchFamily="18" charset="0"/>
                <a:cs typeface="Times New Roman" pitchFamily="18" charset="0"/>
              </a:rPr>
              <a:t> complexity (which also affects the scalability); investigation for appropriate technologies to provide stronger anonymity than just </a:t>
            </a:r>
            <a:r>
              <a:rPr lang="en-US" sz="2000" dirty="0" err="1" smtClean="0">
                <a:latin typeface="Times New Roman" pitchFamily="18" charset="0"/>
                <a:cs typeface="Times New Roman" pitchFamily="18" charset="0"/>
              </a:rPr>
              <a:t>pseudonymity</a:t>
            </a:r>
            <a:r>
              <a:rPr lang="en-US" sz="2000" dirty="0" smtClean="0">
                <a:latin typeface="Times New Roman" pitchFamily="18" charset="0"/>
                <a:cs typeface="Times New Roman" pitchFamily="18" charset="0"/>
              </a:rPr>
              <a:t> and achieve adaptable data integrity must be done.</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lnSpcReduction="10000"/>
          </a:bodyPr>
          <a:lstStyle/>
          <a:p>
            <a:pPr lvl="0">
              <a:lnSpc>
                <a:spcPct val="200000"/>
              </a:lnSpc>
              <a:buNone/>
            </a:pPr>
            <a:endParaRPr lang="en-US" sz="2000" dirty="0" smtClean="0">
              <a:latin typeface="Times New Roman" pitchFamily="18" charset="0"/>
              <a:cs typeface="Times New Roman" pitchFamily="18" charset="0"/>
            </a:endParaRPr>
          </a:p>
          <a:p>
            <a:pPr lvl="0">
              <a:lnSpc>
                <a:spcPct val="200000"/>
              </a:lnSpc>
            </a:pPr>
            <a:r>
              <a:rPr lang="en-US" sz="2000" dirty="0" smtClean="0">
                <a:latin typeface="Times New Roman" pitchFamily="18" charset="0"/>
                <a:cs typeface="Times New Roman" pitchFamily="18" charset="0"/>
              </a:rPr>
              <a:t>The pseudonyms in block chain that are responsible to handle anonymity of transactions is rendered insufficient because of the demonstrated possibility to de-</a:t>
            </a:r>
            <a:r>
              <a:rPr lang="en-US" sz="2000" dirty="0" err="1" smtClean="0">
                <a:latin typeface="Times New Roman" pitchFamily="18" charset="0"/>
                <a:cs typeface="Times New Roman" pitchFamily="18" charset="0"/>
              </a:rPr>
              <a:t>anonymize</a:t>
            </a:r>
            <a:r>
              <a:rPr lang="en-US" sz="2000" dirty="0" smtClean="0">
                <a:latin typeface="Times New Roman" pitchFamily="18" charset="0"/>
                <a:cs typeface="Times New Roman" pitchFamily="18" charset="0"/>
              </a:rPr>
              <a:t> participants.</a:t>
            </a:r>
          </a:p>
          <a:p>
            <a:pPr lvl="0">
              <a:lnSpc>
                <a:spcPct val="200000"/>
              </a:lnSpc>
            </a:pPr>
            <a:r>
              <a:rPr lang="en-US" sz="2000" dirty="0" smtClean="0">
                <a:latin typeface="Times New Roman" pitchFamily="18" charset="0"/>
                <a:cs typeface="Times New Roman" pitchFamily="18" charset="0"/>
              </a:rPr>
              <a:t>Integrity issues arise in block chain when either of the reliability, accuracy and consistency aspects of transactions in the network is compromised.</a:t>
            </a:r>
          </a:p>
          <a:p>
            <a:pPr lvl="0" algn="just">
              <a:lnSpc>
                <a:spcPct val="200000"/>
              </a:lnSpc>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Presented </a:t>
            </a:r>
            <a:r>
              <a:rPr lang="en-US" sz="1800" dirty="0" smtClean="0">
                <a:latin typeface="Times New Roman" pitchFamily="18" charset="0"/>
                <a:cs typeface="Times New Roman" pitchFamily="18" charset="0"/>
              </a:rPr>
              <a:t>in this section is the conceptual design for block chain integration with edge computing for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processing and storage requirements. The scheme is structured in layers to migrate block chain’s intensive operations in a separate layer outside the application layer containing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devices having constrained resources. We then proceeded to provide a description of the operations involved in each of the framework’s layers.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As </a:t>
            </a:r>
            <a:r>
              <a:rPr lang="en-US" sz="1800" dirty="0" smtClean="0">
                <a:latin typeface="Times New Roman" pitchFamily="18" charset="0"/>
                <a:cs typeface="Times New Roman" pitchFamily="18" charset="0"/>
              </a:rPr>
              <a:t>three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fundamental requirement categories: Computation offloading, outsourced data storage and control and management of network traffic, and their deployment in the framework was discussed next. The services deployment description was also accompanied with an illustration of how anonymity, integrity and adaptability solutions were implemented in the framework.</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To achieve privacy in its services.</a:t>
            </a:r>
          </a:p>
          <a:p>
            <a:pPr lvl="0">
              <a:lnSpc>
                <a:spcPct val="150000"/>
              </a:lnSpc>
              <a:buFont typeface="Wingdings" pitchFamily="2" charset="2"/>
              <a:buChar char="Ø"/>
            </a:pP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many connected systems in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communicate with each other </a:t>
            </a:r>
            <a:r>
              <a:rPr lang="en-US" sz="2000" dirty="0" smtClean="0">
                <a:latin typeface="Times New Roman" pitchFamily="18" charset="0"/>
                <a:cs typeface="Times New Roman" pitchFamily="18" charset="0"/>
              </a:rPr>
              <a:t>over the </a:t>
            </a:r>
            <a:r>
              <a:rPr lang="en-US" sz="2000" dirty="0" smtClean="0">
                <a:latin typeface="Times New Roman" pitchFamily="18" charset="0"/>
                <a:cs typeface="Times New Roman" pitchFamily="18" charset="0"/>
              </a:rPr>
              <a:t>internet, and thus, producing and Exchanging massive amounts of data, which may be of a sensitive nature.</a:t>
            </a:r>
          </a:p>
          <a:p>
            <a:pPr lvl="0">
              <a:lnSpc>
                <a:spcPct val="150000"/>
              </a:lnSpc>
              <a:buNone/>
            </a:pPr>
            <a:endParaRPr lang="en-US" sz="2000" dirty="0" smtClean="0"/>
          </a:p>
          <a:p>
            <a:pPr>
              <a:buNone/>
            </a:pPr>
            <a:r>
              <a:rPr lang="en-US" sz="2000" b="1" dirty="0" smtClean="0"/>
              <a:t> </a:t>
            </a:r>
            <a:endParaRPr lang="en-US" sz="2000" dirty="0" smtClean="0"/>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p:cNvPicPr>
            <a:picLocks noGrp="1"/>
          </p:cNvPicPr>
          <p:nvPr>
            <p:ph idx="1"/>
          </p:nvPr>
        </p:nvPicPr>
        <p:blipFill>
          <a:blip r:embed="rId2"/>
          <a:srcRect/>
          <a:stretch>
            <a:fillRect/>
          </a:stretch>
        </p:blipFill>
        <p:spPr bwMode="auto">
          <a:xfrm>
            <a:off x="2362200" y="1828800"/>
            <a:ext cx="5638799" cy="3886199"/>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855109"/>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marL="0" marR="0" algn="l">
                        <a:lnSpc>
                          <a:spcPct val="150000"/>
                        </a:lnSpc>
                        <a:spcBef>
                          <a:spcPts val="0"/>
                        </a:spcBef>
                        <a:spcAft>
                          <a:spcPts val="1000"/>
                        </a:spcAft>
                      </a:pPr>
                      <a:r>
                        <a:rPr lang="en-US" sz="1800" dirty="0">
                          <a:latin typeface="Times New Roman" pitchFamily="18" charset="0"/>
                          <a:ea typeface="Calibri"/>
                          <a:cs typeface="Times New Roman" pitchFamily="18" charset="0"/>
                        </a:rPr>
                        <a:t>“A </a:t>
                      </a:r>
                      <a:r>
                        <a:rPr lang="en-US" sz="1800" dirty="0" err="1">
                          <a:latin typeface="Times New Roman" pitchFamily="18" charset="0"/>
                          <a:ea typeface="Calibri"/>
                          <a:cs typeface="Times New Roman" pitchFamily="18" charset="0"/>
                        </a:rPr>
                        <a:t>blockchainbased</a:t>
                      </a:r>
                      <a:r>
                        <a:rPr lang="en-US" sz="1800" dirty="0">
                          <a:latin typeface="Times New Roman" pitchFamily="18" charset="0"/>
                          <a:ea typeface="Calibri"/>
                          <a:cs typeface="Times New Roman" pitchFamily="18" charset="0"/>
                        </a:rPr>
                        <a:t> privacy-preserving</a:t>
                      </a:r>
                    </a:p>
                    <a:p>
                      <a:pPr marL="0" marR="0" algn="l">
                        <a:lnSpc>
                          <a:spcPct val="150000"/>
                        </a:lnSpc>
                        <a:spcBef>
                          <a:spcPts val="0"/>
                        </a:spcBef>
                        <a:spcAft>
                          <a:spcPts val="1000"/>
                        </a:spcAft>
                      </a:pPr>
                      <a:r>
                        <a:rPr lang="en-US" sz="1800" dirty="0">
                          <a:latin typeface="Times New Roman" pitchFamily="18" charset="0"/>
                          <a:ea typeface="Calibri"/>
                          <a:cs typeface="Times New Roman" pitchFamily="18" charset="0"/>
                        </a:rPr>
                        <a:t>payment mechanism for vehicle-to-grid networks,”</a:t>
                      </a:r>
                    </a:p>
                  </a:txBody>
                  <a:tcPr marL="114300" marR="114300" marT="0" marB="0"/>
                </a:tc>
                <a:tc>
                  <a:txBody>
                    <a:bodyPr/>
                    <a:lstStyle/>
                    <a:p>
                      <a:pPr marL="0" marR="0" algn="l">
                        <a:lnSpc>
                          <a:spcPct val="150000"/>
                        </a:lnSpc>
                        <a:spcBef>
                          <a:spcPts val="0"/>
                        </a:spcBef>
                        <a:spcAft>
                          <a:spcPts val="1000"/>
                        </a:spcAft>
                      </a:pPr>
                      <a:r>
                        <a:rPr lang="en-US" sz="1800" dirty="0">
                          <a:latin typeface="Times New Roman" pitchFamily="18" charset="0"/>
                          <a:ea typeface="Calibri"/>
                          <a:cs typeface="Times New Roman" pitchFamily="18" charset="0"/>
                        </a:rPr>
                        <a:t>F. </a:t>
                      </a:r>
                      <a:r>
                        <a:rPr lang="en-US" sz="1800" dirty="0" err="1">
                          <a:latin typeface="Times New Roman" pitchFamily="18" charset="0"/>
                          <a:ea typeface="Calibri"/>
                          <a:cs typeface="Times New Roman" pitchFamily="18" charset="0"/>
                        </a:rPr>
                        <a:t>Gao</a:t>
                      </a:r>
                      <a:r>
                        <a:rPr lang="en-US" sz="1800" dirty="0">
                          <a:latin typeface="Times New Roman" pitchFamily="18" charset="0"/>
                          <a:ea typeface="Calibri"/>
                          <a:cs typeface="Times New Roman" pitchFamily="18" charset="0"/>
                        </a:rPr>
                        <a:t>, L. Zhu, M. </a:t>
                      </a:r>
                      <a:r>
                        <a:rPr lang="en-US" sz="1800" dirty="0" err="1">
                          <a:latin typeface="Times New Roman" pitchFamily="18" charset="0"/>
                          <a:ea typeface="Calibri"/>
                          <a:cs typeface="Times New Roman" pitchFamily="18" charset="0"/>
                        </a:rPr>
                        <a:t>Shen</a:t>
                      </a:r>
                      <a:r>
                        <a:rPr lang="en-US" sz="1800" dirty="0">
                          <a:latin typeface="Times New Roman" pitchFamily="18" charset="0"/>
                          <a:ea typeface="Calibri"/>
                          <a:cs typeface="Times New Roman" pitchFamily="18" charset="0"/>
                        </a:rPr>
                        <a:t>, K. Sharif, Z. Wan, and</a:t>
                      </a:r>
                    </a:p>
                  </a:txBody>
                  <a:tcPr marL="114300" marR="114300" marT="0" marB="0"/>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As an integral part of V2G networks, EVs receive electricity from not only the grid but also other EVs and may frequently feed the power back to the grid. </a:t>
                      </a:r>
                      <a:endParaRPr lang="en-US" sz="18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Times New Roman" pitchFamily="18" charset="0"/>
                          <a:ea typeface="+mn-ea"/>
                          <a:cs typeface="Times New Roman" pitchFamily="18" charset="0"/>
                        </a:rPr>
                        <a:t>“When mobile </a:t>
                      </a:r>
                      <a:r>
                        <a:rPr kumimoji="0" lang="en-US" sz="1800" kern="1200" dirty="0" err="1" smtClean="0">
                          <a:solidFill>
                            <a:schemeClr val="dk1"/>
                          </a:solidFill>
                          <a:latin typeface="Times New Roman" pitchFamily="18" charset="0"/>
                          <a:ea typeface="+mn-ea"/>
                          <a:cs typeface="Times New Roman" pitchFamily="18" charset="0"/>
                        </a:rPr>
                        <a:t>blockchain</a:t>
                      </a:r>
                      <a:r>
                        <a:rPr kumimoji="0" lang="en-US" sz="1800" kern="1200" dirty="0" smtClean="0">
                          <a:solidFill>
                            <a:schemeClr val="dk1"/>
                          </a:solidFill>
                          <a:latin typeface="Times New Roman" pitchFamily="18" charset="0"/>
                          <a:ea typeface="+mn-ea"/>
                          <a:cs typeface="Times New Roman" pitchFamily="18" charset="0"/>
                        </a:rPr>
                        <a:t> meets edge computing,”</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Z. </a:t>
                      </a:r>
                      <a:r>
                        <a:rPr kumimoji="0" lang="en-US" sz="1800" kern="1200" dirty="0" err="1" smtClean="0">
                          <a:solidFill>
                            <a:schemeClr val="dk1"/>
                          </a:solidFill>
                          <a:latin typeface="Times New Roman" pitchFamily="18" charset="0"/>
                          <a:ea typeface="+mn-ea"/>
                          <a:cs typeface="Times New Roman" pitchFamily="18" charset="0"/>
                        </a:rPr>
                        <a:t>Xiong</a:t>
                      </a:r>
                      <a:r>
                        <a:rPr kumimoji="0" lang="en-US" sz="1800" kern="1200" dirty="0" smtClean="0">
                          <a:solidFill>
                            <a:schemeClr val="dk1"/>
                          </a:solidFill>
                          <a:latin typeface="Times New Roman" pitchFamily="18" charset="0"/>
                          <a:ea typeface="+mn-ea"/>
                          <a:cs typeface="Times New Roman" pitchFamily="18" charset="0"/>
                        </a:rPr>
                        <a:t>, Y. Zhang, D. </a:t>
                      </a:r>
                      <a:r>
                        <a:rPr kumimoji="0" lang="en-US" sz="1800" kern="1200" dirty="0" err="1" smtClean="0">
                          <a:solidFill>
                            <a:schemeClr val="dk1"/>
                          </a:solidFill>
                          <a:latin typeface="Times New Roman" pitchFamily="18" charset="0"/>
                          <a:ea typeface="+mn-ea"/>
                          <a:cs typeface="Times New Roman" pitchFamily="18" charset="0"/>
                        </a:rPr>
                        <a:t>Niyato</a:t>
                      </a:r>
                      <a:r>
                        <a:rPr kumimoji="0" lang="en-US" sz="1800" kern="1200" dirty="0" smtClean="0">
                          <a:solidFill>
                            <a:schemeClr val="dk1"/>
                          </a:solidFill>
                          <a:latin typeface="Times New Roman" pitchFamily="18" charset="0"/>
                          <a:ea typeface="+mn-ea"/>
                          <a:cs typeface="Times New Roman" pitchFamily="18" charset="0"/>
                        </a:rPr>
                        <a:t>, P. Wang, and Z. Han,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800" dirty="0" smtClean="0">
                          <a:latin typeface="Times New Roman" pitchFamily="18" charset="0"/>
                          <a:ea typeface="Times New Roman"/>
                          <a:cs typeface="Times New Roman" pitchFamily="18" charset="0"/>
                        </a:rPr>
                        <a:t>Block chain, as the backbone technology of the current popular </a:t>
                      </a:r>
                      <a:r>
                        <a:rPr lang="en-US" sz="1800" dirty="0" err="1" smtClean="0">
                          <a:latin typeface="Times New Roman" pitchFamily="18" charset="0"/>
                          <a:ea typeface="Times New Roman"/>
                          <a:cs typeface="Times New Roman" pitchFamily="18" charset="0"/>
                        </a:rPr>
                        <a:t>Bitcoin</a:t>
                      </a:r>
                      <a:r>
                        <a:rPr lang="en-US" sz="1800" dirty="0" smtClean="0">
                          <a:latin typeface="Times New Roman" pitchFamily="18" charset="0"/>
                          <a:ea typeface="Times New Roman"/>
                          <a:cs typeface="Times New Roman" pitchFamily="18" charset="0"/>
                        </a:rPr>
                        <a:t> digital currency, has become a promising decentralized approach for resource and transaction management.</a:t>
                      </a:r>
                      <a:endParaRPr lang="en-US" sz="18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620000" cy="6994398"/>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a:t>
                      </a:r>
                      <a:r>
                        <a:rPr kumimoji="0" lang="en-US" sz="1800" kern="1200" dirty="0" err="1" smtClean="0">
                          <a:solidFill>
                            <a:schemeClr val="dk1"/>
                          </a:solidFill>
                          <a:latin typeface="+mn-lt"/>
                          <a:ea typeface="+mn-ea"/>
                          <a:cs typeface="+mn-cs"/>
                        </a:rPr>
                        <a:t>Blockchain</a:t>
                      </a:r>
                      <a:r>
                        <a:rPr kumimoji="0" lang="en-US" sz="1800" kern="1200" dirty="0" smtClean="0">
                          <a:solidFill>
                            <a:schemeClr val="dk1"/>
                          </a:solidFill>
                          <a:latin typeface="+mn-lt"/>
                          <a:ea typeface="+mn-ea"/>
                          <a:cs typeface="+mn-cs"/>
                        </a:rPr>
                        <a:t>-enabled security in electric vehicles cloud and edge computing</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H. Liu, Y. Zhang, and T. Yang,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EVCE computing is an attractive network paradigm involving seamless connections among heterogeneous vehicular contexts. It will be a trend along with EVs becoming popular in V2X. </a:t>
                      </a:r>
                      <a:endParaRPr lang="en-US" sz="20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“Standards for major internet disruptors: Block chain, intents, and related paradigms,”</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H. El </a:t>
                      </a:r>
                      <a:r>
                        <a:rPr kumimoji="0" lang="en-US" sz="1800" kern="1200" dirty="0" err="1" smtClean="0">
                          <a:solidFill>
                            <a:schemeClr val="dk1"/>
                          </a:solidFill>
                          <a:latin typeface="Times New Roman" pitchFamily="18" charset="0"/>
                          <a:ea typeface="+mn-ea"/>
                          <a:cs typeface="Times New Roman" pitchFamily="18" charset="0"/>
                        </a:rPr>
                        <a:t>Bakoury</a:t>
                      </a:r>
                      <a:r>
                        <a:rPr kumimoji="0" lang="en-US" sz="1800" kern="1200" dirty="0" smtClean="0">
                          <a:solidFill>
                            <a:schemeClr val="dk1"/>
                          </a:solidFill>
                          <a:latin typeface="Times New Roman" pitchFamily="18" charset="0"/>
                          <a:ea typeface="+mn-ea"/>
                          <a:cs typeface="Times New Roman" pitchFamily="18" charset="0"/>
                        </a:rPr>
                        <a:t>, M. A. R. </a:t>
                      </a:r>
                      <a:r>
                        <a:rPr kumimoji="0" lang="en-US" sz="1800" kern="1200" dirty="0" err="1" smtClean="0">
                          <a:solidFill>
                            <a:schemeClr val="dk1"/>
                          </a:solidFill>
                          <a:latin typeface="Times New Roman" pitchFamily="18" charset="0"/>
                          <a:ea typeface="+mn-ea"/>
                          <a:cs typeface="Times New Roman" pitchFamily="18" charset="0"/>
                        </a:rPr>
                        <a:t>Chaudhry</a:t>
                      </a:r>
                      <a:r>
                        <a:rPr kumimoji="0" lang="en-US" sz="1800" kern="1200" dirty="0" smtClean="0">
                          <a:solidFill>
                            <a:schemeClr val="dk1"/>
                          </a:solidFill>
                          <a:latin typeface="Times New Roman" pitchFamily="18" charset="0"/>
                          <a:ea typeface="+mn-ea"/>
                          <a:cs typeface="Times New Roman" pitchFamily="18" charset="0"/>
                        </a:rPr>
                        <a:t>, W. </a:t>
                      </a:r>
                      <a:r>
                        <a:rPr kumimoji="0" lang="en-US" sz="1800" kern="1200" dirty="0" err="1" smtClean="0">
                          <a:solidFill>
                            <a:schemeClr val="dk1"/>
                          </a:solidFill>
                          <a:latin typeface="Times New Roman" pitchFamily="18" charset="0"/>
                          <a:ea typeface="+mn-ea"/>
                          <a:cs typeface="Times New Roman" pitchFamily="18" charset="0"/>
                        </a:rPr>
                        <a:t>Cerroni</a:t>
                      </a:r>
                      <a:r>
                        <a:rPr kumimoji="0" lang="en-US" sz="1800" kern="1200" dirty="0" smtClean="0">
                          <a:solidFill>
                            <a:schemeClr val="dk1"/>
                          </a:solidFill>
                          <a:latin typeface="Times New Roman" pitchFamily="18" charset="0"/>
                          <a:ea typeface="+mn-ea"/>
                          <a:cs typeface="Times New Roman" pitchFamily="18" charset="0"/>
                        </a:rPr>
                        <a:t>, H. He, and A. </a:t>
                      </a:r>
                      <a:r>
                        <a:rPr kumimoji="0" lang="en-US" sz="1800" kern="1200" dirty="0" err="1" smtClean="0">
                          <a:solidFill>
                            <a:schemeClr val="dk1"/>
                          </a:solidFill>
                          <a:latin typeface="Times New Roman" pitchFamily="18" charset="0"/>
                          <a:ea typeface="+mn-ea"/>
                          <a:cs typeface="Times New Roman" pitchFamily="18" charset="0"/>
                        </a:rPr>
                        <a:t>Barbir</a:t>
                      </a:r>
                      <a:r>
                        <a:rPr kumimoji="0" lang="en-US" sz="1800" kern="1200" dirty="0" smtClean="0">
                          <a:solidFill>
                            <a:schemeClr val="dk1"/>
                          </a:solidFill>
                          <a:latin typeface="Times New Roman" pitchFamily="18" charset="0"/>
                          <a:ea typeface="+mn-ea"/>
                          <a:cs typeface="Times New Roman" pitchFamily="18" charset="0"/>
                        </a:rPr>
                        <a:t>,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800" dirty="0">
                          <a:latin typeface="Times New Roman" pitchFamily="18" charset="0"/>
                          <a:ea typeface="Calibri"/>
                          <a:cs typeface="Times New Roman" pitchFamily="18" charset="0"/>
                        </a:rPr>
                        <a:t>The six articles in this special section address major issues concerned with evolving standardization processes and underlying technologies in the context of Block chain for different application domains, showing how distributed ledger technologies can be so disruptive that they can change the Internet as we know it.</a:t>
                      </a: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t> </a:t>
            </a:r>
          </a:p>
          <a:p>
            <a:pPr>
              <a:buNone/>
            </a:pPr>
            <a:r>
              <a:rPr lang="en-US" sz="1800" b="1" dirty="0" smtClean="0"/>
              <a:t> [</a:t>
            </a:r>
            <a:r>
              <a:rPr lang="en-US" sz="1800" dirty="0" smtClean="0"/>
              <a:t>1] H. El </a:t>
            </a:r>
            <a:r>
              <a:rPr lang="en-US" sz="1800" dirty="0" err="1" smtClean="0"/>
              <a:t>Bakoury</a:t>
            </a:r>
            <a:r>
              <a:rPr lang="en-US" sz="1800" dirty="0" smtClean="0"/>
              <a:t>, M. A. R. </a:t>
            </a:r>
            <a:r>
              <a:rPr lang="en-US" sz="1800" dirty="0" err="1" smtClean="0"/>
              <a:t>Chaudhry</a:t>
            </a:r>
            <a:r>
              <a:rPr lang="en-US" sz="1800" dirty="0" smtClean="0"/>
              <a:t>, W. </a:t>
            </a:r>
            <a:r>
              <a:rPr lang="en-US" sz="1800" dirty="0" err="1" smtClean="0"/>
              <a:t>Cerroni</a:t>
            </a:r>
            <a:r>
              <a:rPr lang="en-US" sz="1800" dirty="0" smtClean="0"/>
              <a:t>, H. He, and A. </a:t>
            </a:r>
            <a:r>
              <a:rPr lang="en-US" sz="1800" dirty="0" err="1" smtClean="0"/>
              <a:t>Barbir</a:t>
            </a:r>
            <a:r>
              <a:rPr lang="en-US" sz="1800" dirty="0" smtClean="0"/>
              <a:t>, “Standards for major internet disruptors: Block chain, intents, and related paradigms,” IEEE Communications Standards Magazine, vol. 2, no. 3, pp. 14–15, 2018.</a:t>
            </a:r>
          </a:p>
          <a:p>
            <a:pPr>
              <a:buNone/>
            </a:pPr>
            <a:r>
              <a:rPr lang="en-US" sz="1800" dirty="0" smtClean="0"/>
              <a:t> </a:t>
            </a:r>
            <a:r>
              <a:rPr lang="en-US" sz="1800" dirty="0" smtClean="0"/>
              <a:t>[</a:t>
            </a:r>
            <a:r>
              <a:rPr lang="en-US" sz="1800" dirty="0" smtClean="0"/>
              <a:t>2] L. Zhang, Y.-C. Liang, and D. </a:t>
            </a:r>
            <a:r>
              <a:rPr lang="en-US" sz="1800" dirty="0" err="1" smtClean="0"/>
              <a:t>Niyato</a:t>
            </a:r>
            <a:r>
              <a:rPr lang="en-US" sz="1800" dirty="0" smtClean="0"/>
              <a:t>, “6g visions: Mobile ultra broadband, super internet- of-things, and artificial intelligence,” China Communications, vol. 16, no. 8, pp. 1–14, 2019.</a:t>
            </a:r>
          </a:p>
          <a:p>
            <a:pPr>
              <a:buNone/>
            </a:pPr>
            <a:r>
              <a:rPr lang="en-US" sz="1800" dirty="0" smtClean="0"/>
              <a:t> </a:t>
            </a:r>
          </a:p>
          <a:p>
            <a:pPr>
              <a:buNone/>
            </a:pPr>
            <a:r>
              <a:rPr lang="en-US" sz="1800" dirty="0" smtClean="0"/>
              <a:t>[3] F. </a:t>
            </a:r>
            <a:r>
              <a:rPr lang="en-US" sz="1800" dirty="0" err="1" smtClean="0"/>
              <a:t>Gao</a:t>
            </a:r>
            <a:r>
              <a:rPr lang="en-US" sz="1800" dirty="0" smtClean="0"/>
              <a:t>, L. Zhu, M. </a:t>
            </a:r>
            <a:r>
              <a:rPr lang="en-US" sz="1800" dirty="0" err="1" smtClean="0"/>
              <a:t>Shen</a:t>
            </a:r>
            <a:r>
              <a:rPr lang="en-US" sz="1800" dirty="0" smtClean="0"/>
              <a:t>, K. Sharif, Z. Wan, and K. </a:t>
            </a:r>
            <a:r>
              <a:rPr lang="en-US" sz="1800" dirty="0" err="1" smtClean="0"/>
              <a:t>Ren</a:t>
            </a:r>
            <a:r>
              <a:rPr lang="en-US" sz="1800" dirty="0" smtClean="0"/>
              <a:t>, “A </a:t>
            </a:r>
            <a:r>
              <a:rPr lang="en-US" sz="1800" dirty="0" err="1" smtClean="0"/>
              <a:t>blockchainbased</a:t>
            </a:r>
            <a:r>
              <a:rPr lang="en-US" sz="1800" dirty="0" smtClean="0"/>
              <a:t> privacy-preserving payment mechanism for vehicle-to-grid networks,”</a:t>
            </a:r>
          </a:p>
          <a:p>
            <a:pPr>
              <a:buNone/>
            </a:pPr>
            <a:r>
              <a:rPr lang="en-US" sz="1800" dirty="0" smtClean="0"/>
              <a:t>IEEE Network, pp. 1–9, 2018.</a:t>
            </a:r>
          </a:p>
          <a:p>
            <a:pPr>
              <a:buNone/>
            </a:pPr>
            <a:r>
              <a:rPr lang="en-US" sz="1800" dirty="0" smtClean="0"/>
              <a:t> </a:t>
            </a:r>
          </a:p>
          <a:p>
            <a:pPr>
              <a:buNone/>
            </a:pPr>
            <a:r>
              <a:rPr lang="en-US" sz="1800" dirty="0" smtClean="0"/>
              <a:t>[4] J. Kang, R. Yu, X. Huang, S. </a:t>
            </a:r>
            <a:r>
              <a:rPr lang="en-US" sz="1800" dirty="0" err="1" smtClean="0"/>
              <a:t>Maharjan</a:t>
            </a:r>
            <a:r>
              <a:rPr lang="en-US" sz="1800" dirty="0" smtClean="0"/>
              <a:t>, Y. Zhang, and E. </a:t>
            </a:r>
            <a:r>
              <a:rPr lang="en-US" sz="1800" dirty="0" err="1" smtClean="0"/>
              <a:t>Hossain</a:t>
            </a:r>
            <a:r>
              <a:rPr lang="en-US" sz="1800" dirty="0" smtClean="0"/>
              <a:t>, “Enabling localized peer-</a:t>
            </a:r>
            <a:r>
              <a:rPr lang="en-US" sz="1800" dirty="0" err="1" smtClean="0"/>
              <a:t>topeer</a:t>
            </a:r>
            <a:r>
              <a:rPr lang="en-US" sz="1800" dirty="0" smtClean="0"/>
              <a:t> electricity trading among plug-in hybrid electric vehicles using consortium block chains,” IEEE Transactions on Industrial Informatics, vol.</a:t>
            </a:r>
          </a:p>
          <a:p>
            <a:pPr>
              <a:buNone/>
            </a:pPr>
            <a:r>
              <a:rPr lang="en-US" sz="1800" dirty="0" smtClean="0"/>
              <a:t>13, no. 6, pp. 3154–3164, 2017.</a:t>
            </a:r>
          </a:p>
          <a:p>
            <a:pPr>
              <a:buNone/>
            </a:pPr>
            <a:r>
              <a:rPr lang="en-US" sz="1800" dirty="0" smtClean="0"/>
              <a:t>[</a:t>
            </a:r>
            <a:r>
              <a:rPr lang="en-US" sz="1800" dirty="0" smtClean="0"/>
              <a:t>5] W. Zhao, J. Liu, H. </a:t>
            </a:r>
            <a:r>
              <a:rPr lang="en-US" sz="1800" dirty="0" err="1" smtClean="0"/>
              <a:t>Guo</a:t>
            </a:r>
            <a:r>
              <a:rPr lang="en-US" sz="1800" dirty="0" smtClean="0"/>
              <a:t>, and T. Hara, “</a:t>
            </a:r>
            <a:r>
              <a:rPr lang="en-US" sz="1800" dirty="0" err="1" smtClean="0"/>
              <a:t>ETCIoT</a:t>
            </a:r>
            <a:r>
              <a:rPr lang="en-US" sz="1800" dirty="0" smtClean="0"/>
              <a:t>: Edge-node-assisted transmitting for the cloud-centric internet of things,” IEEE Network, vol. 32, no. 3, pp. 101–107, 2018.</a:t>
            </a:r>
          </a:p>
          <a:p>
            <a:r>
              <a:rPr lang="en-US" sz="1800" dirty="0" smtClean="0"/>
              <a:t> </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buNone/>
            </a:pPr>
            <a:r>
              <a:rPr lang="en-US" sz="1800" dirty="0" smtClean="0"/>
              <a:t>[6] H. Liu, Y. Zhang, and T. Yang, “</a:t>
            </a:r>
            <a:r>
              <a:rPr lang="en-US" sz="1800" dirty="0" err="1" smtClean="0"/>
              <a:t>Blockchain</a:t>
            </a:r>
            <a:r>
              <a:rPr lang="en-US" sz="1800" dirty="0" smtClean="0"/>
              <a:t>-enabled security in electric vehicles cloud and edge computing,” IEEE Network, vol. 32, no. 3, pp. 78–83, 2018.</a:t>
            </a:r>
          </a:p>
          <a:p>
            <a:pPr>
              <a:buNone/>
            </a:pPr>
            <a:r>
              <a:rPr lang="en-US" sz="1800" dirty="0" smtClean="0"/>
              <a:t> </a:t>
            </a:r>
          </a:p>
          <a:p>
            <a:pPr>
              <a:buNone/>
            </a:pPr>
            <a:r>
              <a:rPr lang="en-US" sz="1800" dirty="0" smtClean="0"/>
              <a:t>[7] T. Wang, G. Zhang, A. Liu, M. Z. A. </a:t>
            </a:r>
            <a:r>
              <a:rPr lang="en-US" sz="1800" dirty="0" err="1" smtClean="0"/>
              <a:t>Bhuiyan</a:t>
            </a:r>
            <a:r>
              <a:rPr lang="en-US" sz="1800" dirty="0" smtClean="0"/>
              <a:t>, and Q. Jin, “A secure </a:t>
            </a:r>
            <a:r>
              <a:rPr lang="en-US" sz="1800" dirty="0" err="1" smtClean="0"/>
              <a:t>IoT</a:t>
            </a:r>
            <a:r>
              <a:rPr lang="en-US" sz="1800" dirty="0" smtClean="0"/>
              <a:t> service architecture with an efficient balance dynamics based on cloud and</a:t>
            </a:r>
          </a:p>
          <a:p>
            <a:pPr>
              <a:buNone/>
            </a:pPr>
            <a:r>
              <a:rPr lang="en-US" sz="1800" dirty="0" smtClean="0"/>
              <a:t>edge computing,” IEEE Internet of Things Journal, pp. 1–13, 2018.</a:t>
            </a:r>
          </a:p>
          <a:p>
            <a:pPr>
              <a:buNone/>
            </a:pPr>
            <a:r>
              <a:rPr lang="en-US" sz="1800" dirty="0" smtClean="0"/>
              <a:t> </a:t>
            </a:r>
          </a:p>
          <a:p>
            <a:pPr>
              <a:buNone/>
            </a:pPr>
            <a:r>
              <a:rPr lang="en-US" sz="1800" dirty="0" smtClean="0"/>
              <a:t>[8] S. </a:t>
            </a:r>
            <a:r>
              <a:rPr lang="en-US" sz="1800" dirty="0" err="1" smtClean="0"/>
              <a:t>Guo</a:t>
            </a:r>
            <a:r>
              <a:rPr lang="en-US" sz="1800" dirty="0" smtClean="0"/>
              <a:t>, X. </a:t>
            </a:r>
            <a:r>
              <a:rPr lang="en-US" sz="1800" dirty="0" err="1" smtClean="0"/>
              <a:t>Hu</a:t>
            </a:r>
            <a:r>
              <a:rPr lang="en-US" sz="1800" dirty="0" smtClean="0"/>
              <a:t>, Z. Zhou, X. Wang, F. </a:t>
            </a:r>
            <a:r>
              <a:rPr lang="en-US" sz="1800" dirty="0" err="1" smtClean="0"/>
              <a:t>Qi</a:t>
            </a:r>
            <a:r>
              <a:rPr lang="en-US" sz="1800" dirty="0" smtClean="0"/>
              <a:t>, and L. </a:t>
            </a:r>
            <a:r>
              <a:rPr lang="en-US" sz="1800" dirty="0" err="1" smtClean="0"/>
              <a:t>Gao</a:t>
            </a:r>
            <a:r>
              <a:rPr lang="en-US" sz="1800" dirty="0" smtClean="0"/>
              <a:t>, “Trust access authentication in vehicular network based on </a:t>
            </a:r>
            <a:r>
              <a:rPr lang="en-US" sz="1800" dirty="0" err="1" smtClean="0"/>
              <a:t>blockchain</a:t>
            </a:r>
            <a:r>
              <a:rPr lang="en-US" sz="1800" dirty="0" smtClean="0"/>
              <a:t>,” China Communications,</a:t>
            </a:r>
          </a:p>
          <a:p>
            <a:pPr>
              <a:buNone/>
            </a:pPr>
            <a:r>
              <a:rPr lang="en-US" sz="1800" dirty="0" smtClean="0"/>
              <a:t>vol. 16, no. 6, pp. 18–30, 2019.</a:t>
            </a:r>
          </a:p>
          <a:p>
            <a:pPr>
              <a:buNone/>
            </a:pPr>
            <a:endParaRPr lang="en-US" sz="1800" dirty="0" smtClean="0"/>
          </a:p>
          <a:p>
            <a:pPr>
              <a:buNone/>
            </a:pPr>
            <a:r>
              <a:rPr lang="en-US" sz="1800" dirty="0" smtClean="0"/>
              <a:t>[</a:t>
            </a:r>
            <a:r>
              <a:rPr lang="en-US" sz="1800" dirty="0" smtClean="0"/>
              <a:t>9] K. Wang, H. Yin, W. </a:t>
            </a:r>
            <a:r>
              <a:rPr lang="en-US" sz="1800" dirty="0" err="1" smtClean="0"/>
              <a:t>Quan</a:t>
            </a:r>
            <a:r>
              <a:rPr lang="en-US" sz="1800" dirty="0" smtClean="0"/>
              <a:t>, and G. Min, “Enabling collaborative edge computing for software defined vehicular networks,” IEEE Network, pp. 1–6, 2018.</a:t>
            </a:r>
          </a:p>
          <a:p>
            <a:pPr>
              <a:buNone/>
            </a:pPr>
            <a:r>
              <a:rPr lang="en-US" sz="1800" dirty="0" smtClean="0"/>
              <a:t> </a:t>
            </a:r>
          </a:p>
          <a:p>
            <a:pPr>
              <a:buNone/>
            </a:pPr>
            <a:r>
              <a:rPr lang="en-US" sz="1800" dirty="0" smtClean="0"/>
              <a:t>[10] Z. </a:t>
            </a:r>
            <a:r>
              <a:rPr lang="en-US" sz="1800" dirty="0" err="1" smtClean="0"/>
              <a:t>Xiong</a:t>
            </a:r>
            <a:r>
              <a:rPr lang="en-US" sz="1800" dirty="0" smtClean="0"/>
              <a:t>, Y. Zhang, D. </a:t>
            </a:r>
            <a:r>
              <a:rPr lang="en-US" sz="1800" dirty="0" err="1" smtClean="0"/>
              <a:t>Niyato</a:t>
            </a:r>
            <a:r>
              <a:rPr lang="en-US" sz="1800" dirty="0" smtClean="0"/>
              <a:t>, P. Wang, and Z. Han, “When mobile </a:t>
            </a:r>
            <a:r>
              <a:rPr lang="en-US" sz="1800" dirty="0" err="1" smtClean="0"/>
              <a:t>blockchain</a:t>
            </a:r>
            <a:r>
              <a:rPr lang="en-US" sz="1800" dirty="0" smtClean="0"/>
              <a:t> meets edge computing,” IEEE Communications Magazine, vol. 56, no. 8, pp. 33–39, 2018.</a:t>
            </a:r>
          </a:p>
          <a:p>
            <a:pPr algn="just">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868</TotalTime>
  <Words>813</Words>
  <Application>Microsoft Office PowerPoint</Application>
  <PresentationFormat>On-screen Show (4:3)</PresentationFormat>
  <Paragraphs>94</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Edgence A Blockchain-Enabled Edge-Computing Platform for Intelligent IoT-Based dApps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409</cp:revision>
  <dcterms:created xsi:type="dcterms:W3CDTF">2006-08-16T00:00:00Z</dcterms:created>
  <dcterms:modified xsi:type="dcterms:W3CDTF">2021-01-26T10:22:22Z</dcterms:modified>
</cp:coreProperties>
</file>