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91" r:id="rId2"/>
    <p:sldId id="375" r:id="rId3"/>
    <p:sldId id="371" r:id="rId4"/>
    <p:sldId id="342" r:id="rId5"/>
    <p:sldId id="367" r:id="rId6"/>
    <p:sldId id="389" r:id="rId7"/>
    <p:sldId id="390" r:id="rId8"/>
    <p:sldId id="361" r:id="rId9"/>
    <p:sldId id="381" r:id="rId10"/>
    <p:sldId id="363" r:id="rId11"/>
    <p:sldId id="382" r:id="rId12"/>
    <p:sldId id="383" r:id="rId13"/>
    <p:sldId id="384" r:id="rId14"/>
    <p:sldId id="385" r:id="rId15"/>
    <p:sldId id="386" r:id="rId16"/>
    <p:sldId id="387" r:id="rId17"/>
    <p:sldId id="388"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64162"/>
          </a:xfrm>
        </p:spPr>
        <p:txBody>
          <a:bodyPr/>
          <a:lstStyle/>
          <a:p>
            <a:pPr lvl="1" eaLnBrk="1" fontAlgn="auto" hangingPunct="1">
              <a:spcAft>
                <a:spcPts val="0"/>
              </a:spcAft>
              <a:defRPr/>
            </a:pPr>
            <a:r>
              <a:rPr lang="en-US" sz="3600" b="1" dirty="0" smtClean="0">
                <a:latin typeface="Times New Roman" pitchFamily="18" charset="0"/>
                <a:cs typeface="Times New Roman" pitchFamily="18" charset="0"/>
              </a:rPr>
              <a:t>Optimal Routing Analysis With RIP and OSPF</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Deployment in WAN</a:t>
            </a:r>
            <a:br>
              <a:rPr lang="en-US" sz="3600" b="1" dirty="0" smtClean="0">
                <a:latin typeface="Times New Roman" pitchFamily="18" charset="0"/>
                <a:cs typeface="Times New Roman" pitchFamily="18" charset="0"/>
              </a:rPr>
            </a:br>
            <a:endParaRPr lang="en-US" sz="36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228600" y="1371600"/>
            <a:ext cx="8686800" cy="5257800"/>
          </a:xfrm>
        </p:spPr>
        <p:txBody>
          <a:bodyPr/>
          <a:lstStyle/>
          <a:p>
            <a:pPr>
              <a:buFont typeface="Wingdings" pitchFamily="2" charset="2"/>
              <a:buChar char="Ø"/>
            </a:pPr>
            <a:r>
              <a:rPr lang="en-US" dirty="0" smtClean="0"/>
              <a:t> </a:t>
            </a:r>
            <a:r>
              <a:rPr lang="en-US" dirty="0" smtClean="0">
                <a:latin typeface="Times New Roman" pitchFamily="18" charset="0"/>
                <a:cs typeface="Times New Roman" pitchFamily="18" charset="0"/>
              </a:rPr>
              <a:t>Abstract</a:t>
            </a:r>
          </a:p>
          <a:p>
            <a:pPr>
              <a:buFont typeface="Wingdings" pitchFamily="2" charset="2"/>
              <a:buChar char="Ø"/>
            </a:pPr>
            <a:r>
              <a:rPr lang="en-US" dirty="0" smtClean="0">
                <a:latin typeface="Times New Roman" pitchFamily="18" charset="0"/>
                <a:cs typeface="Times New Roman" pitchFamily="18" charset="0"/>
              </a:rPr>
              <a:t> Existing Scheme</a:t>
            </a:r>
          </a:p>
          <a:p>
            <a:pPr>
              <a:buFont typeface="Wingdings" pitchFamily="2" charset="2"/>
              <a:buChar char="Ø"/>
            </a:pPr>
            <a:r>
              <a:rPr lang="en-US" dirty="0" smtClean="0">
                <a:latin typeface="Times New Roman" pitchFamily="18" charset="0"/>
                <a:cs typeface="Times New Roman" pitchFamily="18" charset="0"/>
              </a:rPr>
              <a:t>Introduction to IPv6</a:t>
            </a:r>
          </a:p>
          <a:p>
            <a:pPr>
              <a:buFont typeface="Wingdings" pitchFamily="2" charset="2"/>
              <a:buChar char="Ø"/>
            </a:pPr>
            <a:r>
              <a:rPr lang="en-US" dirty="0" smtClean="0">
                <a:latin typeface="Times New Roman" pitchFamily="18" charset="0"/>
                <a:cs typeface="Times New Roman" pitchFamily="18" charset="0"/>
              </a:rPr>
              <a:t> Proposed System With Block Diagram</a:t>
            </a:r>
          </a:p>
          <a:p>
            <a:pPr>
              <a:buFont typeface="Wingdings" pitchFamily="2" charset="2"/>
              <a:buChar char="Ø"/>
            </a:pPr>
            <a:r>
              <a:rPr lang="en-US" dirty="0" smtClean="0">
                <a:latin typeface="Times New Roman" pitchFamily="18" charset="0"/>
                <a:cs typeface="Times New Roman" pitchFamily="18" charset="0"/>
              </a:rPr>
              <a:t> Working Principle of Proposed System</a:t>
            </a:r>
          </a:p>
          <a:p>
            <a:pPr>
              <a:buFont typeface="Wingdings" pitchFamily="2" charset="2"/>
              <a:buChar char="Ø"/>
            </a:pPr>
            <a:r>
              <a:rPr lang="en-US" dirty="0" smtClean="0">
                <a:latin typeface="Times New Roman" pitchFamily="18" charset="0"/>
                <a:cs typeface="Times New Roman" pitchFamily="18" charset="0"/>
              </a:rPr>
              <a:t> Working Principle With Flow Chart</a:t>
            </a:r>
          </a:p>
          <a:p>
            <a:pPr>
              <a:buFont typeface="Wingdings" pitchFamily="2" charset="2"/>
              <a:buChar char="Ø"/>
            </a:pPr>
            <a:r>
              <a:rPr lang="en-US" dirty="0" smtClean="0">
                <a:latin typeface="Times New Roman" pitchFamily="18" charset="0"/>
                <a:cs typeface="Times New Roman" pitchFamily="18" charset="0"/>
              </a:rPr>
              <a:t> About the Software</a:t>
            </a:r>
          </a:p>
          <a:p>
            <a:pPr>
              <a:buFont typeface="Wingdings" pitchFamily="2" charset="2"/>
              <a:buChar char="Ø"/>
            </a:pPr>
            <a:r>
              <a:rPr lang="en-US" dirty="0" smtClean="0">
                <a:latin typeface="Times New Roman" pitchFamily="18" charset="0"/>
                <a:cs typeface="Times New Roman" pitchFamily="18" charset="0"/>
              </a:rPr>
              <a:t> Outcome and Results</a:t>
            </a:r>
          </a:p>
          <a:p>
            <a:pPr>
              <a:buFont typeface="Wingdings" pitchFamily="2" charset="2"/>
              <a:buChar char="Ø"/>
            </a:pPr>
            <a:r>
              <a:rPr lang="en-US" dirty="0" smtClean="0">
                <a:latin typeface="Times New Roman" pitchFamily="18" charset="0"/>
                <a:cs typeface="Times New Roman" pitchFamily="18" charset="0"/>
              </a:rPr>
              <a:t> Conclusion and Future Scope</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600200"/>
            <a:ext cx="8229600" cy="4724400"/>
          </a:xfrm>
        </p:spPr>
        <p:txBody>
          <a:bodyPr/>
          <a:lstStyle/>
          <a:p>
            <a:r>
              <a:rPr lang="en-US" sz="2000" dirty="0" smtClean="0">
                <a:latin typeface="Times New Roman" pitchFamily="18" charset="0"/>
                <a:cs typeface="Times New Roman" pitchFamily="18" charset="0"/>
              </a:rPr>
              <a:t>An efficient dynamic routing protocol is necessary for the future broadband networks where a variety of Quality of Services are integrated. </a:t>
            </a:r>
          </a:p>
          <a:p>
            <a:r>
              <a:rPr lang="en-US" sz="2000" dirty="0" smtClean="0">
                <a:latin typeface="Times New Roman" pitchFamily="18" charset="0"/>
                <a:cs typeface="Times New Roman" pitchFamily="18" charset="0"/>
              </a:rPr>
              <a:t>This paper proposes an approach in which the outcome of deployment of RIPng and OSPFv3 on a network is explored on three aspects: </a:t>
            </a:r>
          </a:p>
          <a:p>
            <a:r>
              <a:rPr lang="en-US" sz="2000" dirty="0" smtClean="0">
                <a:latin typeface="Times New Roman" pitchFamily="18" charset="0"/>
                <a:cs typeface="Times New Roman" pitchFamily="18" charset="0"/>
              </a:rPr>
              <a:t>a) variation of packet loss in </a:t>
            </a:r>
            <a:r>
              <a:rPr lang="en-US" sz="2000" dirty="0" err="1" smtClean="0">
                <a:latin typeface="Times New Roman" pitchFamily="18" charset="0"/>
                <a:cs typeface="Times New Roman" pitchFamily="18" charset="0"/>
              </a:rPr>
              <a:t>RIPng</a:t>
            </a:r>
            <a:r>
              <a:rPr lang="en-US" sz="2000" dirty="0" smtClean="0">
                <a:latin typeface="Times New Roman" pitchFamily="18" charset="0"/>
                <a:cs typeface="Times New Roman" pitchFamily="18" charset="0"/>
              </a:rPr>
              <a:t> and OSPFv3 network .</a:t>
            </a:r>
          </a:p>
          <a:p>
            <a:r>
              <a:rPr lang="en-US" sz="2000" dirty="0" smtClean="0">
                <a:latin typeface="Times New Roman" pitchFamily="18" charset="0"/>
                <a:cs typeface="Times New Roman" pitchFamily="18" charset="0"/>
              </a:rPr>
              <a:t>b) Variation of convergence time of </a:t>
            </a:r>
            <a:r>
              <a:rPr lang="en-US" sz="2000" dirty="0" err="1" smtClean="0">
                <a:latin typeface="Times New Roman" pitchFamily="18" charset="0"/>
                <a:cs typeface="Times New Roman" pitchFamily="18" charset="0"/>
              </a:rPr>
              <a:t>RIPng</a:t>
            </a:r>
            <a:r>
              <a:rPr lang="en-US" sz="2000" dirty="0" smtClean="0">
                <a:latin typeface="Times New Roman" pitchFamily="18" charset="0"/>
                <a:cs typeface="Times New Roman" pitchFamily="18" charset="0"/>
              </a:rPr>
              <a:t> and OSPFv3.</a:t>
            </a:r>
          </a:p>
          <a:p>
            <a:r>
              <a:rPr lang="en-US" sz="2000" dirty="0" smtClean="0">
                <a:latin typeface="Times New Roman" pitchFamily="18" charset="0"/>
                <a:cs typeface="Times New Roman" pitchFamily="18" charset="0"/>
              </a:rPr>
              <a:t>c) Variation of latency in </a:t>
            </a:r>
            <a:r>
              <a:rPr lang="en-US" sz="2000" dirty="0" err="1" smtClean="0">
                <a:latin typeface="Times New Roman" pitchFamily="18" charset="0"/>
                <a:cs typeface="Times New Roman" pitchFamily="18" charset="0"/>
              </a:rPr>
              <a:t>RIPng</a:t>
            </a:r>
            <a:r>
              <a:rPr lang="en-US" sz="2000" dirty="0" smtClean="0">
                <a:latin typeface="Times New Roman" pitchFamily="18" charset="0"/>
                <a:cs typeface="Times New Roman" pitchFamily="18" charset="0"/>
              </a:rPr>
              <a:t>  and OSPFv3.</a:t>
            </a:r>
          </a:p>
          <a:p>
            <a:r>
              <a:rPr lang="en-US" sz="2000" dirty="0" smtClean="0">
                <a:latin typeface="Times New Roman" pitchFamily="18" charset="0"/>
                <a:cs typeface="Times New Roman" pitchFamily="18" charset="0"/>
              </a:rPr>
              <a:t>d) Variation of throughput in </a:t>
            </a:r>
            <a:r>
              <a:rPr lang="en-US" sz="2000" dirty="0" err="1" smtClean="0">
                <a:latin typeface="Times New Roman" pitchFamily="18" charset="0"/>
                <a:cs typeface="Times New Roman" pitchFamily="18" charset="0"/>
              </a:rPr>
              <a:t>RIPng</a:t>
            </a:r>
            <a:r>
              <a:rPr lang="en-US" sz="2000" dirty="0" smtClean="0">
                <a:latin typeface="Times New Roman" pitchFamily="18" charset="0"/>
                <a:cs typeface="Times New Roman" pitchFamily="18" charset="0"/>
              </a:rPr>
              <a:t>  and OSPFv3. </a:t>
            </a:r>
          </a:p>
          <a:p>
            <a:r>
              <a:rPr lang="en-US" sz="2000" dirty="0" smtClean="0">
                <a:latin typeface="Times New Roman" pitchFamily="18" charset="0"/>
                <a:cs typeface="Times New Roman" pitchFamily="18" charset="0"/>
              </a:rPr>
              <a:t>The various routing concepts are analyzed in IPv6 network in terms of packet loss and convergence time. Results manifest that the proposed approach yields better performance improvement over the existing strategies.</a:t>
            </a:r>
            <a:endParaRPr lang="en-IN" sz="2000" dirty="0" smtClean="0">
              <a:latin typeface="Times New Roman" pitchFamily="18" charset="0"/>
              <a:cs typeface="Times New Roman" pitchFamily="18" charset="0"/>
            </a:endParaRPr>
          </a:p>
          <a:p>
            <a:endParaRPr lang="en-US" sz="19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lvl="1" eaLnBrk="1" hangingPunct="1">
              <a:buNone/>
            </a:pPr>
            <a:r>
              <a:rPr lang="en-US"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The internet protocol version 4, or IPv4, is the defined standard in the world today, but it is being replaced by the more advanced IPv6, to help solve the IP address exhaustion problem that is looming on the horizon.</a:t>
            </a:r>
            <a:endParaRPr lang="en-US" sz="3200" dirty="0" smtClean="0">
              <a:latin typeface="Times New Roman" pitchFamily="18" charset="0"/>
              <a:cs typeface="Times New Roman" pitchFamily="18" charset="0"/>
            </a:endParaRPr>
          </a:p>
          <a:p>
            <a:pPr lvl="1" eaLnBrk="1" hangingPunct="1">
              <a:buNone/>
            </a:pPr>
            <a:r>
              <a:rPr lang="en-IN" sz="2500" dirty="0" smtClean="0">
                <a:latin typeface="Times New Roman" pitchFamily="18" charset="0"/>
                <a:cs typeface="Times New Roman" pitchFamily="18" charset="0"/>
              </a:rPr>
              <a:t>IPv4 Disadvantages:</a:t>
            </a:r>
          </a:p>
          <a:p>
            <a:pPr lvl="1" eaLnBrk="1" hangingPunct="1">
              <a:buNone/>
            </a:pPr>
            <a:r>
              <a:rPr lang="en-IN" sz="2500" dirty="0" smtClean="0">
                <a:latin typeface="Times New Roman" pitchFamily="18" charset="0"/>
                <a:cs typeface="Times New Roman" pitchFamily="18" charset="0"/>
              </a:rPr>
              <a:t>            Limited address space.</a:t>
            </a:r>
          </a:p>
          <a:p>
            <a:pPr lvl="1" eaLnBrk="1" hangingPunct="1">
              <a:buNone/>
            </a:pPr>
            <a:r>
              <a:rPr lang="en-IN" sz="2500" dirty="0" smtClean="0">
                <a:latin typeface="Times New Roman" pitchFamily="18" charset="0"/>
                <a:cs typeface="Times New Roman" pitchFamily="18" charset="0"/>
              </a:rPr>
              <a:t>            The most visible and urgent problem with using IPv4 on the</a:t>
            </a:r>
          </a:p>
          <a:p>
            <a:pPr lvl="1" eaLnBrk="1" hangingPunct="1">
              <a:buNone/>
            </a:pPr>
            <a:r>
              <a:rPr lang="en-IN" sz="2500" dirty="0" smtClean="0">
                <a:latin typeface="Times New Roman" pitchFamily="18" charset="0"/>
                <a:cs typeface="Times New Roman" pitchFamily="18" charset="0"/>
              </a:rPr>
              <a:t>            modern internet is the rapid depletion of public addresses.</a:t>
            </a:r>
          </a:p>
          <a:p>
            <a:pPr lvl="1" eaLnBrk="1" hangingPunct="1">
              <a:buNone/>
            </a:pPr>
            <a:r>
              <a:rPr lang="en-IN" sz="2500" dirty="0" smtClean="0">
                <a:latin typeface="Times New Roman" pitchFamily="18" charset="0"/>
                <a:cs typeface="Times New Roman" pitchFamily="18" charset="0"/>
              </a:rPr>
              <a:t>              </a:t>
            </a:r>
          </a:p>
          <a:p>
            <a:pPr lvl="1" eaLnBrk="1" hangingPunct="1">
              <a:buNone/>
            </a:pPr>
            <a:endParaRPr lang="en-US" sz="3200" dirty="0" smtClean="0">
              <a:latin typeface="Times New Roman" pitchFamily="18" charset="0"/>
              <a:cs typeface="Times New Roman" pitchFamily="18" charset="0"/>
            </a:endParaRPr>
          </a:p>
          <a:p>
            <a:pPr eaLnBrk="1" hangingPunct="1">
              <a:buFont typeface="Arial" pitchFamily="34" charset="0"/>
              <a:buNone/>
            </a:pPr>
            <a:r>
              <a:rPr lang="en-US" dirty="0" smtClean="0">
                <a:latin typeface="Times New Roman" pitchFamily="18" charset="0"/>
                <a:cs typeface="Times New Roman" pitchFamily="18" charset="0"/>
              </a:rPr>
              <a:t> </a:t>
            </a:r>
          </a:p>
          <a:p>
            <a:pPr algn="just" eaLnBrk="1" hangingPunct="1">
              <a:buFont typeface="Arial" pitchFamily="34" charset="0"/>
              <a:buNone/>
            </a:pPr>
            <a:endParaRPr lang="en-US" sz="28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a:buNone/>
            </a:pPr>
            <a:r>
              <a:rPr lang="en-US" sz="2400" dirty="0" smtClean="0">
                <a:latin typeface="Times New Roman" pitchFamily="18" charset="0"/>
                <a:cs typeface="Times New Roman" pitchFamily="18" charset="0"/>
              </a:rPr>
              <a:t>Limitations of IPv4:</a:t>
            </a:r>
          </a:p>
          <a:p>
            <a:pPr>
              <a:buNone/>
            </a:pPr>
            <a:r>
              <a:rPr lang="en-US" sz="2400" dirty="0" smtClean="0">
                <a:latin typeface="Times New Roman" pitchFamily="18" charset="0"/>
                <a:cs typeface="Times New Roman" pitchFamily="18" charset="0"/>
              </a:rPr>
              <a:t>Shortage of IP address</a:t>
            </a:r>
          </a:p>
          <a:p>
            <a:pPr>
              <a:buNone/>
            </a:pPr>
            <a:r>
              <a:rPr lang="en-US" sz="2400" dirty="0" smtClean="0">
                <a:latin typeface="Times New Roman" pitchFamily="18" charset="0"/>
                <a:cs typeface="Times New Roman" pitchFamily="18" charset="0"/>
              </a:rPr>
              <a:t>		IPv4, 32bits allows for 4,294,967,296 addresses</a:t>
            </a:r>
          </a:p>
          <a:p>
            <a:pPr>
              <a:buNone/>
            </a:pPr>
            <a:r>
              <a:rPr lang="en-US" sz="2400" dirty="0" smtClean="0">
                <a:latin typeface="Times New Roman" pitchFamily="18" charset="0"/>
                <a:cs typeface="Times New Roman" pitchFamily="18" charset="0"/>
              </a:rPr>
              <a:t>IP address exhaustion</a:t>
            </a:r>
          </a:p>
          <a:p>
            <a:pPr>
              <a:buNone/>
            </a:pPr>
            <a:r>
              <a:rPr lang="en-US" sz="2400" dirty="0" smtClean="0">
                <a:latin typeface="Times New Roman" pitchFamily="18" charset="0"/>
                <a:cs typeface="Times New Roman" pitchFamily="18" charset="0"/>
              </a:rPr>
              <a:t>           Extended use of TCP/IP</a:t>
            </a:r>
          </a:p>
          <a:p>
            <a:pPr>
              <a:buNone/>
            </a:pPr>
            <a:r>
              <a:rPr lang="en-US" sz="2400" dirty="0" smtClean="0">
                <a:latin typeface="Times New Roman" pitchFamily="18" charset="0"/>
                <a:cs typeface="Times New Roman" pitchFamily="18" charset="0"/>
              </a:rPr>
              <a:t>          TCP cannot conclude a transmission without all data in </a:t>
            </a:r>
          </a:p>
          <a:p>
            <a:pPr>
              <a:buNone/>
            </a:pPr>
            <a:r>
              <a:rPr lang="en-US" sz="2400" dirty="0" smtClean="0">
                <a:latin typeface="Times New Roman" pitchFamily="18" charset="0"/>
                <a:cs typeface="Times New Roman" pitchFamily="18" charset="0"/>
              </a:rPr>
              <a:t>           motion being explicitly acknowledged.</a:t>
            </a:r>
          </a:p>
          <a:p>
            <a:pPr>
              <a:buNone/>
            </a:pPr>
            <a:r>
              <a:rPr lang="en-US" sz="2400" dirty="0" smtClean="0">
                <a:latin typeface="Times New Roman" pitchFamily="18" charset="0"/>
                <a:cs typeface="Times New Roman" pitchFamily="18" charset="0"/>
              </a:rPr>
              <a:t>           TCP cannot be used for broadcast or multicast</a:t>
            </a:r>
          </a:p>
          <a:p>
            <a:pPr>
              <a:buNone/>
            </a:pPr>
            <a:r>
              <a:rPr lang="en-US" sz="2400" dirty="0" smtClean="0">
                <a:latin typeface="Times New Roman" pitchFamily="18" charset="0"/>
                <a:cs typeface="Times New Roman" pitchFamily="18" charset="0"/>
              </a:rPr>
              <a:t>            transmission.</a:t>
            </a:r>
            <a:endParaRPr lang="en-IN" sz="2400" dirty="0" smtClean="0">
              <a:latin typeface="Times New Roman" pitchFamily="18" charset="0"/>
              <a:cs typeface="Times New Roman" pitchFamily="18" charset="0"/>
            </a:endParaRPr>
          </a:p>
          <a:p>
            <a:pPr>
              <a:buFont typeface="Wingdings" pitchFamily="2" charset="2"/>
              <a:buChar char="ü"/>
            </a:pPr>
            <a:endParaRPr lang="en-IN" sz="2400" dirty="0" smtClean="0"/>
          </a:p>
          <a:p>
            <a:pPr>
              <a:buFont typeface="Wingdings" pitchFamily="2" charset="2"/>
              <a:buChar char="ü"/>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SCHEME </a:t>
            </a:r>
            <a:r>
              <a:rPr lang="en-US" sz="2000" b="1" dirty="0" smtClean="0">
                <a:latin typeface="Times New Roman" pitchFamily="18" charset="0"/>
                <a:cs typeface="Times New Roman" pitchFamily="18" charset="0"/>
              </a:rPr>
              <a:t>Cont..</a:t>
            </a:r>
          </a:p>
        </p:txBody>
      </p: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Introduction to IPv6</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sz="2800" dirty="0" smtClean="0">
                <a:latin typeface="Times New Roman" pitchFamily="18" charset="0"/>
                <a:cs typeface="Times New Roman" pitchFamily="18" charset="0"/>
              </a:rPr>
              <a:t>More efficient routing:</a:t>
            </a:r>
          </a:p>
          <a:p>
            <a:pPr algn="just">
              <a:buFont typeface="Wingdings" pitchFamily="2" charset="2"/>
              <a:buChar char="ü"/>
            </a:pPr>
            <a:r>
              <a:rPr lang="en-IN" sz="2800" dirty="0" smtClean="0">
                <a:latin typeface="Times New Roman" pitchFamily="18" charset="0"/>
                <a:cs typeface="Times New Roman" pitchFamily="18" charset="0"/>
              </a:rPr>
              <a:t>     IPv6 reduces the size of routing tables and makes routing more efficient.</a:t>
            </a:r>
          </a:p>
          <a:p>
            <a:pPr algn="just">
              <a:buFont typeface="Wingdings" pitchFamily="2" charset="2"/>
              <a:buChar char="ü"/>
            </a:pPr>
            <a:r>
              <a:rPr lang="en-IN" sz="2800" dirty="0" smtClean="0">
                <a:latin typeface="Times New Roman" pitchFamily="18" charset="0"/>
                <a:cs typeface="Times New Roman" pitchFamily="18" charset="0"/>
              </a:rPr>
              <a:t>   IPv6 allows ISPs to aggregate the prefixes of their customer’s network into a single prefix and announce this one prefix to the IPv6 internet.</a:t>
            </a:r>
          </a:p>
          <a:p>
            <a:pPr algn="just">
              <a:buFont typeface="Wingdings" pitchFamily="2" charset="2"/>
              <a:buChar char="ü"/>
            </a:pPr>
            <a:r>
              <a:rPr lang="en-IN" sz="2800" dirty="0" smtClean="0">
                <a:latin typeface="Times New Roman" pitchFamily="18" charset="0"/>
                <a:cs typeface="Times New Roman" pitchFamily="18" charset="0"/>
              </a:rPr>
              <a:t>    Simplified network configuration</a:t>
            </a:r>
          </a:p>
          <a:p>
            <a:pPr algn="just">
              <a:buFont typeface="Wingdings" pitchFamily="2" charset="2"/>
              <a:buChar char="ü"/>
            </a:pPr>
            <a:r>
              <a:rPr lang="en-IN" sz="2800" dirty="0" smtClean="0">
                <a:latin typeface="Times New Roman" pitchFamily="18" charset="0"/>
                <a:cs typeface="Times New Roman" pitchFamily="18" charset="0"/>
              </a:rPr>
              <a:t>    Address auto-configuration (address assignment) is built into IPv6</a:t>
            </a:r>
            <a:endParaRPr lang="en-IN"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Introduction to IPv6 cont…</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dirty="0" smtClean="0">
                <a:latin typeface="Times New Roman" pitchFamily="18" charset="0"/>
                <a:cs typeface="Times New Roman" pitchFamily="18" charset="0"/>
              </a:rPr>
              <a:t>Support for new services:</a:t>
            </a:r>
          </a:p>
          <a:p>
            <a:pPr>
              <a:buNone/>
            </a:pPr>
            <a:r>
              <a:rPr lang="en-IN" dirty="0" smtClean="0">
                <a:latin typeface="Times New Roman" pitchFamily="18" charset="0"/>
                <a:cs typeface="Times New Roman" pitchFamily="18" charset="0"/>
              </a:rPr>
              <a:t>     By eliminating Network Address Translation (NAT), true end-to-end connectivity at the IP layer is restored, enabling new and valuable services.</a:t>
            </a:r>
          </a:p>
          <a:p>
            <a:r>
              <a:rPr lang="en-IN" dirty="0" smtClean="0">
                <a:latin typeface="Times New Roman" pitchFamily="18" charset="0"/>
                <a:cs typeface="Times New Roman" pitchFamily="18" charset="0"/>
              </a:rPr>
              <a:t>  Security:</a:t>
            </a:r>
          </a:p>
          <a:p>
            <a:pPr algn="just">
              <a:buNone/>
            </a:pPr>
            <a:r>
              <a:rPr lang="en-IN" dirty="0" smtClean="0">
                <a:latin typeface="Times New Roman" pitchFamily="18" charset="0"/>
                <a:cs typeface="Times New Roman" pitchFamily="18" charset="0"/>
              </a:rPr>
              <a:t>      IPSec, which provides confidentiality, authentication and data integrity, is baked into in IPv6.</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8</a:t>
            </a:fld>
            <a:endParaRPr lang="en-US"/>
          </a:p>
        </p:txBody>
      </p:sp>
      <p:pic>
        <p:nvPicPr>
          <p:cNvPr id="5" name="Picture 4"/>
          <p:cNvPicPr/>
          <p:nvPr/>
        </p:nvPicPr>
        <p:blipFill>
          <a:blip r:embed="rId2" cstate="print"/>
          <a:srcRect/>
          <a:stretch>
            <a:fillRect/>
          </a:stretch>
        </p:blipFill>
        <p:spPr bwMode="auto">
          <a:xfrm>
            <a:off x="457200" y="1757525"/>
            <a:ext cx="8229600" cy="41860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p:txBody>
          <a:bodyPr/>
          <a:lstStyle/>
          <a:p>
            <a:r>
              <a:rPr lang="en-US" dirty="0" smtClean="0">
                <a:latin typeface="Times New Roman" pitchFamily="18" charset="0"/>
                <a:cs typeface="Times New Roman" pitchFamily="18" charset="0"/>
              </a:rPr>
              <a:t>CISCO Packet Tracer V6 ( Software Simulation Tool)</a:t>
            </a:r>
          </a:p>
          <a:p>
            <a:endParaRPr lang="en-US" dirty="0" smtClean="0"/>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
        <p:nvSpPr>
          <p:cNvPr id="6" name="Content Placeholder 5"/>
          <p:cNvSpPr>
            <a:spLocks noGrp="1"/>
          </p:cNvSpPr>
          <p:nvPr>
            <p:ph idx="1"/>
          </p:nvPr>
        </p:nvSpPr>
        <p:spPr>
          <a:xfrm>
            <a:off x="609600" y="1066800"/>
            <a:ext cx="7848600" cy="4724400"/>
          </a:xfrm>
        </p:spPr>
        <p:txBody>
          <a:bodyPr/>
          <a:lstStyle/>
          <a:p>
            <a:pPr algn="ctr">
              <a:buNone/>
            </a:pPr>
            <a:r>
              <a:rPr lang="en-US" dirty="0" smtClean="0"/>
              <a:t>                              </a:t>
            </a:r>
          </a:p>
          <a:p>
            <a:pPr algn="ctr">
              <a:buNone/>
            </a:pPr>
            <a:endParaRPr lang="en-US" dirty="0" smtClean="0"/>
          </a:p>
          <a:p>
            <a:pPr algn="ctr">
              <a:buNone/>
            </a:pPr>
            <a:r>
              <a:rPr lang="en-US" dirty="0" smtClean="0"/>
              <a:t>                  </a:t>
            </a:r>
          </a:p>
          <a:p>
            <a:pPr algn="ctr">
              <a:buNone/>
            </a:pPr>
            <a:r>
              <a:rPr lang="en-US" dirty="0" smtClean="0"/>
              <a:t>			</a:t>
            </a:r>
            <a:endParaRPr lang="en-US" dirty="0"/>
          </a:p>
          <a:p>
            <a:pPr algn="ctr">
              <a:buNone/>
            </a:pPr>
            <a:endParaRPr lang="en-US" dirty="0" smtClean="0"/>
          </a:p>
          <a:p>
            <a:pPr algn="ctr">
              <a:buNone/>
            </a:pPr>
            <a:endParaRPr lang="en-US" dirty="0" smtClean="0"/>
          </a:p>
          <a:p>
            <a:pPr algn="ctr">
              <a:buNone/>
            </a:pPr>
            <a:r>
              <a:rPr lang="en-US" dirty="0" smtClean="0"/>
              <a:t>        </a:t>
            </a:r>
          </a:p>
          <a:p>
            <a:pPr algn="ctr">
              <a:buNone/>
            </a:pPr>
            <a:r>
              <a:rPr lang="en-US" dirty="0" smtClean="0"/>
              <a:t>        END</a:t>
            </a:r>
          </a:p>
        </p:txBody>
      </p:sp>
      <p:sp>
        <p:nvSpPr>
          <p:cNvPr id="5" name="Down Arrow 4"/>
          <p:cNvSpPr/>
          <p:nvPr/>
        </p:nvSpPr>
        <p:spPr>
          <a:xfrm>
            <a:off x="4648200" y="2438400"/>
            <a:ext cx="3048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7" name="Down Arrow 6"/>
          <p:cNvSpPr/>
          <p:nvPr/>
        </p:nvSpPr>
        <p:spPr>
          <a:xfrm>
            <a:off x="4724400" y="3581400"/>
            <a:ext cx="3048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2" name="Down Arrow 11"/>
          <p:cNvSpPr/>
          <p:nvPr/>
        </p:nvSpPr>
        <p:spPr>
          <a:xfrm>
            <a:off x="4724400" y="4800600"/>
            <a:ext cx="3048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Oval 12"/>
          <p:cNvSpPr/>
          <p:nvPr/>
        </p:nvSpPr>
        <p:spPr>
          <a:xfrm>
            <a:off x="2057400" y="1752600"/>
            <a:ext cx="5334000" cy="685800"/>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600"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latin typeface="Times New Roman" pitchFamily="18" charset="0"/>
                <a:cs typeface="Times New Roman" pitchFamily="18" charset="0"/>
              </a:rPr>
              <a:t>OPEN the CISCO packet tracer</a:t>
            </a:r>
            <a:endParaRPr lang="en-IN" sz="1600"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latin typeface="Times New Roman" pitchFamily="18" charset="0"/>
              <a:cs typeface="Times New Roman" pitchFamily="18" charset="0"/>
            </a:endParaRPr>
          </a:p>
        </p:txBody>
      </p:sp>
      <p:sp>
        <p:nvSpPr>
          <p:cNvPr id="14" name="Rectangle 13"/>
          <p:cNvSpPr/>
          <p:nvPr/>
        </p:nvSpPr>
        <p:spPr>
          <a:xfrm>
            <a:off x="2286000" y="2971800"/>
            <a:ext cx="5105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dirty="0" smtClean="0">
                <a:solidFill>
                  <a:srgbClr val="C00000"/>
                </a:solidFill>
              </a:rPr>
              <a:t>Placing the routers in the tool and configure it</a:t>
            </a:r>
            <a:endParaRPr lang="en-IN" b="1" dirty="0">
              <a:solidFill>
                <a:srgbClr val="C00000"/>
              </a:solidFill>
            </a:endParaRPr>
          </a:p>
        </p:txBody>
      </p:sp>
      <p:sp>
        <p:nvSpPr>
          <p:cNvPr id="15" name="Rounded Rectangle 14"/>
          <p:cNvSpPr/>
          <p:nvPr/>
        </p:nvSpPr>
        <p:spPr>
          <a:xfrm>
            <a:off x="2362200" y="4114800"/>
            <a:ext cx="5029200"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dirty="0" smtClean="0">
                <a:solidFill>
                  <a:srgbClr val="C00000"/>
                </a:solidFill>
              </a:rPr>
              <a:t>Enter the command of RIP and OSPF protocols</a:t>
            </a:r>
            <a:endParaRPr lang="en-IN" b="1" dirty="0">
              <a:solidFill>
                <a:srgbClr val="C00000"/>
              </a:solidFill>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About the Software </a:t>
            </a:r>
            <a:endParaRPr lang="en-IN" dirty="0"/>
          </a:p>
        </p:txBody>
      </p:sp>
      <p:sp>
        <p:nvSpPr>
          <p:cNvPr id="3" name="Content Placeholder 2"/>
          <p:cNvSpPr>
            <a:spLocks noGrp="1"/>
          </p:cNvSpPr>
          <p:nvPr>
            <p:ph idx="1"/>
          </p:nvPr>
        </p:nvSpPr>
        <p:spPr/>
        <p:txBody>
          <a:bodyPr/>
          <a:lstStyle/>
          <a:p>
            <a:r>
              <a:rPr lang="en-IN" sz="2800" dirty="0" smtClean="0"/>
              <a:t>We used Cisco packet tracer v6 for this project, and main thing about this software is essential for networking .</a:t>
            </a:r>
          </a:p>
          <a:p>
            <a:r>
              <a:rPr lang="en-IN" sz="2800" dirty="0" smtClean="0"/>
              <a:t>Its having lot of features like different availability of routers, switches, wires, </a:t>
            </a:r>
            <a:r>
              <a:rPr lang="en-IN" sz="2800" dirty="0" err="1" smtClean="0"/>
              <a:t>IoT</a:t>
            </a:r>
            <a:r>
              <a:rPr lang="en-IN" sz="2800" dirty="0" smtClean="0"/>
              <a:t> Elements and so on…</a:t>
            </a:r>
          </a:p>
          <a:p>
            <a:r>
              <a:rPr lang="en-IN" sz="2800" dirty="0" smtClean="0"/>
              <a:t>The software allows user to simulate the configuration of routers and switches using a command.</a:t>
            </a:r>
            <a:endParaRPr lang="en-IN"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About the Software Cont</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sz="2800" dirty="0" smtClean="0">
                <a:latin typeface="Times New Roman" pitchFamily="18" charset="0"/>
                <a:cs typeface="Times New Roman" pitchFamily="18" charset="0"/>
              </a:rPr>
              <a:t>Packet tracer is a cross-platform visual simulation tool designed by Cisco systems that allows user to create network topologies and imitate modern computer networks. </a:t>
            </a:r>
          </a:p>
          <a:p>
            <a:r>
              <a:rPr lang="en-IN" sz="2800" dirty="0" smtClean="0">
                <a:latin typeface="Times New Roman" pitchFamily="18" charset="0"/>
                <a:cs typeface="Times New Roman" pitchFamily="18" charset="0"/>
              </a:rPr>
              <a:t>Packet tracer supports an array of simulated applications layer protocols, as well as basic routing with RIP, OSPF, EIGRP. </a:t>
            </a:r>
            <a:endParaRPr lang="en-IN"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Outcome and Results</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dirty="0" smtClean="0">
                <a:latin typeface="Times New Roman" pitchFamily="18" charset="0"/>
                <a:cs typeface="Times New Roman" pitchFamily="18" charset="0"/>
              </a:rPr>
              <a:t>The outcome for this project is analysis of RIP and OSPF protocols in the IPv6.</a:t>
            </a:r>
          </a:p>
          <a:p>
            <a:r>
              <a:rPr lang="en-IN" dirty="0" smtClean="0">
                <a:latin typeface="Times New Roman" pitchFamily="18" charset="0"/>
                <a:cs typeface="Times New Roman" pitchFamily="18" charset="0"/>
              </a:rPr>
              <a:t>As we compare the three protocols report on various datagram size and we got the different results(Latency and Throughput).</a:t>
            </a:r>
          </a:p>
          <a:p>
            <a:r>
              <a:rPr lang="en-IN" dirty="0" smtClean="0">
                <a:latin typeface="Times New Roman" pitchFamily="18" charset="0"/>
                <a:cs typeface="Times New Roman" pitchFamily="18" charset="0"/>
              </a:rPr>
              <a:t>All the protocols shows the different transmission speed of various datagram size.  </a:t>
            </a:r>
            <a:endParaRPr lang="en-IN"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Outcome and Results Cont…</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dirty="0" smtClean="0">
                <a:latin typeface="Times New Roman" pitchFamily="18" charset="0"/>
                <a:cs typeface="Times New Roman" pitchFamily="18" charset="0"/>
              </a:rPr>
              <a:t>In IPv6 there is no maximum losses of packets when compared to IPv4.</a:t>
            </a:r>
          </a:p>
          <a:p>
            <a:r>
              <a:rPr lang="en-IN" dirty="0" smtClean="0">
                <a:latin typeface="Times New Roman" pitchFamily="18" charset="0"/>
                <a:cs typeface="Times New Roman" pitchFamily="18" charset="0"/>
              </a:rPr>
              <a:t>Since IPv6 is so reliable than IPv4 that’s why we got the definite outcome.</a:t>
            </a:r>
          </a:p>
          <a:p>
            <a:r>
              <a:rPr lang="en-IN" dirty="0" smtClean="0">
                <a:latin typeface="Times New Roman" pitchFamily="18" charset="0"/>
                <a:cs typeface="Times New Roman" pitchFamily="18" charset="0"/>
              </a:rPr>
              <a:t>In IPv6 also causes some delays but its so minimum but in IPv4 delay will be maximum.</a:t>
            </a:r>
            <a:endParaRPr lang="en-IN"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Outcome and Results Cont…</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dirty="0" smtClean="0">
                <a:latin typeface="Times New Roman" pitchFamily="18" charset="0"/>
                <a:cs typeface="Times New Roman" pitchFamily="18" charset="0"/>
              </a:rPr>
              <a:t>Almost we done everything in this project and we done the analysed value(Latency and Throughput).</a:t>
            </a:r>
          </a:p>
          <a:p>
            <a:r>
              <a:rPr lang="en-IN" dirty="0" smtClean="0">
                <a:latin typeface="Times New Roman" pitchFamily="18" charset="0"/>
                <a:cs typeface="Times New Roman" pitchFamily="18" charset="0"/>
              </a:rPr>
              <a:t>These results were done and compared in the excel sheet.</a:t>
            </a:r>
          </a:p>
          <a:p>
            <a:r>
              <a:rPr lang="en-IN" dirty="0" smtClean="0">
                <a:latin typeface="Times New Roman" pitchFamily="18" charset="0"/>
                <a:cs typeface="Times New Roman" pitchFamily="18" charset="0"/>
              </a:rPr>
              <a:t>Finally OSPF protocol only having the maximum throughput and less delay.</a:t>
            </a:r>
            <a:endParaRPr lang="en-IN"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latin typeface="Times New Roman" pitchFamily="18" charset="0"/>
                <a:cs typeface="Times New Roman" pitchFamily="18" charset="0"/>
              </a:rPr>
              <a:t>Conclusion and Future Scope</a:t>
            </a: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sz="2800" dirty="0" smtClean="0">
                <a:latin typeface="Times New Roman" pitchFamily="18" charset="0"/>
                <a:cs typeface="Times New Roman" pitchFamily="18" charset="0"/>
              </a:rPr>
              <a:t>Since we using the IPv4 in the network because IPv6 installation process quite more cost of investments that’s why in most of the countries using IPv4 network.</a:t>
            </a:r>
          </a:p>
          <a:p>
            <a:r>
              <a:rPr lang="en-IN" sz="2800" dirty="0" smtClean="0">
                <a:latin typeface="Times New Roman" pitchFamily="18" charset="0"/>
                <a:cs typeface="Times New Roman" pitchFamily="18" charset="0"/>
              </a:rPr>
              <a:t>But there is a another process for implementation of IPv6 is “CONVERGENCE”.</a:t>
            </a:r>
          </a:p>
          <a:p>
            <a:r>
              <a:rPr lang="en-IN" sz="2800" dirty="0" smtClean="0">
                <a:latin typeface="Times New Roman" pitchFamily="18" charset="0"/>
                <a:cs typeface="Times New Roman" pitchFamily="18" charset="0"/>
              </a:rPr>
              <a:t>This process is combining the IPv4 and IPv6 this is known as convergence of network</a:t>
            </a:r>
            <a:r>
              <a:rPr lang="en-IN" sz="2800" dirty="0" smtClean="0"/>
              <a:t>. </a:t>
            </a:r>
            <a:endParaRPr lang="en-IN"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dirty="0"/>
          </a:p>
        </p:txBody>
      </p:sp>
      <p:sp>
        <p:nvSpPr>
          <p:cNvPr id="3" name="Content Placeholder 2"/>
          <p:cNvSpPr>
            <a:spLocks noGrp="1"/>
          </p:cNvSpPr>
          <p:nvPr>
            <p:ph idx="1"/>
          </p:nvPr>
        </p:nvSpPr>
        <p:spPr/>
        <p:txBody>
          <a:bodyPr/>
          <a:lstStyle/>
          <a:p>
            <a:pPr lvl="3" algn="just">
              <a:buNone/>
            </a:pPr>
            <a:r>
              <a:rPr lang="en-IN" sz="7600" dirty="0" smtClean="0"/>
              <a:t>   </a:t>
            </a:r>
          </a:p>
          <a:p>
            <a:pPr lvl="3" algn="just">
              <a:buNone/>
            </a:pPr>
            <a:r>
              <a:rPr lang="en-IN" sz="7600" dirty="0" smtClean="0">
                <a:latin typeface="Times New Roman" pitchFamily="18" charset="0"/>
                <a:cs typeface="Times New Roman" pitchFamily="18" charset="0"/>
              </a:rPr>
              <a:t>   Thank You</a:t>
            </a:r>
            <a:endParaRPr lang="en-IN" sz="76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1211</TotalTime>
  <Words>773</Words>
  <Application>Microsoft Office PowerPoint</Application>
  <PresentationFormat>On-screen Show (4:3)</PresentationFormat>
  <Paragraphs>107</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Optimal Routing Analysis With RIP and OSPF Deployment in WAN </vt:lpstr>
      <vt:lpstr>CONTENTS</vt:lpstr>
      <vt:lpstr>ABSTRACT</vt:lpstr>
      <vt:lpstr>   EXISTING SCHEME</vt:lpstr>
      <vt:lpstr>   EXISTING SCHEME Cont..</vt:lpstr>
      <vt:lpstr>Introduction to IPv6</vt:lpstr>
      <vt:lpstr>Introduction to IPv6 cont…</vt:lpstr>
      <vt:lpstr>PROPOSED SYSTEM WITH BLOCK DIAGRAM</vt:lpstr>
      <vt:lpstr>WORKING PRINCIPLE OF  PROPOSED SYSTEM</vt:lpstr>
      <vt:lpstr>WORKING PRINCIPLE WITH FLOW CHART</vt:lpstr>
      <vt:lpstr>About the Software </vt:lpstr>
      <vt:lpstr>About the Software Cont</vt:lpstr>
      <vt:lpstr>Outcome and Results</vt:lpstr>
      <vt:lpstr>Outcome and Results Cont…</vt:lpstr>
      <vt:lpstr>Outcome and Results Cont…</vt:lpstr>
      <vt:lpstr>Conclusion and Future Scope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229</cp:revision>
  <dcterms:created xsi:type="dcterms:W3CDTF">2013-12-25T12:40:00Z</dcterms:created>
  <dcterms:modified xsi:type="dcterms:W3CDTF">2021-04-13T11:26:33Z</dcterms:modified>
</cp:coreProperties>
</file>