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8" r:id="rId3"/>
    <p:sldId id="277" r:id="rId4"/>
    <p:sldId id="270" r:id="rId5"/>
    <p:sldId id="261" r:id="rId6"/>
    <p:sldId id="258" r:id="rId7"/>
    <p:sldId id="259" r:id="rId8"/>
    <p:sldId id="271" r:id="rId9"/>
    <p:sldId id="291" r:id="rId10"/>
    <p:sldId id="281" r:id="rId11"/>
    <p:sldId id="292" r:id="rId12"/>
    <p:sldId id="280" r:id="rId13"/>
    <p:sldId id="296" r:id="rId14"/>
    <p:sldId id="297" r:id="rId15"/>
    <p:sldId id="293" r:id="rId16"/>
    <p:sldId id="284" r:id="rId17"/>
    <p:sldId id="285" r:id="rId18"/>
    <p:sldId id="294" r:id="rId19"/>
    <p:sldId id="295" r:id="rId20"/>
    <p:sldId id="265" r:id="rId21"/>
    <p:sldId id="26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3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5673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511529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059580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80979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152715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054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905102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97983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865908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02115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305423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7B9B-09C8-4513-A5C7-20C5DA34F4A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1EED0-FA23-4C7E-8D9B-BDE18C1986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15345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2B49D-A640-4C6C-890A-96F76CAF350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E78E3E-BBF3-455A-AFB5-2CA260D633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4811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05C0C-1830-42E2-B1BF-56E2C458866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A352C-B505-4972-A126-7D6759963D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1596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6CD6A-D393-4E9F-ADF5-E1B69059B24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17CAE-1B22-470D-AF0B-5ADE763FF7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3107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D3D6C-10BD-47E2-BDE8-7BD78E51E8A5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53909-8CFB-4D97-A9BC-2CFB36DCDA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54938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0902A-90DD-4D65-A771-2329B6B8E86E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B33A9-EC41-4657-A620-57A87D8AFAC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674899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9A62-1BF8-4239-A21F-0DE8F70EC3B6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83D3B-C297-49B1-AF90-CF8F03391F2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95026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E9853-D660-4F6E-B9FC-F06543C962A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58556-F06A-495E-B280-B2050CC14D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22913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FD50C-71A8-46F4-A9C5-5DC3F8AED3FF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47DC8-7704-4A59-AA68-BCC2788628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8995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882C0-43C2-49BD-A5ED-AF7D850C0FB5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7C2208-0202-45E0-8C47-0ECEEC73C8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8254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CBBDA-6A0C-471A-B423-7B5BFCA42CE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DE0A4-483C-41BE-88B9-6DC6E25A29C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8478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5BEB3-024E-45B2-8415-77D3EB109CAE}" type="datetimeFigureOut">
              <a:rPr lang="en-IN" smtClean="0"/>
              <a:pPr/>
              <a:t>13-04-2021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43CF1-984B-48A5-8A09-ECDEC8F158D6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6305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678B25-9C1C-43CC-94CC-0D59C11FF2D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13-Apr-21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4E513B-C80B-41AC-9C91-0CDBFA69DA88}" type="slidenum">
              <a:rPr 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3930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22018"/>
          </a:xfrm>
        </p:spPr>
        <p:txBody>
          <a:bodyPr/>
          <a:lstStyle/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NOISE CANCELLATION DURING VOICE CALLS USING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KALMAN FILTER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78E3E-BBF3-455A-AFB5-2CA260D6334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Existing Scheme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Scheme with Block Diagram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Working Principle of Proposed System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Modeling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Tool and its Features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Results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and Future Scope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78E3E-BBF3-455A-AFB5-2CA260D6334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949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906" y="255494"/>
            <a:ext cx="8870576" cy="10757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ABSTRACT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08529"/>
            <a:ext cx="9072282" cy="5714999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oise has always been undesirable in end user communication devices while conversation over a mobile phone if the speaker is on a busy road or noisy environment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Active Noise Cancellation(ANC)can be implemented to suppress the background noise and passes only speech signal to the other end by using Kalman filter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filtering is used in Active noise Cancellation to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enhance the speech signal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 is more effective in obtaining the clear speech signal and it is a low cost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oise Cancellation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echnique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project, MATLAB with Simulink is used for Simulation</a:t>
            </a:r>
          </a:p>
          <a:p>
            <a:pPr marL="0" indent="0">
              <a:lnSpc>
                <a:spcPct val="160000"/>
              </a:lnSpc>
              <a:buNone/>
            </a:pP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xmlns="" val="174892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058835" cy="61872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EXISTING SCHEME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10228"/>
            <a:ext cx="9637059" cy="560214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Soleyman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Shirzadi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Mohammed Saber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Setoodeh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Kia &amp;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Seyede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Tahere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Hashemi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“Noise Removing of Audio Speech Signals by Means of Kalman Filter”, International Journal of Advanced Biotechnology and Research, Vol-7, Special Issue3-April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2016, page no:99-100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ER.Gaurav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Badhwar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Dr.Amandeep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Singh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Sappal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“Noise Reduction Using Kalman Filter”, International Journal of National Trends in Engineering and Technology, Vol-7, Issue1-May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2016, page no:642-643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existing system, Adaptive digital filters are used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not applicable for real time process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Noise Cancellation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ystem is available for android devices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remove the noise they use additional microphones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noise reduction headsets available but its cost is too high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5578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42632"/>
            <a:ext cx="9058835" cy="13255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PROBLEMS IDENTIFIED IN EXISTING SCHEME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67435"/>
            <a:ext cx="9058835" cy="45095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of two microphones increases the delay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processing it needs a higher end processor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reduce the delay this Active Noise Cancellation technique is introduced using Kalman Filter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6550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21024"/>
            <a:ext cx="9085729" cy="779929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ROPOSED SCHEME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39588"/>
            <a:ext cx="9045388" cy="5957047"/>
          </a:xfrm>
        </p:spPr>
        <p:txBody>
          <a:bodyPr>
            <a:normAutofit lnSpcReduction="10000"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project the noise available in the surrounding is suppressed using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alman filter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 is the optimal estimator and it is the convenient form of real time processing filter and working is based on Gaussian Distribution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 monitors the changing data and captures for analysis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 voice signal in analog form is considered for the analysis</a:t>
            </a:r>
          </a:p>
          <a:p>
            <a:pPr lvl="0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comparator employed compares the noise and voice signal in transmitting medium and it suppresses the noise source </a:t>
            </a:r>
          </a:p>
          <a:p>
            <a:pPr lvl="0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Kalman filter filter-out the noise signal and then it gives the noiseless signal</a:t>
            </a:r>
          </a:p>
          <a:p>
            <a:pPr lvl="0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type of mobile phone users including normal mobile users can receive the clear speech 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2093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PROPOSED SYSTEM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0537"/>
            <a:ext cx="10515600" cy="4776426"/>
          </a:xfrm>
        </p:spPr>
        <p:txBody>
          <a:bodyPr/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rovides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igh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efinition voice calls 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computational complexity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Active Noise Cancellation system attenuates low frequency noise mostly in real life noises are below </a:t>
            </a: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2KHz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it is efficient</a:t>
            </a:r>
            <a:endParaRPr lang="en-IN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198964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307" y="551329"/>
            <a:ext cx="11497234" cy="61587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BLOCK DIAGRAM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20010" y="1631997"/>
            <a:ext cx="1363530" cy="9490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signal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20010" y="3146613"/>
            <a:ext cx="1363531" cy="10219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comparator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0010" y="4982135"/>
            <a:ext cx="1363530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Voice signal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73245" y="3146613"/>
            <a:ext cx="1471108" cy="10219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Compressor and Amplifier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10835" y="3220571"/>
            <a:ext cx="1411941" cy="26759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Kalman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Filter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96835" y="3146613"/>
            <a:ext cx="1411941" cy="10219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comparator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96835" y="4711140"/>
            <a:ext cx="1411941" cy="11853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Kalman Gain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92871" y="2971800"/>
            <a:ext cx="1438835" cy="13447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Less Speech Signal</a:t>
            </a:r>
            <a:endParaRPr lang="en-I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2783540" y="2106519"/>
            <a:ext cx="607807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8861611" y="2106519"/>
            <a:ext cx="0" cy="1040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6" idx="3"/>
          </p:cNvCxnSpPr>
          <p:nvPr/>
        </p:nvCxnSpPr>
        <p:spPr>
          <a:xfrm>
            <a:off x="2783540" y="5439335"/>
            <a:ext cx="3227295" cy="20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6" idx="0"/>
            <a:endCxn id="5" idx="2"/>
          </p:cNvCxnSpPr>
          <p:nvPr/>
        </p:nvCxnSpPr>
        <p:spPr>
          <a:xfrm flipV="1">
            <a:off x="2101775" y="4168588"/>
            <a:ext cx="1" cy="813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244352" y="3671047"/>
            <a:ext cx="76648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7422776" y="3671047"/>
            <a:ext cx="87405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4" idx="2"/>
            <a:endCxn id="5" idx="0"/>
          </p:cNvCxnSpPr>
          <p:nvPr/>
        </p:nvCxnSpPr>
        <p:spPr>
          <a:xfrm>
            <a:off x="2101775" y="2581042"/>
            <a:ext cx="1" cy="565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3"/>
            <a:endCxn id="11" idx="1"/>
          </p:cNvCxnSpPr>
          <p:nvPr/>
        </p:nvCxnSpPr>
        <p:spPr>
          <a:xfrm flipV="1">
            <a:off x="9708776" y="3644153"/>
            <a:ext cx="484095" cy="13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0" idx="0"/>
            <a:endCxn id="9" idx="2"/>
          </p:cNvCxnSpPr>
          <p:nvPr/>
        </p:nvCxnSpPr>
        <p:spPr>
          <a:xfrm flipV="1">
            <a:off x="9002806" y="4168588"/>
            <a:ext cx="0" cy="5425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5" idx="3"/>
            <a:endCxn id="7" idx="1"/>
          </p:cNvCxnSpPr>
          <p:nvPr/>
        </p:nvCxnSpPr>
        <p:spPr>
          <a:xfrm>
            <a:off x="2783541" y="3657601"/>
            <a:ext cx="9897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422776" y="5439335"/>
            <a:ext cx="874059" cy="20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2405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PRINCIPLE OF PROPOSED SYSTEM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Voice and noise signals are compared by means of comparator. The noise is compressed and the voice signal is amplified.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 filter-out the noise signal and then it gives the noiseless </a:t>
            </a: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Until the noise becomes zero, the Kalman Gain will be changed.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noise is zero, the Kalman Gain is noted. For this gain value the system will be designed.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946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0942"/>
            <a:ext cx="10515600" cy="643552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FLOW CHART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01610" y="775504"/>
            <a:ext cx="2569580" cy="671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</a:t>
            </a:r>
            <a:endParaRPr lang="en-I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01610" y="1956122"/>
            <a:ext cx="2569580" cy="7060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CANCELLATION USING KALMAN FILTER</a:t>
            </a:r>
            <a:endParaRPr lang="en-I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01610" y="3171464"/>
            <a:ext cx="2569580" cy="7292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KALMAN FITER ALGORITHM</a:t>
            </a:r>
            <a:endParaRPr lang="en-I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01610" y="4444678"/>
            <a:ext cx="2569580" cy="706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MATLAB CODE FOR SIMULATION</a:t>
            </a:r>
            <a:endParaRPr lang="en-I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01610" y="5683170"/>
            <a:ext cx="2569580" cy="6829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SIMULINK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IN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stCxn id="5" idx="2"/>
          </p:cNvCxnSpPr>
          <p:nvPr/>
        </p:nvCxnSpPr>
        <p:spPr>
          <a:xfrm>
            <a:off x="5486400" y="1446835"/>
            <a:ext cx="11575" cy="5092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2"/>
          </p:cNvCxnSpPr>
          <p:nvPr/>
        </p:nvCxnSpPr>
        <p:spPr>
          <a:xfrm>
            <a:off x="5486400" y="2662177"/>
            <a:ext cx="0" cy="5092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486400" y="3900668"/>
            <a:ext cx="11575" cy="544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2"/>
            <a:endCxn id="9" idx="0"/>
          </p:cNvCxnSpPr>
          <p:nvPr/>
        </p:nvCxnSpPr>
        <p:spPr>
          <a:xfrm>
            <a:off x="5486400" y="5150734"/>
            <a:ext cx="0" cy="5324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68482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MODELING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ordinary Kalman filter, the model is always a linear function of the state. In our simple case, our model is: 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y(t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y(t−1) + m(t−1)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m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−1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−1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V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−1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equation takes the form: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Zt</a:t>
            </a:r>
            <a:r>
              <a:rPr lang="en-US" sz="20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Hx</a:t>
            </a:r>
            <a:r>
              <a:rPr lang="en-US" sz="20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0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time t+1,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state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equation:</a:t>
            </a:r>
            <a:endParaRPr lang="en-I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x^</a:t>
            </a:r>
            <a:r>
              <a:rPr lang="en-US" sz="22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t+1 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Fx</a:t>
            </a:r>
            <a:r>
              <a:rPr lang="en-US" sz="22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x^</a:t>
            </a:r>
            <a:r>
              <a:rPr lang="en-US" sz="2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Fx</a:t>
            </a:r>
            <a:r>
              <a:rPr lang="en-US" sz="22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I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equation:</a:t>
            </a:r>
            <a:endParaRPr lang="en-I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z^</a:t>
            </a:r>
            <a:r>
              <a:rPr lang="en-US" sz="22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Hx^</a:t>
            </a:r>
            <a:r>
              <a:rPr lang="en-US" sz="2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z^</a:t>
            </a:r>
            <a:r>
              <a:rPr lang="en-US" sz="2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Hx^</a:t>
            </a:r>
            <a:r>
              <a:rPr lang="en-US" sz="2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endParaRPr lang="en-I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2604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MATHEMATICAL MODELING(CONT..)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innovation(output) y is given as,</a:t>
            </a:r>
          </a:p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≡ Z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 z^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≠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should be zero to obtain zero noise.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Gain(K) can be multiplied to the equation for reducing the noise.</a:t>
            </a:r>
          </a:p>
          <a:p>
            <a:pPr marL="0" indent="0">
              <a:buNone/>
            </a:pPr>
            <a:r>
              <a:rPr lang="en-US" sz="2000" b="1" dirty="0" smtClean="0"/>
              <a:t>                          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x^</a:t>
            </a:r>
            <a:r>
              <a:rPr lang="en-US" sz="20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t+1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Fx</a:t>
            </a:r>
            <a:r>
              <a:rPr lang="en-US" sz="20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Kyx^</a:t>
            </a:r>
            <a:r>
              <a:rPr lang="en-US" sz="20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Fx</a:t>
            </a:r>
            <a:r>
              <a:rPr lang="en-US" sz="20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uncertainty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value is to look at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covariance</a:t>
            </a:r>
            <a:r>
              <a:rPr lang="en-US" sz="2000" dirty="0" smtClean="0"/>
              <a:t>.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Kalman Gain is finally obtained as,</a:t>
            </a:r>
          </a:p>
          <a:p>
            <a:pPr marL="0" indent="0">
              <a:buNone/>
            </a:pPr>
            <a:r>
              <a:rPr lang="en-US" sz="2000" b="1" dirty="0" smtClean="0"/>
              <a:t>                            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P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−1</a:t>
            </a:r>
            <a:r>
              <a:rPr lang="en-US" sz="2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co-variance matrix for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 is defined as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lv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E [(x- E[x]) (y- E[y])</a:t>
            </a:r>
            <a:r>
              <a:rPr lang="en-US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]=0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covariance is zero, the mean square error is reduced to zero.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4887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072282" cy="13255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APPLICATIONS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84290"/>
            <a:ext cx="9072282" cy="469778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Robotics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Tracking targets in aircrafts using radar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Weather forecasting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Speech enhancement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Satellite navigation systems</a:t>
            </a:r>
          </a:p>
          <a:p>
            <a:pPr marL="0" indent="0"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71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38897"/>
            <a:ext cx="10515600" cy="116904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SOFTWARE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 /  SIMULINK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40781"/>
            <a:ext cx="10515600" cy="584521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project, MATLAB (MATrix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with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imulink is used for Simulation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Data, Developing Algorithms, or Creating Models, MATLAB provides an environment that invites exploration and discovery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MATLAB and add-on toolboxes are integrated with each other and Designed to work together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Simulink is the block diagram environment for multi domain simulation and Model-Based design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a graphical editor, Customizable block libraries and solvers for modeling and simulating dynamic systems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Simulink follows three steps</a:t>
            </a:r>
          </a:p>
          <a:p>
            <a:pPr marL="2762250" indent="-342900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the  Model</a:t>
            </a:r>
          </a:p>
          <a:p>
            <a:pPr marL="2762250" indent="-342900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Simulating the Model</a:t>
            </a:r>
          </a:p>
          <a:p>
            <a:pPr marL="2762250" indent="-342900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the Simulation Results			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v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6311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RESULTS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project, the noise which is mixed with the audio input signal is cancelled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outcome is audio signal without noise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utput signal with filter and without filter can be compared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filtered signal that does not have noise is our resultant signal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7307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AND FUTURE SCOPE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conclusion here is the noise that is present in real time audio signals can be cancelled by means of designing proper Kalman Filter with required gain value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Eventually, High Definition voice calls can be obtained.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future further researches can be carried out for proper error estimation, more accurate method of gain calculation, etc.,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2240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REFERENCES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7858"/>
            <a:ext cx="10515600" cy="489609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1]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Soleyman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Shirzadi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Mohammed Saber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Setoodeh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Kia 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Seyede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Tahere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Hashemi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“Noise Removing of Audio Speech Signals by Means of Kalman Filter”, International Journal of Advanced Biotechnology and Research, Vol-7, Special Issue3-April, 2016,page no. 99-100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[2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ER.Gaurav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Badhwar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Dr.Amandeep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Singh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Sappal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“Noise Reduction Using Kalman Filter”, International Journal of National Trends in Engineering and Technology, Vol-7, Issue1-May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Page no. 642-643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3]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Ravikanth.N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Sanket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Dessai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,”Design and Development of Noise Cancellation System for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ndroid Mobile Phones”, Vol-11,Issue 1,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pril 2012, page no. 104-107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[4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Premananda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 S and Dr. Uma B V, ”Speech Enhancement Algorithm to Reduce the Effect of Background Noise in Mobile Phones”, International Journal of  Wireless and Mobile Networks, Vol-5, No.1, February 2013, page no. 243-247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82778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0699"/>
            <a:ext cx="10515600" cy="5216264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5]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Lakshmikanth.S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Natraj.K.R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Rekha.K.R,”Noise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Cancellation in Speech Signal Processing- A Review</a:t>
            </a: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International Journal of Advanced Research in Computer and Communication Engineering Vol.3, Issue 1, January </a:t>
            </a:r>
            <a:r>
              <a:rPr lang="en-I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2014, page no. 206-209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[6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C.Nandhini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Satheesbabu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”Reduction of noise in GPS Using Kalman Filter”, International Journal of Innovative Research In Computer and Communication Engineering, Vol-3, Issue 11, November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2015, page no. 135-138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7]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Bharathi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AP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Shelej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Khera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“Noise Reduction in Mobile Phone by using FIR, IIR and Adaptive Filter”, International Journal of Scientific Engineering and Research,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 Issue 7, July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2014, page no. 432-436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[8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M.Gabrea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E.Mandridake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M.Najim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”A Single Microphone Noise Cancellation Based On Adaptive Kalman Filter, </a:t>
            </a: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Workshop on Acoustic Echo and Noise Control (IWAENC2003), Sept. 2003, Kyoto, </a:t>
            </a:r>
            <a:r>
              <a:rPr lang="en-I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Japan, page no. 245-247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040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506208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QUERIES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3503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3901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1342</Words>
  <Application>Microsoft Office PowerPoint</Application>
  <PresentationFormat>Custom</PresentationFormat>
  <Paragraphs>135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1_Office Theme</vt:lpstr>
      <vt:lpstr>NOISE CANCELLATION DURING VOICE CALLS USING  KALMAN FILTER</vt:lpstr>
      <vt:lpstr>CONTENTS</vt:lpstr>
      <vt:lpstr>                                            ABSTRACT</vt:lpstr>
      <vt:lpstr>                               EXISTING SCHEME</vt:lpstr>
      <vt:lpstr>                PROBLEMS IDENTIFIED IN EXISTING SCHEME</vt:lpstr>
      <vt:lpstr>                                     PROPOSED SCHEME</vt:lpstr>
      <vt:lpstr>ADVANTAGES OF PROPOSED SYSTEM</vt:lpstr>
      <vt:lpstr>Slide 8</vt:lpstr>
      <vt:lpstr>WORKING PRINCIPLE OF PROPOSED SYSTEM</vt:lpstr>
      <vt:lpstr>Slide 10</vt:lpstr>
      <vt:lpstr>MATHEMATICAL MODELING</vt:lpstr>
      <vt:lpstr>                       MATHEMATICAL MODELING(CONT..)</vt:lpstr>
      <vt:lpstr>                                    APPLICATIONS</vt:lpstr>
      <vt:lpstr>                                        SOFTWARE TOOL /  SIMULINK</vt:lpstr>
      <vt:lpstr>OUTCOMES AND RESULTS</vt:lpstr>
      <vt:lpstr>CONCLUSION AND FUTURE SCOPE</vt:lpstr>
      <vt:lpstr>                                                    REFERENCES</vt:lpstr>
      <vt:lpstr>Slide 18</vt:lpstr>
      <vt:lpstr>QUERIES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</dc:title>
  <dc:creator>DELL</dc:creator>
  <cp:lastModifiedBy>TTS</cp:lastModifiedBy>
  <cp:revision>86</cp:revision>
  <dcterms:created xsi:type="dcterms:W3CDTF">2017-02-14T04:01:37Z</dcterms:created>
  <dcterms:modified xsi:type="dcterms:W3CDTF">2021-04-13T11:28:12Z</dcterms:modified>
</cp:coreProperties>
</file>