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2"/>
  </p:notesMasterIdLst>
  <p:sldIdLst>
    <p:sldId id="383" r:id="rId2"/>
    <p:sldId id="370" r:id="rId3"/>
    <p:sldId id="368" r:id="rId4"/>
    <p:sldId id="342" r:id="rId5"/>
    <p:sldId id="361" r:id="rId6"/>
    <p:sldId id="313" r:id="rId7"/>
    <p:sldId id="364" r:id="rId8"/>
    <p:sldId id="369" r:id="rId9"/>
    <p:sldId id="371" r:id="rId10"/>
    <p:sldId id="374" r:id="rId11"/>
    <p:sldId id="375" r:id="rId12"/>
    <p:sldId id="376" r:id="rId13"/>
    <p:sldId id="380" r:id="rId14"/>
    <p:sldId id="372" r:id="rId15"/>
    <p:sldId id="378" r:id="rId16"/>
    <p:sldId id="381" r:id="rId17"/>
    <p:sldId id="373" r:id="rId18"/>
    <p:sldId id="382" r:id="rId19"/>
    <p:sldId id="379" r:id="rId20"/>
    <p:sldId id="331" r:id="rId21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6397" autoAdjust="0"/>
    <p:restoredTop sz="91182" autoAdjust="0"/>
  </p:normalViewPr>
  <p:slideViewPr>
    <p:cSldViewPr>
      <p:cViewPr varScale="1">
        <p:scale>
          <a:sx n="62" d="100"/>
          <a:sy n="62" d="100"/>
        </p:scale>
        <p:origin x="-147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04E620A1-11A7-40E6-98DA-F084CD4D5829}" type="datetimeFigureOut">
              <a:rPr lang="en-US"/>
              <a:pPr>
                <a:defRPr/>
              </a:pPr>
              <a:t>5/22/2020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US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CD70582A-6561-40DF-8C7A-0D582E7C0A1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72102534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74D8A0-B04F-4FE3-AA10-A4F3F40F2B1C}" type="datetime1">
              <a:rPr lang="en-US"/>
              <a:pPr>
                <a:defRPr/>
              </a:pPr>
              <a:t>5/22/2020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B50741-9806-423F-8229-E420720EA18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3BB0AA-4709-44C1-811D-13CC4346E975}" type="datetime1">
              <a:rPr lang="en-US"/>
              <a:pPr>
                <a:defRPr/>
              </a:pPr>
              <a:t>5/22/2020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2215EA8-6743-419E-A063-36479DA5781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51F2C7-CBA5-432D-A1B4-44746572F1A2}" type="datetime1">
              <a:rPr lang="en-US"/>
              <a:pPr>
                <a:defRPr/>
              </a:pPr>
              <a:t>5/22/2020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EEC459-76B5-4648-8B37-F99706DD7E4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62A319-C843-4A88-B069-8322B0F173FE}" type="datetime1">
              <a:rPr lang="en-US"/>
              <a:pPr>
                <a:defRPr/>
              </a:pPr>
              <a:t>5/22/2020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71A082-456F-4880-8A3A-DB4DA85F8CD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E11525-3CA9-42EE-9C97-8813FF733A05}" type="datetime1">
              <a:rPr lang="en-US"/>
              <a:pPr>
                <a:defRPr/>
              </a:pPr>
              <a:t>5/22/2020</a:t>
            </a:fld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9D0F9C-35D9-4E05-8FE8-1476E5CFE76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3A5416-C31B-456C-94D6-20BF5C5EA767}" type="datetime1">
              <a:rPr lang="en-US"/>
              <a:pPr>
                <a:defRPr/>
              </a:pPr>
              <a:t>5/22/2020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46DBCE6-C205-4C1C-9ED2-E1A8F55C60C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E4142F-853B-4162-90D9-9F40EF758AAB}" type="datetime1">
              <a:rPr lang="en-US"/>
              <a:pPr>
                <a:defRPr/>
              </a:pPr>
              <a:t>5/22/2020</a:t>
            </a:fld>
            <a:endParaRPr 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03D003-B892-41A2-B721-44B6516BE18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4DF0EF-EA99-4DB1-93AD-BD31227B1588}" type="datetime1">
              <a:rPr lang="en-US"/>
              <a:pPr>
                <a:defRPr/>
              </a:pPr>
              <a:t>5/22/2020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395C45-E8CB-4F25-9F22-7E2D4BCBCA5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C205DA-64B7-4FCF-89BA-3F5F46681A35}" type="datetime1">
              <a:rPr lang="en-US"/>
              <a:pPr>
                <a:defRPr/>
              </a:pPr>
              <a:t>5/22/2020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A8B674B-4268-4F09-9459-BF90F2A9AD6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E39099-45C4-4E19-85E1-BAF45EE6F65D}" type="datetime1">
              <a:rPr lang="en-US"/>
              <a:pPr>
                <a:defRPr/>
              </a:pPr>
              <a:t>5/22/2020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6AF628-B592-4C69-9AA4-34940DEE77A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311BB8-6C97-4C53-829E-BF80A54703A9}" type="datetime1">
              <a:rPr lang="en-US"/>
              <a:pPr>
                <a:defRPr/>
              </a:pPr>
              <a:t>5/22/2020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D1C7DF-D142-4B72-B414-0831894CF87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75F63283-71F0-4369-B8FF-8D928F36FEDD}" type="datetime1">
              <a:rPr lang="en-US"/>
              <a:pPr>
                <a:defRPr/>
              </a:pPr>
              <a:t>5/22/2020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E4E07C0E-2587-41FD-9032-B0BECFE3D03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2133600"/>
            <a:ext cx="8229600" cy="1143000"/>
          </a:xfrm>
        </p:spPr>
        <p:txBody>
          <a:bodyPr/>
          <a:lstStyle/>
          <a:p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MONITORING THE UNDERGROUND MINE ENVIRONMENT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2215EA8-6743-419E-A063-36479DA57814}" type="slidenum">
              <a:rPr lang="en-US" smtClean="0"/>
              <a:pPr>
                <a:defRPr/>
              </a:pPr>
              <a:t>1</a:t>
            </a:fld>
            <a:endParaRPr lang="en-US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 b="1" dirty="0" smtClean="0">
                <a:latin typeface="Times New Roman" pitchFamily="18" charset="0"/>
                <a:ea typeface="+mn-ea"/>
                <a:cs typeface="Times New Roman" pitchFamily="18" charset="0"/>
              </a:rPr>
              <a:t>CONTENTS</a:t>
            </a:r>
            <a:endParaRPr lang="en-US" sz="3200" b="1" dirty="0">
              <a:latin typeface="Times New Roman" pitchFamily="18" charset="0"/>
              <a:ea typeface="+mn-ea"/>
              <a:cs typeface="Times New Roman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itchFamily="2" charset="2"/>
              <a:buChar char="Ø"/>
            </a:pPr>
            <a:r>
              <a:rPr lang="en-US" dirty="0" smtClean="0"/>
              <a:t>Abstract </a:t>
            </a:r>
          </a:p>
          <a:p>
            <a:pPr>
              <a:buFont typeface="Wingdings" pitchFamily="2" charset="2"/>
              <a:buChar char="Ø"/>
            </a:pPr>
            <a:r>
              <a:rPr lang="en-US" dirty="0" smtClean="0"/>
              <a:t>Existing Scheme</a:t>
            </a:r>
          </a:p>
          <a:p>
            <a:pPr>
              <a:buFont typeface="Wingdings" pitchFamily="2" charset="2"/>
              <a:buChar char="Ø"/>
            </a:pPr>
            <a:r>
              <a:rPr lang="en-US" dirty="0" smtClean="0"/>
              <a:t>Problems identified in existing scheme</a:t>
            </a:r>
          </a:p>
          <a:p>
            <a:pPr>
              <a:buFont typeface="Wingdings" pitchFamily="2" charset="2"/>
              <a:buChar char="Ø"/>
            </a:pPr>
            <a:r>
              <a:rPr lang="en-US" dirty="0"/>
              <a:t>P</a:t>
            </a:r>
            <a:r>
              <a:rPr lang="en-US" dirty="0" smtClean="0"/>
              <a:t>roposed scheme </a:t>
            </a:r>
          </a:p>
          <a:p>
            <a:pPr>
              <a:buFont typeface="Wingdings" pitchFamily="2" charset="2"/>
              <a:buChar char="Ø"/>
            </a:pPr>
            <a:r>
              <a:rPr lang="en-US" dirty="0" smtClean="0"/>
              <a:t>Block diagram of proposed scheme</a:t>
            </a:r>
          </a:p>
          <a:p>
            <a:pPr>
              <a:buFont typeface="Wingdings" pitchFamily="2" charset="2"/>
              <a:buChar char="Ø"/>
            </a:pPr>
            <a:r>
              <a:rPr lang="en-US" dirty="0" smtClean="0">
                <a:cs typeface="Times New Roman" pitchFamily="18" charset="0"/>
              </a:rPr>
              <a:t>Working principle of </a:t>
            </a:r>
            <a:r>
              <a:rPr lang="en-US" dirty="0" smtClean="0"/>
              <a:t>proposed system</a:t>
            </a:r>
          </a:p>
          <a:p>
            <a:pPr>
              <a:buFont typeface="Wingdings" pitchFamily="2" charset="2"/>
              <a:buChar char="Ø"/>
            </a:pPr>
            <a:r>
              <a:rPr lang="en-US" dirty="0" smtClean="0"/>
              <a:t>Applications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2215EA8-6743-419E-A063-36479DA57814}" type="slidenum">
              <a:rPr lang="en-US" smtClean="0"/>
              <a:pPr>
                <a:defRPr/>
              </a:pPr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079336106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ABSTRACT</a:t>
            </a:r>
            <a:endParaRPr lang="en-US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800" dirty="0" smtClean="0"/>
              <a:t>Underground mines are more hazardous in nature and contain unsafe zones for their workers.</a:t>
            </a:r>
          </a:p>
          <a:p>
            <a:r>
              <a:rPr lang="en-US" sz="2800" dirty="0" smtClean="0"/>
              <a:t>There is the need to develop an effective, secure, reliable and low cost surveillance and safety system in underground mines.</a:t>
            </a:r>
          </a:p>
          <a:p>
            <a:r>
              <a:rPr lang="en-IN" sz="2800" dirty="0" smtClean="0"/>
              <a:t>This project </a:t>
            </a:r>
            <a:r>
              <a:rPr lang="en-IN" sz="2800" dirty="0"/>
              <a:t>presents a low cost, low power mobile </a:t>
            </a:r>
            <a:r>
              <a:rPr lang="en-IN" sz="2800" dirty="0" smtClean="0"/>
              <a:t>wireless underground </a:t>
            </a:r>
            <a:r>
              <a:rPr lang="en-IN" sz="2800" dirty="0"/>
              <a:t>mine environment monitoring system, </a:t>
            </a:r>
            <a:r>
              <a:rPr lang="en-IN" sz="2800" dirty="0" smtClean="0"/>
              <a:t>developed by </a:t>
            </a:r>
            <a:r>
              <a:rPr lang="en-IN" sz="2800" dirty="0"/>
              <a:t>using the </a:t>
            </a:r>
            <a:r>
              <a:rPr lang="en-IN" sz="2800" dirty="0" smtClean="0"/>
              <a:t>RF Technology.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2215EA8-6743-419E-A063-36479DA57814}" type="slidenum">
              <a:rPr lang="en-US" smtClean="0"/>
              <a:pPr>
                <a:defRPr/>
              </a:pPr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4098205872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itle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600200"/>
          </a:xfrm>
        </p:spPr>
        <p:txBody>
          <a:bodyPr/>
          <a:lstStyle/>
          <a:p>
            <a:pPr algn="l" eaLnBrk="1" hangingPunct="1">
              <a:lnSpc>
                <a:spcPct val="150000"/>
              </a:lnSpc>
            </a:pPr>
            <a:r>
              <a:rPr lang="en-US" sz="3200" b="1" dirty="0" smtClean="0"/>
              <a:t/>
            </a:r>
            <a:br>
              <a:rPr lang="en-US" sz="3200" b="1" dirty="0" smtClean="0"/>
            </a:br>
            <a:r>
              <a:rPr lang="en-US" sz="3200" b="1" dirty="0" smtClean="0"/>
              <a:t/>
            </a:r>
            <a:br>
              <a:rPr lang="en-US" sz="3200" b="1" dirty="0" smtClean="0"/>
            </a:br>
            <a:r>
              <a:rPr lang="en-US" sz="3200" b="1" dirty="0" smtClean="0"/>
              <a:t> 		</a:t>
            </a:r>
            <a:r>
              <a:rPr lang="en-US" sz="3200" b="1" dirty="0" smtClean="0">
                <a:latin typeface="Times New Roman" pitchFamily="18" charset="0"/>
                <a:cs typeface="Times New Roman" pitchFamily="18" charset="0"/>
              </a:rPr>
              <a:t>EXISTING SCHEME</a:t>
            </a:r>
            <a:br>
              <a:rPr lang="en-US" sz="32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sz="3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smtClean="0"/>
              <a:t/>
            </a:r>
            <a:br>
              <a:rPr lang="en-US" sz="3200" b="1" dirty="0" smtClean="0"/>
            </a:br>
            <a:r>
              <a:rPr lang="en-US" sz="3200" b="1" dirty="0" smtClean="0"/>
              <a:t/>
            </a:r>
            <a:br>
              <a:rPr lang="en-US" sz="3200" b="1" dirty="0" smtClean="0"/>
            </a:br>
            <a:endParaRPr lang="en-US" sz="3200" dirty="0" smtClean="0"/>
          </a:p>
        </p:txBody>
      </p:sp>
      <p:sp>
        <p:nvSpPr>
          <p:cNvPr id="5123" name="Content Placeholder 2"/>
          <p:cNvSpPr>
            <a:spLocks noGrp="1"/>
          </p:cNvSpPr>
          <p:nvPr>
            <p:ph idx="1"/>
          </p:nvPr>
        </p:nvSpPr>
        <p:spPr>
          <a:xfrm>
            <a:off x="457200" y="990601"/>
            <a:ext cx="8229600" cy="5730874"/>
          </a:xfrm>
        </p:spPr>
        <p:txBody>
          <a:bodyPr/>
          <a:lstStyle/>
          <a:p>
            <a:r>
              <a:rPr lang="en-IN" sz="2800" dirty="0" smtClean="0"/>
              <a:t>"</a:t>
            </a:r>
            <a:r>
              <a:rPr lang="en-IN" sz="2800" dirty="0"/>
              <a:t>Application of gas monitoring  sensors in underground coal mines and hazardous area," International Journal of Computer Technology and Electronics Engineering, Vol. 3 (3), pp. 9-23, June 2013</a:t>
            </a:r>
            <a:r>
              <a:rPr lang="en-IN" sz="2800" dirty="0" smtClean="0"/>
              <a:t>.</a:t>
            </a:r>
            <a:endParaRPr lang="en-IN" sz="2800" dirty="0"/>
          </a:p>
          <a:p>
            <a:r>
              <a:rPr lang="en-IN" sz="2800" dirty="0"/>
              <a:t>"A study of the security monitoring system in coal mine underground based on WSN," IEEE 3rd International Conference on Communication Software and Networks (ICCSN), 2011, pp. 91-93</a:t>
            </a:r>
            <a:r>
              <a:rPr lang="en-IN" sz="2800" dirty="0" smtClean="0"/>
              <a:t>.</a:t>
            </a:r>
          </a:p>
          <a:p>
            <a:r>
              <a:rPr lang="en-US" sz="2800" dirty="0" smtClean="0">
                <a:cs typeface="Times New Roman" pitchFamily="18" charset="0"/>
              </a:rPr>
              <a:t>“</a:t>
            </a:r>
            <a:r>
              <a:rPr lang="en-US" sz="2800" dirty="0">
                <a:cs typeface="Times New Roman" pitchFamily="18" charset="0"/>
              </a:rPr>
              <a:t>A</a:t>
            </a:r>
            <a:r>
              <a:rPr lang="en-US" sz="2800" dirty="0" smtClean="0">
                <a:cs typeface="Times New Roman" pitchFamily="18" charset="0"/>
              </a:rPr>
              <a:t> Smart low power wireless sensor network for underground mine environment monitoring,” </a:t>
            </a:r>
            <a:r>
              <a:rPr lang="en-IN" sz="2800" dirty="0"/>
              <a:t>3rd Int'l Conf. on Recent Advances in Information </a:t>
            </a:r>
            <a:r>
              <a:rPr lang="en-IN" sz="2800" dirty="0" smtClean="0"/>
              <a:t>Technology,</a:t>
            </a:r>
            <a:r>
              <a:rPr lang="en-IN" sz="2800" dirty="0"/>
              <a:t> </a:t>
            </a:r>
            <a:r>
              <a:rPr lang="en-IN" sz="2800" dirty="0" smtClean="0"/>
              <a:t>RAIT-2016.</a:t>
            </a:r>
            <a:endParaRPr lang="en-US" sz="2800" dirty="0">
              <a:cs typeface="Times New Roman" pitchFamily="18" charset="0"/>
            </a:endParaRPr>
          </a:p>
          <a:p>
            <a:pPr eaLnBrk="1" hangingPunct="1"/>
            <a:endParaRPr lang="en-US" sz="28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324C11D-6C5E-4930-B04B-8227908DCAFD}" type="slidenum">
              <a:rPr lang="en-US" smtClean="0"/>
              <a:pPr>
                <a:defRPr/>
              </a:pPr>
              <a:t>4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>
          <a:xfrm>
            <a:off x="381000" y="533400"/>
            <a:ext cx="8229600" cy="1143000"/>
          </a:xfrm>
        </p:spPr>
        <p:txBody>
          <a:bodyPr/>
          <a:lstStyle/>
          <a:p>
            <a:pPr eaLnBrk="1" hangingPunct="1"/>
            <a:r>
              <a:rPr lang="en-US" sz="3200" b="1" dirty="0" smtClean="0">
                <a:latin typeface="Times New Roman" pitchFamily="18" charset="0"/>
                <a:cs typeface="Times New Roman" pitchFamily="18" charset="0"/>
              </a:rPr>
              <a:t>PROBLEMS IDENTIFIED IN EXISTING SYSTEM</a:t>
            </a:r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buFont typeface="Arial" pitchFamily="34" charset="0"/>
              <a:buNone/>
            </a:pP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r>
              <a:rPr lang="en-US" sz="3600" dirty="0"/>
              <a:t>Short range communication 10 to 80 meter</a:t>
            </a:r>
            <a:endParaRPr lang="en-IN" sz="3600" dirty="0"/>
          </a:p>
          <a:p>
            <a:r>
              <a:rPr lang="en-US" sz="3600" dirty="0"/>
              <a:t>More sensor used</a:t>
            </a:r>
            <a:endParaRPr lang="en-IN" sz="3600" dirty="0"/>
          </a:p>
          <a:p>
            <a:r>
              <a:rPr lang="en-US" sz="3600" dirty="0"/>
              <a:t>More power required </a:t>
            </a:r>
            <a:endParaRPr lang="en-IN" sz="3600" dirty="0"/>
          </a:p>
          <a:p>
            <a:r>
              <a:rPr lang="en-US" sz="3600" dirty="0"/>
              <a:t>No data was recorded </a:t>
            </a:r>
            <a:endParaRPr lang="en-IN" sz="3600" dirty="0"/>
          </a:p>
          <a:p>
            <a:pPr eaLnBrk="1" hangingPunct="1">
              <a:buFont typeface="Arial" pitchFamily="34" charset="0"/>
              <a:buNone/>
            </a:pPr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29EC179-5E18-45D1-B3E0-FD696C5272D5}" type="slidenum">
              <a:rPr lang="en-US" smtClean="0"/>
              <a:pPr>
                <a:defRPr/>
              </a:pPr>
              <a:t>5</a:t>
            </a:fld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1"/>
          <p:cNvSpPr>
            <a:spLocks noGrp="1"/>
          </p:cNvSpPr>
          <p:nvPr>
            <p:ph type="title"/>
          </p:nvPr>
        </p:nvSpPr>
        <p:spPr>
          <a:xfrm>
            <a:off x="228600" y="274638"/>
            <a:ext cx="8915400" cy="1249362"/>
          </a:xfrm>
        </p:spPr>
        <p:txBody>
          <a:bodyPr/>
          <a:lstStyle/>
          <a:p>
            <a:pPr eaLnBrk="1" hangingPunct="1"/>
            <a:r>
              <a:rPr lang="en-US" sz="3200" b="1" smtClean="0">
                <a:latin typeface="Times New Roman" pitchFamily="18" charset="0"/>
                <a:cs typeface="Times New Roman" pitchFamily="18" charset="0"/>
              </a:rPr>
              <a:t>PROPOSED SCHEME</a:t>
            </a:r>
            <a:endParaRPr lang="en-US" sz="320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rtlCol="0">
            <a:normAutofit/>
          </a:bodyPr>
          <a:lstStyle/>
          <a:p>
            <a:r>
              <a:rPr lang="en-US" sz="3600" dirty="0" smtClean="0"/>
              <a:t>Communicating </a:t>
            </a:r>
            <a:r>
              <a:rPr lang="en-US" sz="3600" dirty="0"/>
              <a:t>long range </a:t>
            </a:r>
            <a:endParaRPr lang="en-IN" sz="3600" dirty="0"/>
          </a:p>
          <a:p>
            <a:r>
              <a:rPr lang="en-US" sz="3600" dirty="0"/>
              <a:t>Sensor reduced </a:t>
            </a:r>
            <a:endParaRPr lang="en-IN" sz="3600" dirty="0"/>
          </a:p>
          <a:p>
            <a:r>
              <a:rPr lang="en-US" sz="3600" dirty="0"/>
              <a:t>Reliable </a:t>
            </a:r>
            <a:endParaRPr lang="en-IN" sz="3600" dirty="0"/>
          </a:p>
          <a:p>
            <a:r>
              <a:rPr lang="en-US" sz="3600" dirty="0"/>
              <a:t>RF communication used</a:t>
            </a:r>
            <a:endParaRPr lang="en-IN" sz="3600" dirty="0"/>
          </a:p>
          <a:p>
            <a:r>
              <a:rPr lang="en-US" sz="3600" dirty="0"/>
              <a:t>Data record in pc </a:t>
            </a:r>
            <a:endParaRPr lang="en-IN" sz="3600" dirty="0"/>
          </a:p>
          <a:p>
            <a:pPr algn="just" eaLnBrk="1" fontAlgn="auto" hangingPunct="1">
              <a:spcAft>
                <a:spcPts val="0"/>
              </a:spcAft>
              <a:defRPr/>
            </a:pPr>
            <a:endParaRPr lang="en-US" sz="3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9C20FEC-1C9C-43EB-98EE-0E23C6351056}" type="slidenum">
              <a:rPr lang="en-US" smtClean="0"/>
              <a:pPr>
                <a:defRPr/>
              </a:pPr>
              <a:t>6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itle 1"/>
          <p:cNvSpPr>
            <a:spLocks noGrp="1"/>
          </p:cNvSpPr>
          <p:nvPr>
            <p:ph type="title"/>
          </p:nvPr>
        </p:nvSpPr>
        <p:spPr>
          <a:xfrm>
            <a:off x="457200" y="685800"/>
            <a:ext cx="8229600" cy="1447800"/>
          </a:xfrm>
        </p:spPr>
        <p:txBody>
          <a:bodyPr/>
          <a:lstStyle/>
          <a:p>
            <a:r>
              <a:rPr lang="en-US" sz="4000" b="1" dirty="0" smtClean="0">
                <a:latin typeface="Times New Roman" pitchFamily="18" charset="0"/>
                <a:cs typeface="Times New Roman" pitchFamily="18" charset="0"/>
              </a:rPr>
              <a:t>BLOCK DIAGRAM OF PROPOSED SCHEME</a:t>
            </a:r>
          </a:p>
        </p:txBody>
      </p:sp>
      <p:sp>
        <p:nvSpPr>
          <p:cNvPr id="7171" name="Content Placeholder 4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648200"/>
          </a:xfrm>
        </p:spPr>
        <p:txBody>
          <a:bodyPr/>
          <a:lstStyle/>
          <a:p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TRANSMITTER</a:t>
            </a:r>
          </a:p>
          <a:p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5C91573-0111-4463-8BE1-D8CDE12C0CE3}" type="slidenum">
              <a:rPr lang="en-US" smtClean="0"/>
              <a:pPr>
                <a:defRPr/>
              </a:pPr>
              <a:t>7</a:t>
            </a:fld>
            <a:endParaRPr lang="en-US"/>
          </a:p>
        </p:txBody>
      </p:sp>
      <p:sp>
        <p:nvSpPr>
          <p:cNvPr id="2" name="Rounded Rectangle 4"/>
          <p:cNvSpPr>
            <a:spLocks noChangeArrowheads="1"/>
          </p:cNvSpPr>
          <p:nvPr/>
        </p:nvSpPr>
        <p:spPr bwMode="auto">
          <a:xfrm>
            <a:off x="4781550" y="2537765"/>
            <a:ext cx="1533525" cy="3354388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19050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PIC</a:t>
            </a:r>
            <a:endParaRPr kumimoji="0" lang="en-US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16F877A </a:t>
            </a:r>
            <a:endParaRPr kumimoji="0" lang="en-US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MICRO</a:t>
            </a:r>
            <a:endParaRPr kumimoji="0" lang="en-US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CONTROLLER </a:t>
            </a:r>
            <a:endParaRPr kumimoji="0" 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3" name="Rounded Rectangle 5"/>
          <p:cNvSpPr>
            <a:spLocks noChangeArrowheads="1"/>
          </p:cNvSpPr>
          <p:nvPr/>
        </p:nvSpPr>
        <p:spPr bwMode="auto">
          <a:xfrm>
            <a:off x="1972480" y="2834322"/>
            <a:ext cx="1024450" cy="809625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19050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1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Air monitoring</a:t>
            </a:r>
          </a:p>
        </p:txBody>
      </p:sp>
      <p:sp>
        <p:nvSpPr>
          <p:cNvPr id="4" name="Rounded Rectangle 6"/>
          <p:cNvSpPr>
            <a:spLocks noChangeArrowheads="1"/>
          </p:cNvSpPr>
          <p:nvPr/>
        </p:nvSpPr>
        <p:spPr bwMode="auto">
          <a:xfrm>
            <a:off x="1913937" y="3901281"/>
            <a:ext cx="1085850" cy="809625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19050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Helmet monitoring</a:t>
            </a:r>
            <a:endParaRPr kumimoji="0" 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6" name="Rounded Rectangle 7"/>
          <p:cNvSpPr>
            <a:spLocks noChangeArrowheads="1"/>
          </p:cNvSpPr>
          <p:nvPr/>
        </p:nvSpPr>
        <p:spPr bwMode="auto">
          <a:xfrm>
            <a:off x="3489960" y="2917825"/>
            <a:ext cx="790575" cy="733425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19050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2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SCU</a:t>
            </a: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7" name="Rounded Rectangle 8"/>
          <p:cNvSpPr>
            <a:spLocks noChangeArrowheads="1"/>
          </p:cNvSpPr>
          <p:nvPr/>
        </p:nvSpPr>
        <p:spPr bwMode="auto">
          <a:xfrm>
            <a:off x="3471862" y="3987006"/>
            <a:ext cx="790575" cy="723900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19050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SCU</a:t>
            </a:r>
            <a:endParaRPr kumimoji="0" 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8" name="Rounded Rectangle 9"/>
          <p:cNvSpPr>
            <a:spLocks noChangeArrowheads="1"/>
          </p:cNvSpPr>
          <p:nvPr/>
        </p:nvSpPr>
        <p:spPr bwMode="auto">
          <a:xfrm>
            <a:off x="6807493" y="3377406"/>
            <a:ext cx="1444625" cy="971550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19050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RF </a:t>
            </a:r>
            <a:endParaRPr kumimoji="0" lang="en-US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TRANSMITER</a:t>
            </a:r>
            <a:endParaRPr kumimoji="0" lang="en-US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9" name="Right Arrow 10"/>
          <p:cNvSpPr>
            <a:spLocks noChangeArrowheads="1"/>
          </p:cNvSpPr>
          <p:nvPr/>
        </p:nvSpPr>
        <p:spPr bwMode="auto">
          <a:xfrm>
            <a:off x="3006455" y="3141662"/>
            <a:ext cx="476250" cy="209550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FFFFFF"/>
          </a:solidFill>
          <a:ln w="19050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endParaRPr lang="en-IN"/>
          </a:p>
        </p:txBody>
      </p:sp>
      <p:sp>
        <p:nvSpPr>
          <p:cNvPr id="10" name="Right Arrow 11"/>
          <p:cNvSpPr>
            <a:spLocks noChangeArrowheads="1"/>
          </p:cNvSpPr>
          <p:nvPr/>
        </p:nvSpPr>
        <p:spPr bwMode="auto">
          <a:xfrm>
            <a:off x="2996930" y="4258664"/>
            <a:ext cx="482698" cy="180584"/>
          </a:xfrm>
          <a:prstGeom prst="rightArrow">
            <a:avLst>
              <a:gd name="adj1" fmla="val 50000"/>
              <a:gd name="adj2" fmla="val 49994"/>
            </a:avLst>
          </a:prstGeom>
          <a:solidFill>
            <a:srgbClr val="FFFFFF"/>
          </a:solidFill>
          <a:ln w="19050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endParaRPr lang="en-IN"/>
          </a:p>
        </p:txBody>
      </p:sp>
      <p:sp>
        <p:nvSpPr>
          <p:cNvPr id="13" name="Right Arrow 14"/>
          <p:cNvSpPr>
            <a:spLocks noChangeArrowheads="1"/>
          </p:cNvSpPr>
          <p:nvPr/>
        </p:nvSpPr>
        <p:spPr bwMode="auto">
          <a:xfrm>
            <a:off x="6331243" y="3781230"/>
            <a:ext cx="476250" cy="209550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FFFFFF"/>
          </a:solidFill>
          <a:ln w="19050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endParaRPr lang="en-IN"/>
          </a:p>
        </p:txBody>
      </p:sp>
      <p:sp>
        <p:nvSpPr>
          <p:cNvPr id="14" name="AutoShape 12"/>
          <p:cNvSpPr>
            <a:spLocks noChangeArrowheads="1"/>
          </p:cNvSpPr>
          <p:nvPr/>
        </p:nvSpPr>
        <p:spPr bwMode="auto">
          <a:xfrm>
            <a:off x="3190875" y="4905374"/>
            <a:ext cx="1085850" cy="809625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19050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2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RF Reader</a:t>
            </a: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5" name="AutoShape 13"/>
          <p:cNvSpPr>
            <a:spLocks noChangeArrowheads="1"/>
          </p:cNvSpPr>
          <p:nvPr/>
        </p:nvSpPr>
        <p:spPr bwMode="auto">
          <a:xfrm>
            <a:off x="6331243" y="5010150"/>
            <a:ext cx="504825" cy="190500"/>
          </a:xfrm>
          <a:prstGeom prst="rightArrow">
            <a:avLst>
              <a:gd name="adj1" fmla="val 50000"/>
              <a:gd name="adj2" fmla="val 49994"/>
            </a:avLst>
          </a:prstGeom>
          <a:solidFill>
            <a:srgbClr val="FFFFFF"/>
          </a:solidFill>
          <a:ln w="19050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endParaRPr lang="en-IN"/>
          </a:p>
        </p:txBody>
      </p:sp>
      <p:sp>
        <p:nvSpPr>
          <p:cNvPr id="17" name="AutoShape 15"/>
          <p:cNvSpPr>
            <a:spLocks noChangeArrowheads="1"/>
          </p:cNvSpPr>
          <p:nvPr/>
        </p:nvSpPr>
        <p:spPr bwMode="auto">
          <a:xfrm>
            <a:off x="6836068" y="4592197"/>
            <a:ext cx="1057275" cy="971550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19050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2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buzzer</a:t>
            </a: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8" name="AutoShape 16"/>
          <p:cNvSpPr>
            <a:spLocks noChangeArrowheads="1"/>
          </p:cNvSpPr>
          <p:nvPr/>
        </p:nvSpPr>
        <p:spPr bwMode="auto">
          <a:xfrm>
            <a:off x="1641182" y="4905374"/>
            <a:ext cx="1057275" cy="971550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19050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RF Tag</a:t>
            </a:r>
            <a:endParaRPr kumimoji="0" 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9" name="Rectangle 17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IN"/>
          </a:p>
        </p:txBody>
      </p:sp>
      <p:sp>
        <p:nvSpPr>
          <p:cNvPr id="21" name="Rectangle 28"/>
          <p:cNvSpPr>
            <a:spLocks noChangeArrowheads="1"/>
          </p:cNvSpPr>
          <p:nvPr/>
        </p:nvSpPr>
        <p:spPr bwMode="auto">
          <a:xfrm>
            <a:off x="0" y="91440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IN"/>
          </a:p>
        </p:txBody>
      </p:sp>
      <p:sp>
        <p:nvSpPr>
          <p:cNvPr id="25" name="Right Arrow 12"/>
          <p:cNvSpPr>
            <a:spLocks noChangeArrowheads="1"/>
          </p:cNvSpPr>
          <p:nvPr/>
        </p:nvSpPr>
        <p:spPr bwMode="auto">
          <a:xfrm>
            <a:off x="4257675" y="3175000"/>
            <a:ext cx="504825" cy="219075"/>
          </a:xfrm>
          <a:prstGeom prst="rightArrow">
            <a:avLst>
              <a:gd name="adj1" fmla="val 50000"/>
              <a:gd name="adj2" fmla="val 50002"/>
            </a:avLst>
          </a:prstGeom>
          <a:solidFill>
            <a:srgbClr val="FFFFFF"/>
          </a:solidFill>
          <a:ln w="19050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endParaRPr lang="en-IN"/>
          </a:p>
        </p:txBody>
      </p:sp>
      <p:sp>
        <p:nvSpPr>
          <p:cNvPr id="26" name="Right Arrow 12"/>
          <p:cNvSpPr>
            <a:spLocks noChangeArrowheads="1"/>
          </p:cNvSpPr>
          <p:nvPr/>
        </p:nvSpPr>
        <p:spPr bwMode="auto">
          <a:xfrm>
            <a:off x="4257675" y="4216400"/>
            <a:ext cx="504825" cy="219075"/>
          </a:xfrm>
          <a:prstGeom prst="rightArrow">
            <a:avLst>
              <a:gd name="adj1" fmla="val 50000"/>
              <a:gd name="adj2" fmla="val 50002"/>
            </a:avLst>
          </a:prstGeom>
          <a:solidFill>
            <a:srgbClr val="FFFFFF"/>
          </a:solidFill>
          <a:ln w="19050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endParaRPr lang="en-IN"/>
          </a:p>
        </p:txBody>
      </p:sp>
      <p:sp>
        <p:nvSpPr>
          <p:cNvPr id="27" name="Right Arrow 12"/>
          <p:cNvSpPr>
            <a:spLocks noChangeArrowheads="1"/>
          </p:cNvSpPr>
          <p:nvPr/>
        </p:nvSpPr>
        <p:spPr bwMode="auto">
          <a:xfrm>
            <a:off x="4276725" y="5200650"/>
            <a:ext cx="504825" cy="219075"/>
          </a:xfrm>
          <a:prstGeom prst="rightArrow">
            <a:avLst>
              <a:gd name="adj1" fmla="val 50000"/>
              <a:gd name="adj2" fmla="val 50002"/>
            </a:avLst>
          </a:prstGeom>
          <a:solidFill>
            <a:srgbClr val="FFFFFF"/>
          </a:solidFill>
          <a:ln w="19050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endParaRPr lang="en-IN"/>
          </a:p>
        </p:txBody>
      </p:sp>
      <p:sp>
        <p:nvSpPr>
          <p:cNvPr id="30" name="Right Arrow 12"/>
          <p:cNvSpPr>
            <a:spLocks noChangeArrowheads="1"/>
          </p:cNvSpPr>
          <p:nvPr/>
        </p:nvSpPr>
        <p:spPr bwMode="auto">
          <a:xfrm>
            <a:off x="2698457" y="5206963"/>
            <a:ext cx="504825" cy="219075"/>
          </a:xfrm>
          <a:prstGeom prst="rightArrow">
            <a:avLst>
              <a:gd name="adj1" fmla="val 50000"/>
              <a:gd name="adj2" fmla="val 50002"/>
            </a:avLst>
          </a:prstGeom>
          <a:solidFill>
            <a:srgbClr val="FFFFFF"/>
          </a:solidFill>
          <a:ln w="19050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endParaRPr lang="en-IN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28600"/>
            <a:ext cx="8229600" cy="5897563"/>
          </a:xfrm>
        </p:spPr>
        <p:txBody>
          <a:bodyPr/>
          <a:lstStyle/>
          <a:p>
            <a:r>
              <a:rPr lang="en-US" b="1" dirty="0" smtClean="0"/>
              <a:t>RECEIVER</a:t>
            </a:r>
          </a:p>
          <a:p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2215EA8-6743-419E-A063-36479DA57814}" type="slidenum">
              <a:rPr lang="en-US" smtClean="0"/>
              <a:pPr>
                <a:defRPr/>
              </a:pPr>
              <a:t>8</a:t>
            </a:fld>
            <a:endParaRPr lang="en-US"/>
          </a:p>
        </p:txBody>
      </p:sp>
      <p:sp>
        <p:nvSpPr>
          <p:cNvPr id="5" name="AutoShape 3"/>
          <p:cNvSpPr>
            <a:spLocks noChangeArrowheads="1"/>
          </p:cNvSpPr>
          <p:nvPr/>
        </p:nvSpPr>
        <p:spPr bwMode="auto">
          <a:xfrm>
            <a:off x="3775742" y="2601400"/>
            <a:ext cx="1533525" cy="3354388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19050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PIC</a:t>
            </a:r>
            <a:endParaRPr kumimoji="0" lang="en-US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16F877A </a:t>
            </a:r>
            <a:endParaRPr kumimoji="0" lang="en-US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MICRO</a:t>
            </a:r>
            <a:endParaRPr kumimoji="0" lang="en-US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CONTROLLER </a:t>
            </a:r>
            <a:endParaRPr kumimoji="0" 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6" name="AutoShape 4"/>
          <p:cNvSpPr>
            <a:spLocks noChangeArrowheads="1"/>
          </p:cNvSpPr>
          <p:nvPr/>
        </p:nvSpPr>
        <p:spPr bwMode="auto">
          <a:xfrm>
            <a:off x="5761111" y="3687763"/>
            <a:ext cx="1057275" cy="971550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19050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PC</a:t>
            </a:r>
            <a:endParaRPr kumimoji="0" lang="en-US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7" name="AutoShape 5"/>
          <p:cNvSpPr>
            <a:spLocks noChangeArrowheads="1"/>
          </p:cNvSpPr>
          <p:nvPr/>
        </p:nvSpPr>
        <p:spPr bwMode="auto">
          <a:xfrm>
            <a:off x="5297064" y="4038344"/>
            <a:ext cx="476250" cy="209550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FFFFFF"/>
          </a:solidFill>
          <a:ln w="19050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/>
            <a:endParaRPr lang="en-IN"/>
          </a:p>
        </p:txBody>
      </p:sp>
      <p:sp>
        <p:nvSpPr>
          <p:cNvPr id="8" name="AutoShape 6"/>
          <p:cNvSpPr>
            <a:spLocks noChangeArrowheads="1"/>
          </p:cNvSpPr>
          <p:nvPr/>
        </p:nvSpPr>
        <p:spPr bwMode="auto">
          <a:xfrm>
            <a:off x="3985925" y="1136504"/>
            <a:ext cx="1172149" cy="971550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19050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16x2 LCD</a:t>
            </a:r>
            <a:endParaRPr kumimoji="0" 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9" name="AutoShape 7"/>
          <p:cNvSpPr>
            <a:spLocks noChangeArrowheads="1"/>
          </p:cNvSpPr>
          <p:nvPr/>
        </p:nvSpPr>
        <p:spPr bwMode="auto">
          <a:xfrm rot="16200000">
            <a:off x="4295198" y="2250929"/>
            <a:ext cx="504825" cy="219075"/>
          </a:xfrm>
          <a:prstGeom prst="rightArrow">
            <a:avLst>
              <a:gd name="adj1" fmla="val 50000"/>
              <a:gd name="adj2" fmla="val 50002"/>
            </a:avLst>
          </a:prstGeom>
          <a:solidFill>
            <a:srgbClr val="FFFFFF"/>
          </a:solidFill>
          <a:ln w="19050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/>
            <a:endParaRPr lang="en-IN"/>
          </a:p>
        </p:txBody>
      </p:sp>
      <p:sp>
        <p:nvSpPr>
          <p:cNvPr id="10" name="AutoShape 2"/>
          <p:cNvSpPr>
            <a:spLocks noChangeArrowheads="1"/>
          </p:cNvSpPr>
          <p:nvPr/>
        </p:nvSpPr>
        <p:spPr bwMode="auto">
          <a:xfrm>
            <a:off x="2038276" y="3687763"/>
            <a:ext cx="1257300" cy="971550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19050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RF </a:t>
            </a:r>
            <a:endParaRPr kumimoji="0" lang="en-US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RECEIVER</a:t>
            </a:r>
            <a:endParaRPr kumimoji="0" 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1" name="AutoShape 1"/>
          <p:cNvSpPr>
            <a:spLocks noChangeArrowheads="1"/>
          </p:cNvSpPr>
          <p:nvPr/>
        </p:nvSpPr>
        <p:spPr bwMode="auto">
          <a:xfrm>
            <a:off x="3311695" y="4068763"/>
            <a:ext cx="476250" cy="209550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FFFFFF"/>
          </a:solidFill>
          <a:ln w="19050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/>
            <a:endParaRPr lang="en-IN"/>
          </a:p>
        </p:txBody>
      </p:sp>
      <p:sp>
        <p:nvSpPr>
          <p:cNvPr id="12" name="Rectangle 8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IN"/>
          </a:p>
        </p:txBody>
      </p:sp>
      <p:sp>
        <p:nvSpPr>
          <p:cNvPr id="14" name="Rectangle 14"/>
          <p:cNvSpPr>
            <a:spLocks noChangeArrowheads="1"/>
          </p:cNvSpPr>
          <p:nvPr/>
        </p:nvSpPr>
        <p:spPr bwMode="auto">
          <a:xfrm>
            <a:off x="412065" y="7620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IN"/>
          </a:p>
        </p:txBody>
      </p:sp>
    </p:spTree>
    <p:extLst>
      <p:ext uri="{BB962C8B-B14F-4D97-AF65-F5344CB8AC3E}">
        <p14:creationId xmlns:p14="http://schemas.microsoft.com/office/powerpoint/2010/main" xmlns="" val="4396435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143000"/>
          </a:xfrm>
        </p:spPr>
        <p:txBody>
          <a:bodyPr/>
          <a:lstStyle/>
          <a:p>
            <a:r>
              <a:rPr lang="en-US" sz="3200" b="1" dirty="0" smtClean="0">
                <a:latin typeface="Times New Roman" pitchFamily="18" charset="0"/>
                <a:cs typeface="Times New Roman" pitchFamily="18" charset="0"/>
              </a:rPr>
              <a:t>WORKING PRINCIPLE OF </a:t>
            </a:r>
            <a:br>
              <a:rPr lang="en-US" sz="32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sz="3200" b="1" dirty="0" smtClean="0">
                <a:latin typeface="Times New Roman" pitchFamily="18" charset="0"/>
                <a:cs typeface="Times New Roman" pitchFamily="18" charset="0"/>
              </a:rPr>
              <a:t>PROPOSED SYSTEM</a:t>
            </a:r>
            <a:endParaRPr lang="en-US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IN" b="1" dirty="0"/>
              <a:t>Hardware component:</a:t>
            </a:r>
            <a:endParaRPr lang="en-IN" dirty="0"/>
          </a:p>
          <a:p>
            <a:pPr lvl="0"/>
            <a:r>
              <a:rPr lang="en-IN" dirty="0"/>
              <a:t>Power supply </a:t>
            </a:r>
          </a:p>
          <a:p>
            <a:pPr lvl="0"/>
            <a:r>
              <a:rPr lang="en-IN" dirty="0"/>
              <a:t>Microcontroller </a:t>
            </a:r>
          </a:p>
          <a:p>
            <a:pPr lvl="0"/>
            <a:r>
              <a:rPr lang="en-IN" dirty="0"/>
              <a:t>Serial driver </a:t>
            </a:r>
          </a:p>
          <a:p>
            <a:pPr lvl="0"/>
            <a:r>
              <a:rPr lang="en-IN" dirty="0"/>
              <a:t>RF Reader</a:t>
            </a:r>
          </a:p>
          <a:p>
            <a:pPr lvl="0"/>
            <a:r>
              <a:rPr lang="en-IN" dirty="0"/>
              <a:t>RFID Tag</a:t>
            </a:r>
          </a:p>
          <a:p>
            <a:pPr lvl="0"/>
            <a:r>
              <a:rPr lang="en-IN" dirty="0"/>
              <a:t>16x2LCD</a:t>
            </a:r>
          </a:p>
          <a:p>
            <a:pPr marL="0" indent="0">
              <a:buNone/>
            </a:pP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2215EA8-6743-419E-A063-36479DA57814}" type="slidenum">
              <a:rPr lang="en-US" smtClean="0"/>
              <a:pPr>
                <a:defRPr/>
              </a:pPr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652015575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POWER SUPPLY</a:t>
            </a:r>
            <a:endParaRPr lang="en-IN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2215EA8-6743-419E-A063-36479DA57814}" type="slidenum">
              <a:rPr lang="en-US" smtClean="0"/>
              <a:pPr>
                <a:defRPr/>
              </a:pPr>
              <a:t>10</a:t>
            </a:fld>
            <a:endParaRPr lang="en-US"/>
          </a:p>
        </p:txBody>
      </p:sp>
      <p:pic>
        <p:nvPicPr>
          <p:cNvPr id="5" name="Content Placeholder 4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209800"/>
            <a:ext cx="6096000" cy="3429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xmlns="" val="3424619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MICROCONTROLLER</a:t>
            </a:r>
            <a:endParaRPr lang="en-IN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2215EA8-6743-419E-A063-36479DA57814}" type="slidenum">
              <a:rPr lang="en-US" smtClean="0"/>
              <a:pPr>
                <a:defRPr/>
              </a:pPr>
              <a:t>11</a:t>
            </a:fld>
            <a:endParaRPr lang="en-US"/>
          </a:p>
        </p:txBody>
      </p:sp>
      <p:pic>
        <p:nvPicPr>
          <p:cNvPr id="5" name="Content Placeholder 4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66800" y="1752601"/>
            <a:ext cx="6781800" cy="42672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xmlns="" val="8781599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RFID TAG</a:t>
            </a:r>
            <a:endParaRPr lang="en-IN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2437" y="1573579"/>
            <a:ext cx="8229600" cy="4525963"/>
          </a:xfrm>
        </p:spPr>
        <p:txBody>
          <a:bodyPr/>
          <a:lstStyle/>
          <a:p>
            <a:r>
              <a:rPr lang="en-US" dirty="0"/>
              <a:t>RFID is Radio Frequency Identification Device. It is a fast, affordable and automatic identification technology that uses radio frequency (RF)</a:t>
            </a:r>
            <a:r>
              <a:rPr lang="en-US" i="1" dirty="0"/>
              <a:t> </a:t>
            </a:r>
            <a:r>
              <a:rPr lang="en-US" dirty="0"/>
              <a:t>to transfer data between a RFID reader and a RFID tag.</a:t>
            </a:r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2215EA8-6743-419E-A063-36479DA57814}" type="slidenum">
              <a:rPr lang="en-US" smtClean="0"/>
              <a:pPr>
                <a:defRPr/>
              </a:pPr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7730769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RF READER</a:t>
            </a:r>
            <a:endParaRPr lang="en-IN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IN" dirty="0"/>
              <a:t>An RFID reader's function is to interrogate RFID tags</a:t>
            </a:r>
            <a:r>
              <a:rPr lang="en-IN" dirty="0" smtClean="0"/>
              <a:t>.</a:t>
            </a:r>
          </a:p>
          <a:p>
            <a:r>
              <a:rPr lang="en-IN" dirty="0"/>
              <a:t>These two devices exchange information by the use of short-range RF signals.</a:t>
            </a:r>
            <a:endParaRPr lang="en-IN" dirty="0" smtClean="0"/>
          </a:p>
          <a:p>
            <a:r>
              <a:rPr lang="en-IN" dirty="0"/>
              <a:t>A reader contains an RF module, which acts as both a transmitter and receiver of radio frequency signals.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2215EA8-6743-419E-A063-36479DA57814}" type="slidenum">
              <a:rPr lang="en-US" smtClean="0"/>
              <a:pPr>
                <a:defRPr/>
              </a:pPr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40518524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1143000"/>
            <a:ext cx="8229600" cy="4525963"/>
          </a:xfrm>
        </p:spPr>
        <p:txBody>
          <a:bodyPr/>
          <a:lstStyle/>
          <a:p>
            <a:pPr marL="0" indent="0">
              <a:buNone/>
            </a:pPr>
            <a:r>
              <a:rPr lang="en-IN" b="1" dirty="0"/>
              <a:t>Software component:</a:t>
            </a:r>
            <a:endParaRPr lang="en-IN" dirty="0"/>
          </a:p>
          <a:p>
            <a:pPr lvl="0"/>
            <a:r>
              <a:rPr lang="en-IN" dirty="0"/>
              <a:t>Programming tool : MP_LAB-X</a:t>
            </a:r>
          </a:p>
          <a:p>
            <a:pPr lvl="0"/>
            <a:r>
              <a:rPr lang="en-IN" dirty="0"/>
              <a:t>Language : EMBEDDED-C</a:t>
            </a:r>
          </a:p>
          <a:p>
            <a:pPr marL="0" indent="0">
              <a:buNone/>
            </a:pPr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2215EA8-6743-419E-A063-36479DA57814}" type="slidenum">
              <a:rPr lang="en-US" smtClean="0"/>
              <a:pPr>
                <a:defRPr/>
              </a:pPr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5645316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en-IN" dirty="0" smtClean="0"/>
              <a:t/>
            </a:r>
            <a:br>
              <a:rPr lang="en-IN" dirty="0" smtClean="0"/>
            </a:br>
            <a:r>
              <a:rPr lang="en-IN" b="1" dirty="0" smtClean="0"/>
              <a:t>MP_LAB-X</a:t>
            </a:r>
            <a:r>
              <a:rPr lang="en-IN" b="1" dirty="0"/>
              <a:t/>
            </a:r>
            <a:br>
              <a:rPr lang="en-IN" b="1" dirty="0"/>
            </a:br>
            <a:endParaRPr lang="en-IN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IN" dirty="0"/>
              <a:t>MPLAB X IDE is a software program that runs on a PC (Windows</a:t>
            </a:r>
            <a:r>
              <a:rPr lang="en-IN" baseline="30000" dirty="0"/>
              <a:t>®</a:t>
            </a:r>
            <a:r>
              <a:rPr lang="en-IN" dirty="0"/>
              <a:t>, Mac OS</a:t>
            </a:r>
            <a:r>
              <a:rPr lang="en-IN" baseline="30000" dirty="0"/>
              <a:t>®</a:t>
            </a:r>
            <a:r>
              <a:rPr lang="en-IN" dirty="0"/>
              <a:t>, Linux</a:t>
            </a:r>
            <a:r>
              <a:rPr lang="en-IN" baseline="30000" dirty="0"/>
              <a:t>®</a:t>
            </a:r>
            <a:r>
              <a:rPr lang="en-IN" dirty="0"/>
              <a:t>) to develop applications for Microchip microcontrollers and digital signal controllers</a:t>
            </a:r>
            <a:r>
              <a:rPr lang="en-IN" dirty="0" smtClean="0"/>
              <a:t>.</a:t>
            </a:r>
          </a:p>
          <a:p>
            <a:r>
              <a:rPr lang="en-IN" dirty="0" smtClean="0"/>
              <a:t> </a:t>
            </a:r>
            <a:r>
              <a:rPr lang="en-IN" dirty="0"/>
              <a:t>It is called an Integrated Development Environment (IDE), because it provides a single integrated "environment" to develop code for embedded microcontrollers.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2215EA8-6743-419E-A063-36479DA57814}" type="slidenum">
              <a:rPr lang="en-US" smtClean="0"/>
              <a:pPr>
                <a:defRPr/>
              </a:pPr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0304742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EXPERIMENTAL RESULT</a:t>
            </a:r>
            <a:endParaRPr lang="en-IN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46DBCE6-C205-4C1C-9ED2-E1A8F55C60C0}" type="slidenum">
              <a:rPr lang="en-US" smtClean="0"/>
              <a:pPr>
                <a:defRPr/>
              </a:pPr>
              <a:t>16</a:t>
            </a:fld>
            <a:endParaRPr lang="en-US"/>
          </a:p>
        </p:txBody>
      </p:sp>
      <p:pic>
        <p:nvPicPr>
          <p:cNvPr id="6" name="Content Placeholder 5" descr="E:\NATESAN\uc browser\IMG_20180409_144335_1.jpg"/>
          <p:cNvPicPr>
            <a:picLocks noGrp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776845" y="1768374"/>
            <a:ext cx="5590309" cy="418961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xmlns="" val="378120847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APPLICATIONS</a:t>
            </a:r>
            <a:endParaRPr lang="en-IN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IN" dirty="0"/>
              <a:t>Underground </a:t>
            </a:r>
            <a:r>
              <a:rPr lang="en-IN" dirty="0" smtClean="0"/>
              <a:t>monitoring</a:t>
            </a:r>
          </a:p>
          <a:p>
            <a:r>
              <a:rPr lang="en-IN" dirty="0" smtClean="0"/>
              <a:t>Workplace </a:t>
            </a:r>
            <a:r>
              <a:rPr lang="en-IN" dirty="0"/>
              <a:t>health  and </a:t>
            </a:r>
            <a:r>
              <a:rPr lang="en-IN" dirty="0" smtClean="0"/>
              <a:t>safety</a:t>
            </a:r>
            <a:endParaRPr lang="en-IN" dirty="0"/>
          </a:p>
          <a:p>
            <a:r>
              <a:rPr lang="en-IN" dirty="0"/>
              <a:t>Unwanted gas </a:t>
            </a:r>
            <a:r>
              <a:rPr lang="en-IN" dirty="0" smtClean="0"/>
              <a:t>detection</a:t>
            </a:r>
            <a:endParaRPr lang="en-IN" dirty="0"/>
          </a:p>
          <a:p>
            <a:r>
              <a:rPr lang="en-IN" dirty="0"/>
              <a:t>Worker </a:t>
            </a:r>
            <a:r>
              <a:rPr lang="en-IN" dirty="0" smtClean="0"/>
              <a:t>safety</a:t>
            </a:r>
            <a:endParaRPr lang="en-IN" dirty="0"/>
          </a:p>
          <a:p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2215EA8-6743-419E-A063-36479DA57814}" type="slidenum">
              <a:rPr lang="en-US" smtClean="0"/>
              <a:pPr>
                <a:defRPr/>
              </a:pPr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5217761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FUTURE ENHANCEMENTS</a:t>
            </a:r>
            <a:endParaRPr lang="en-IN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The sensor nodes for their miniature size, low power and mobility, can be attached with the mine workers, resulting a flexible expandable mobile information network. So, there is tremendous scope of future research in this direction.</a:t>
            </a:r>
            <a:endParaRPr lang="en-IN" dirty="0"/>
          </a:p>
          <a:p>
            <a:pPr marL="0" indent="0">
              <a:buNone/>
            </a:pPr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2215EA8-6743-419E-A063-36479DA57814}" type="slidenum">
              <a:rPr lang="en-US" smtClean="0"/>
              <a:pPr>
                <a:defRPr/>
              </a:pPr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18887190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685800"/>
            <a:ext cx="8229600" cy="1143000"/>
          </a:xfrm>
        </p:spPr>
        <p:txBody>
          <a:bodyPr/>
          <a:lstStyle/>
          <a:p>
            <a:r>
              <a:rPr lang="en-US" dirty="0" smtClean="0"/>
              <a:t>QUERIES </a:t>
            </a:r>
            <a:endParaRPr lang="en-US" dirty="0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194718" y="1828800"/>
            <a:ext cx="4297363" cy="4297363"/>
          </a:xfrm>
        </p:spPr>
      </p:pic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2215EA8-6743-419E-A063-36479DA57814}" type="slidenum">
              <a:rPr lang="en-US" smtClean="0"/>
              <a:pPr>
                <a:defRPr/>
              </a:pPr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5827679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Content Placeholder 2"/>
          <p:cNvSpPr>
            <a:spLocks noGrp="1"/>
          </p:cNvSpPr>
          <p:nvPr>
            <p:ph idx="1"/>
          </p:nvPr>
        </p:nvSpPr>
        <p:spPr>
          <a:xfrm>
            <a:off x="533400" y="2743200"/>
            <a:ext cx="8229600" cy="838200"/>
          </a:xfrm>
        </p:spPr>
        <p:txBody>
          <a:bodyPr/>
          <a:lstStyle/>
          <a:p>
            <a:pPr algn="ctr" eaLnBrk="1" hangingPunct="1">
              <a:buFont typeface="Arial" pitchFamily="34" charset="0"/>
              <a:buNone/>
            </a:pPr>
            <a:r>
              <a:rPr lang="en-US" sz="4400" b="1" dirty="0" smtClean="0">
                <a:latin typeface="Times New Roman" pitchFamily="18" charset="0"/>
                <a:cs typeface="Times New Roman" pitchFamily="18" charset="0"/>
              </a:rPr>
              <a:t>THANK YOU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570057F-7F33-4CAE-88E0-35952DACD356}" type="slidenum">
              <a:rPr lang="en-US" smtClean="0"/>
              <a:pPr>
                <a:defRPr/>
              </a:pPr>
              <a:t>20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882</TotalTime>
  <Words>503</Words>
  <Application>Microsoft Office PowerPoint</Application>
  <PresentationFormat>On-screen Show (4:3)</PresentationFormat>
  <Paragraphs>112</Paragraphs>
  <Slides>20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1" baseType="lpstr">
      <vt:lpstr>Office Theme</vt:lpstr>
      <vt:lpstr>MONITORING THE UNDERGROUND MINE ENVIRONMENT</vt:lpstr>
      <vt:lpstr>CONTENTS</vt:lpstr>
      <vt:lpstr>ABSTRACT</vt:lpstr>
      <vt:lpstr>     EXISTING SCHEME    </vt:lpstr>
      <vt:lpstr>PROBLEMS IDENTIFIED IN EXISTING SYSTEM</vt:lpstr>
      <vt:lpstr>PROPOSED SCHEME</vt:lpstr>
      <vt:lpstr>BLOCK DIAGRAM OF PROPOSED SCHEME</vt:lpstr>
      <vt:lpstr>Slide 8</vt:lpstr>
      <vt:lpstr>WORKING PRINCIPLE OF  PROPOSED SYSTEM</vt:lpstr>
      <vt:lpstr>POWER SUPPLY</vt:lpstr>
      <vt:lpstr>MICROCONTROLLER</vt:lpstr>
      <vt:lpstr>RFID TAG</vt:lpstr>
      <vt:lpstr>RF READER</vt:lpstr>
      <vt:lpstr>Slide 14</vt:lpstr>
      <vt:lpstr> MP_LAB-X </vt:lpstr>
      <vt:lpstr>EXPERIMENTAL RESULT</vt:lpstr>
      <vt:lpstr>APPLICATIONS</vt:lpstr>
      <vt:lpstr>FUTURE ENHANCEMENTS</vt:lpstr>
      <vt:lpstr>QUERIES </vt:lpstr>
      <vt:lpstr>Slide 20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admin</dc:creator>
  <cp:lastModifiedBy>Mohan</cp:lastModifiedBy>
  <cp:revision>181</cp:revision>
  <dcterms:created xsi:type="dcterms:W3CDTF">2013-12-25T12:40:00Z</dcterms:created>
  <dcterms:modified xsi:type="dcterms:W3CDTF">2020-05-22T07:33:41Z</dcterms:modified>
</cp:coreProperties>
</file>