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6"/>
  </p:notesMasterIdLst>
  <p:sldIdLst>
    <p:sldId id="392" r:id="rId2"/>
    <p:sldId id="375" r:id="rId3"/>
    <p:sldId id="371" r:id="rId4"/>
    <p:sldId id="342" r:id="rId5"/>
    <p:sldId id="391" r:id="rId6"/>
    <p:sldId id="361" r:id="rId7"/>
    <p:sldId id="381" r:id="rId8"/>
    <p:sldId id="363" r:id="rId9"/>
    <p:sldId id="384" r:id="rId10"/>
    <p:sldId id="385" r:id="rId11"/>
    <p:sldId id="386" r:id="rId12"/>
    <p:sldId id="388" r:id="rId13"/>
    <p:sldId id="389" r:id="rId14"/>
    <p:sldId id="331" r:id="rId15"/>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pitchFamily="34" charset="0"/>
        <a:ea typeface="+mn-ea"/>
        <a:cs typeface="+mn-cs"/>
      </a:defRPr>
    </a:lvl1pPr>
    <a:lvl2pPr marL="457200" algn="l" rtl="0" fontAlgn="base">
      <a:spcBef>
        <a:spcPct val="0"/>
      </a:spcBef>
      <a:spcAft>
        <a:spcPct val="0"/>
      </a:spcAft>
      <a:defRPr kern="1200">
        <a:solidFill>
          <a:schemeClr val="tx1"/>
        </a:solidFill>
        <a:latin typeface="Arial" pitchFamily="34" charset="0"/>
        <a:ea typeface="+mn-ea"/>
        <a:cs typeface="+mn-cs"/>
      </a:defRPr>
    </a:lvl2pPr>
    <a:lvl3pPr marL="914400" algn="l" rtl="0" fontAlgn="base">
      <a:spcBef>
        <a:spcPct val="0"/>
      </a:spcBef>
      <a:spcAft>
        <a:spcPct val="0"/>
      </a:spcAft>
      <a:defRPr kern="1200">
        <a:solidFill>
          <a:schemeClr val="tx1"/>
        </a:solidFill>
        <a:latin typeface="Arial" pitchFamily="34" charset="0"/>
        <a:ea typeface="+mn-ea"/>
        <a:cs typeface="+mn-cs"/>
      </a:defRPr>
    </a:lvl3pPr>
    <a:lvl4pPr marL="1371600" algn="l" rtl="0" fontAlgn="base">
      <a:spcBef>
        <a:spcPct val="0"/>
      </a:spcBef>
      <a:spcAft>
        <a:spcPct val="0"/>
      </a:spcAft>
      <a:defRPr kern="1200">
        <a:solidFill>
          <a:schemeClr val="tx1"/>
        </a:solidFill>
        <a:latin typeface="Arial" pitchFamily="34" charset="0"/>
        <a:ea typeface="+mn-ea"/>
        <a:cs typeface="+mn-cs"/>
      </a:defRPr>
    </a:lvl4pPr>
    <a:lvl5pPr marL="1828800" algn="l" rtl="0" fontAlgn="base">
      <a:spcBef>
        <a:spcPct val="0"/>
      </a:spcBef>
      <a:spcAft>
        <a:spcPct val="0"/>
      </a:spcAft>
      <a:defRPr kern="1200">
        <a:solidFill>
          <a:schemeClr val="tx1"/>
        </a:solidFill>
        <a:latin typeface="Arial" pitchFamily="34" charset="0"/>
        <a:ea typeface="+mn-ea"/>
        <a:cs typeface="+mn-cs"/>
      </a:defRPr>
    </a:lvl5pPr>
    <a:lvl6pPr marL="2286000" algn="l" defTabSz="914400" rtl="0" eaLnBrk="1" latinLnBrk="0" hangingPunct="1">
      <a:defRPr kern="1200">
        <a:solidFill>
          <a:schemeClr val="tx1"/>
        </a:solidFill>
        <a:latin typeface="Arial" pitchFamily="34" charset="0"/>
        <a:ea typeface="+mn-ea"/>
        <a:cs typeface="+mn-cs"/>
      </a:defRPr>
    </a:lvl6pPr>
    <a:lvl7pPr marL="2743200" algn="l" defTabSz="914400" rtl="0" eaLnBrk="1" latinLnBrk="0" hangingPunct="1">
      <a:defRPr kern="1200">
        <a:solidFill>
          <a:schemeClr val="tx1"/>
        </a:solidFill>
        <a:latin typeface="Arial" pitchFamily="34" charset="0"/>
        <a:ea typeface="+mn-ea"/>
        <a:cs typeface="+mn-cs"/>
      </a:defRPr>
    </a:lvl7pPr>
    <a:lvl8pPr marL="3200400" algn="l" defTabSz="914400" rtl="0" eaLnBrk="1" latinLnBrk="0" hangingPunct="1">
      <a:defRPr kern="1200">
        <a:solidFill>
          <a:schemeClr val="tx1"/>
        </a:solidFill>
        <a:latin typeface="Arial" pitchFamily="34" charset="0"/>
        <a:ea typeface="+mn-ea"/>
        <a:cs typeface="+mn-cs"/>
      </a:defRPr>
    </a:lvl8pPr>
    <a:lvl9pPr marL="3657600" algn="l" defTabSz="914400" rtl="0" eaLnBrk="1" latinLnBrk="0" hangingPunct="1">
      <a:defRPr kern="1200">
        <a:solidFill>
          <a:schemeClr val="tx1"/>
        </a:solidFill>
        <a:latin typeface="Arial" pitchFamily="34" charset="0"/>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4749" autoAdjust="0"/>
    <p:restoredTop sz="91119" autoAdjust="0"/>
  </p:normalViewPr>
  <p:slideViewPr>
    <p:cSldViewPr>
      <p:cViewPr varScale="1">
        <p:scale>
          <a:sx n="73" d="100"/>
          <a:sy n="73" d="100"/>
        </p:scale>
        <p:origin x="-456" y="-102"/>
      </p:cViewPr>
      <p:guideLst>
        <p:guide orient="horz" pos="2160"/>
        <p:guide pos="2880"/>
      </p:guideLst>
    </p:cSldViewPr>
  </p:slideViewPr>
  <p:outlineViewPr>
    <p:cViewPr>
      <p:scale>
        <a:sx n="33" d="100"/>
        <a:sy n="33" d="100"/>
      </p:scale>
      <p:origin x="0" y="3738"/>
    </p:cViewPr>
  </p:outlin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defRPr>
            </a:lvl1pPr>
          </a:lstStyle>
          <a:p>
            <a:pPr>
              <a:defRPr/>
            </a:pPr>
            <a:fld id="{04E620A1-11A7-40E6-98DA-F084CD4D5829}" type="datetimeFigureOut">
              <a:rPr lang="en-US"/>
              <a:pPr>
                <a:defRPr/>
              </a:pPr>
              <a:t>13-Apr-21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defRPr>
            </a:lvl1pPr>
          </a:lstStyle>
          <a:p>
            <a:pPr>
              <a:defRPr/>
            </a:pPr>
            <a:fld id="{CD70582A-6561-40DF-8C7A-0D582E7C0A13}" type="slidenum">
              <a:rPr lang="en-US"/>
              <a:pPr>
                <a:defRPr/>
              </a:pPr>
              <a:t>‹#›</a:t>
            </a:fld>
            <a:endParaRPr lang="en-US"/>
          </a:p>
        </p:txBody>
      </p:sp>
    </p:spTree>
    <p:extLst>
      <p:ext uri="{BB962C8B-B14F-4D97-AF65-F5344CB8AC3E}">
        <p14:creationId xmlns="" xmlns:p14="http://schemas.microsoft.com/office/powerpoint/2010/main" val="1796277264"/>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C074D8A0-B04F-4FE3-AA10-A4F3F40F2B1C}" type="datetime1">
              <a:rPr lang="en-US"/>
              <a:pPr>
                <a:defRPr/>
              </a:pPr>
              <a:t>13-Apr-21</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84B50741-9806-423F-8229-E420720EA18E}"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0F3BB0AA-4709-44C1-811D-13CC4346E975}" type="datetime1">
              <a:rPr lang="en-US"/>
              <a:pPr>
                <a:defRPr/>
              </a:pPr>
              <a:t>13-Apr-21</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A2215EA8-6743-419E-A063-36479DA57814}"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A851F2C7-CBA5-432D-A1B4-44746572F1A2}" type="datetime1">
              <a:rPr lang="en-US"/>
              <a:pPr>
                <a:defRPr/>
              </a:pPr>
              <a:t>13-Apr-21</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04EEC459-76B5-4648-8B37-F99706DD7E41}"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6362A319-C843-4A88-B069-8322B0F173FE}" type="datetime1">
              <a:rPr lang="en-US"/>
              <a:pPr>
                <a:defRPr/>
              </a:pPr>
              <a:t>13-Apr-21</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E271A082-456F-4880-8A3A-DB4DA85F8CD8}"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6BE11525-3CA9-42EE-9C97-8813FF733A05}" type="datetime1">
              <a:rPr lang="en-US"/>
              <a:pPr>
                <a:defRPr/>
              </a:pPr>
              <a:t>13-Apr-21</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C99D0F9C-35D9-4E05-8FE8-1476E5CFE766}"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5B3A5416-C31B-456C-94D6-20BF5C5EA767}" type="datetime1">
              <a:rPr lang="en-US"/>
              <a:pPr>
                <a:defRPr/>
              </a:pPr>
              <a:t>13-Apr-21</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546DBCE6-C205-4C1C-9ED2-E1A8F55C60C0}"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CFE4142F-853B-4162-90D9-9F40EF758AAB}" type="datetime1">
              <a:rPr lang="en-US"/>
              <a:pPr>
                <a:defRPr/>
              </a:pPr>
              <a:t>13-Apr-21</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0303D003-B892-41A2-B721-44B6516BE185}"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284DF0EF-EA99-4DB1-93AD-BD31227B1588}" type="datetime1">
              <a:rPr lang="en-US"/>
              <a:pPr>
                <a:defRPr/>
              </a:pPr>
              <a:t>13-Apr-21</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69395C45-E8CB-4F25-9F22-7E2D4BCBCA5F}"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BEC205DA-64B7-4FCF-89BA-3F5F46681A35}" type="datetime1">
              <a:rPr lang="en-US"/>
              <a:pPr>
                <a:defRPr/>
              </a:pPr>
              <a:t>13-Apr-21</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6A8B674B-4268-4F09-9459-BF90F2A9AD69}"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A5E39099-45C4-4E19-85E1-BAF45EE6F65D}" type="datetime1">
              <a:rPr lang="en-US"/>
              <a:pPr>
                <a:defRPr/>
              </a:pPr>
              <a:t>13-Apr-21</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F16AF628-B592-4C69-9AA4-34940DEE77A7}"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7F311BB8-6C97-4C53-829E-BF80A54703A9}" type="datetime1">
              <a:rPr lang="en-US"/>
              <a:pPr>
                <a:defRPr/>
              </a:pPr>
              <a:t>13-Apr-21</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8ED1C7DF-D142-4B72-B414-0831894CF879}"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75F63283-71F0-4369-B8FF-8D928F36FEDD}" type="datetime1">
              <a:rPr lang="en-US"/>
              <a:pPr>
                <a:defRPr/>
              </a:pPr>
              <a:t>13-Apr-21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E4E07C0E-2587-41FD-9032-B0BECFE3D037}"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4678362"/>
          </a:xfrm>
        </p:spPr>
        <p:txBody>
          <a:bodyPr/>
          <a:lstStyle/>
          <a:p>
            <a:r>
              <a:rPr lang="en-US" b="1" dirty="0" smtClean="0">
                <a:latin typeface="Times New Roman" pitchFamily="18" charset="0"/>
                <a:cs typeface="Times New Roman" pitchFamily="18" charset="0"/>
              </a:rPr>
              <a:t>MOBILE CHARGER USING SOLAR HELMET</a:t>
            </a:r>
            <a:endParaRPr lang="en-US" dirty="0"/>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1</a:t>
            </a:fld>
            <a:endParaRPr lang="en-US"/>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b="1" dirty="0" smtClean="0">
                <a:latin typeface="Times New Roman" pitchFamily="18" charset="0"/>
                <a:ea typeface="+mn-ea"/>
                <a:cs typeface="Times New Roman" pitchFamily="18" charset="0"/>
              </a:rPr>
              <a:t>CONTENTS</a:t>
            </a:r>
            <a:endParaRPr lang="en-US" sz="3200" b="1" dirty="0">
              <a:latin typeface="Times New Roman" pitchFamily="18" charset="0"/>
              <a:ea typeface="+mn-ea"/>
              <a:cs typeface="Times New Roman" pitchFamily="18" charset="0"/>
            </a:endParaRPr>
          </a:p>
        </p:txBody>
      </p:sp>
      <p:sp>
        <p:nvSpPr>
          <p:cNvPr id="3" name="Content Placeholder 2"/>
          <p:cNvSpPr>
            <a:spLocks noGrp="1"/>
          </p:cNvSpPr>
          <p:nvPr>
            <p:ph idx="1"/>
          </p:nvPr>
        </p:nvSpPr>
        <p:spPr/>
        <p:txBody>
          <a:bodyPr/>
          <a:lstStyle/>
          <a:p>
            <a:r>
              <a:rPr lang="en-IN" sz="2800" dirty="0">
                <a:latin typeface="Times New Roman" pitchFamily="18" charset="0"/>
                <a:cs typeface="Times New Roman" pitchFamily="18" charset="0"/>
              </a:rPr>
              <a:t>ABSTRACT</a:t>
            </a:r>
          </a:p>
          <a:p>
            <a:r>
              <a:rPr lang="en-IN" sz="2800" dirty="0">
                <a:latin typeface="Times New Roman" pitchFamily="18" charset="0"/>
                <a:cs typeface="Times New Roman" pitchFamily="18" charset="0"/>
              </a:rPr>
              <a:t>EXISTING SCHEME</a:t>
            </a:r>
          </a:p>
          <a:p>
            <a:r>
              <a:rPr lang="en-US" sz="2800" dirty="0">
                <a:latin typeface="Times New Roman" pitchFamily="18" charset="0"/>
                <a:cs typeface="Times New Roman" pitchFamily="18" charset="0"/>
              </a:rPr>
              <a:t>PROPOSED SYSTEM WITH BLOCK DIAGRAM</a:t>
            </a:r>
          </a:p>
          <a:p>
            <a:r>
              <a:rPr lang="en-US" sz="2800" dirty="0">
                <a:latin typeface="Times New Roman" pitchFamily="18" charset="0"/>
                <a:cs typeface="Times New Roman" pitchFamily="18" charset="0"/>
              </a:rPr>
              <a:t>WORKING PRINCIPLE OF PROPOSED SYSTEM</a:t>
            </a:r>
          </a:p>
          <a:p>
            <a:r>
              <a:rPr lang="en-IN" sz="2800" dirty="0">
                <a:latin typeface="Times New Roman" pitchFamily="18" charset="0"/>
                <a:cs typeface="Times New Roman" pitchFamily="18" charset="0"/>
              </a:rPr>
              <a:t>PROS AND </a:t>
            </a:r>
            <a:r>
              <a:rPr lang="en-IN" sz="2800" dirty="0" smtClean="0">
                <a:latin typeface="Times New Roman" pitchFamily="18" charset="0"/>
                <a:cs typeface="Times New Roman" pitchFamily="18" charset="0"/>
              </a:rPr>
              <a:t>CONS</a:t>
            </a:r>
            <a:r>
              <a:rPr lang="en-US" sz="2800" dirty="0" smtClean="0">
                <a:latin typeface="Times New Roman" pitchFamily="18" charset="0"/>
                <a:cs typeface="Times New Roman" pitchFamily="18" charset="0"/>
              </a:rPr>
              <a:t> </a:t>
            </a:r>
            <a:endParaRPr lang="en-US" sz="2800" dirty="0">
              <a:latin typeface="Times New Roman" pitchFamily="18" charset="0"/>
              <a:cs typeface="Times New Roman" pitchFamily="18" charset="0"/>
            </a:endParaRPr>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2</a:t>
            </a:fld>
            <a:endParaRPr lang="en-US"/>
          </a:p>
        </p:txBody>
      </p:sp>
    </p:spTree>
    <p:extLst>
      <p:ext uri="{BB962C8B-B14F-4D97-AF65-F5344CB8AC3E}">
        <p14:creationId xmlns="" xmlns:p14="http://schemas.microsoft.com/office/powerpoint/2010/main" val="1979997202"/>
      </p:ext>
    </p:extLst>
  </p:cSld>
  <p:clrMapOvr>
    <a:masterClrMapping/>
  </p:clrMapOvr>
  <p:transition spd="slow"/>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b="1" dirty="0">
                <a:latin typeface="Times New Roman" pitchFamily="18" charset="0"/>
                <a:cs typeface="Times New Roman" pitchFamily="18" charset="0"/>
              </a:rPr>
              <a:t>ABSTRACT</a:t>
            </a:r>
            <a:endParaRPr lang="en-US" sz="3200" dirty="0"/>
          </a:p>
        </p:txBody>
      </p:sp>
      <p:sp>
        <p:nvSpPr>
          <p:cNvPr id="3" name="Content Placeholder 2"/>
          <p:cNvSpPr>
            <a:spLocks noGrp="1"/>
          </p:cNvSpPr>
          <p:nvPr>
            <p:ph idx="1"/>
          </p:nvPr>
        </p:nvSpPr>
        <p:spPr/>
        <p:txBody>
          <a:bodyPr/>
          <a:lstStyle/>
          <a:p>
            <a:r>
              <a:rPr lang="en-US" dirty="0"/>
              <a:t>The objective of this project is to charge the cell phone with the help of solar power in helmet. </a:t>
            </a:r>
            <a:endParaRPr lang="en-US" dirty="0" smtClean="0"/>
          </a:p>
          <a:p>
            <a:r>
              <a:rPr lang="en-US" dirty="0" smtClean="0"/>
              <a:t>This </a:t>
            </a:r>
            <a:r>
              <a:rPr lang="en-US" dirty="0"/>
              <a:t>project acts as instant charger</a:t>
            </a:r>
            <a:r>
              <a:rPr lang="en-US" dirty="0" smtClean="0"/>
              <a:t>.</a:t>
            </a:r>
          </a:p>
          <a:p>
            <a:r>
              <a:rPr lang="en-US" dirty="0" smtClean="0"/>
              <a:t> </a:t>
            </a:r>
            <a:r>
              <a:rPr lang="en-US" dirty="0"/>
              <a:t>This project is used in important places such as outside of the home and so on.</a:t>
            </a:r>
            <a:endParaRPr lang="en-IN" dirty="0"/>
          </a:p>
          <a:p>
            <a:endParaRPr lang="en-US" dirty="0"/>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3</a:t>
            </a:fld>
            <a:endParaRPr lang="en-US" dirty="0"/>
          </a:p>
        </p:txBody>
      </p:sp>
    </p:spTree>
    <p:extLst>
      <p:ext uri="{BB962C8B-B14F-4D97-AF65-F5344CB8AC3E}">
        <p14:creationId xmlns="" xmlns:p14="http://schemas.microsoft.com/office/powerpoint/2010/main" val="2234558466"/>
      </p:ext>
    </p:extLst>
  </p:cSld>
  <p:clrMapOvr>
    <a:masterClrMapping/>
  </p:clrMapOvr>
  <p:transition spd="slow"/>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title"/>
          </p:nvPr>
        </p:nvSpPr>
        <p:spPr>
          <a:xfrm>
            <a:off x="762000" y="304800"/>
            <a:ext cx="7467600" cy="838200"/>
          </a:xfrm>
        </p:spPr>
        <p:txBody>
          <a:bodyPr/>
          <a:lstStyle/>
          <a:p>
            <a:pPr eaLnBrk="1" hangingPunct="1">
              <a:lnSpc>
                <a:spcPct val="150000"/>
              </a:lnSpc>
            </a:pPr>
            <a:r>
              <a:rPr lang="en-US" sz="2800" b="1" dirty="0">
                <a:latin typeface="Times New Roman" pitchFamily="18" charset="0"/>
                <a:cs typeface="Times New Roman" pitchFamily="18" charset="0"/>
              </a:rPr>
              <a:t> </a:t>
            </a:r>
            <a:r>
              <a:rPr lang="en-US" sz="2800" b="1" dirty="0" smtClean="0">
                <a:latin typeface="Times New Roman" pitchFamily="18" charset="0"/>
                <a:cs typeface="Times New Roman" pitchFamily="18" charset="0"/>
              </a:rPr>
              <a:t>  </a:t>
            </a:r>
            <a:r>
              <a:rPr lang="en-US" sz="3200" b="1" dirty="0" smtClean="0">
                <a:latin typeface="Times New Roman" pitchFamily="18" charset="0"/>
                <a:cs typeface="Times New Roman" pitchFamily="18" charset="0"/>
              </a:rPr>
              <a:t>EXISTING SCHEME</a:t>
            </a:r>
          </a:p>
        </p:txBody>
      </p:sp>
      <p:sp>
        <p:nvSpPr>
          <p:cNvPr id="5123" name="Content Placeholder 2"/>
          <p:cNvSpPr>
            <a:spLocks noGrp="1"/>
          </p:cNvSpPr>
          <p:nvPr>
            <p:ph idx="1"/>
          </p:nvPr>
        </p:nvSpPr>
        <p:spPr>
          <a:xfrm>
            <a:off x="228600" y="1524000"/>
            <a:ext cx="8482012" cy="5105400"/>
          </a:xfrm>
        </p:spPr>
        <p:txBody>
          <a:bodyPr/>
          <a:lstStyle/>
          <a:p>
            <a:pPr algn="just" eaLnBrk="1" hangingPunct="1">
              <a:buFont typeface="Wingdings" pitchFamily="2" charset="2"/>
              <a:buChar char="Ø"/>
            </a:pPr>
            <a:endParaRPr lang="en-US" sz="2800" b="1" dirty="0" smtClean="0">
              <a:latin typeface="Times New Roman" pitchFamily="18" charset="0"/>
              <a:cs typeface="Times New Roman" pitchFamily="18" charset="0"/>
            </a:endParaRPr>
          </a:p>
          <a:p>
            <a:pPr algn="just" eaLnBrk="1" hangingPunct="1">
              <a:buFont typeface="Arial" pitchFamily="34" charset="0"/>
              <a:buNone/>
            </a:pPr>
            <a:endParaRPr lang="en-US" sz="2800" dirty="0" smtClean="0">
              <a:latin typeface="Times New Roman" pitchFamily="18" charset="0"/>
              <a:cs typeface="Times New Roman" pitchFamily="18" charset="0"/>
            </a:endParaRPr>
          </a:p>
          <a:p>
            <a:pPr marL="0" indent="0" eaLnBrk="1" hangingPunct="1">
              <a:buNone/>
            </a:pPr>
            <a:r>
              <a:rPr lang="en-IN" sz="2400" dirty="0"/>
              <a:t> </a:t>
            </a:r>
            <a:r>
              <a:rPr lang="en-IN" sz="2800" dirty="0">
                <a:latin typeface="Times New Roman" pitchFamily="18" charset="0"/>
                <a:cs typeface="Times New Roman" pitchFamily="18" charset="0"/>
              </a:rPr>
              <a:t>Workshop of </a:t>
            </a:r>
            <a:r>
              <a:rPr lang="en-IN" sz="2800" i="1" dirty="0">
                <a:latin typeface="Times New Roman" pitchFamily="18" charset="0"/>
                <a:cs typeface="Times New Roman" pitchFamily="18" charset="0"/>
              </a:rPr>
              <a:t>HKI </a:t>
            </a:r>
            <a:r>
              <a:rPr lang="en-IN" sz="2800" i="1" dirty="0" err="1">
                <a:latin typeface="Times New Roman" pitchFamily="18" charset="0"/>
                <a:cs typeface="Times New Roman" pitchFamily="18" charset="0"/>
              </a:rPr>
              <a:t>dan</a:t>
            </a:r>
            <a:r>
              <a:rPr lang="en-IN" sz="2800" i="1" dirty="0">
                <a:latin typeface="Times New Roman" pitchFamily="18" charset="0"/>
                <a:cs typeface="Times New Roman" pitchFamily="18" charset="0"/>
              </a:rPr>
              <a:t> Drafting Paten </a:t>
            </a:r>
            <a:r>
              <a:rPr lang="en-IN" sz="2800" dirty="0">
                <a:latin typeface="Times New Roman" pitchFamily="18" charset="0"/>
                <a:cs typeface="Times New Roman" pitchFamily="18" charset="0"/>
              </a:rPr>
              <a:t>2014. Conducted by </a:t>
            </a:r>
            <a:r>
              <a:rPr lang="en-IN" sz="2800" dirty="0" err="1">
                <a:latin typeface="Times New Roman" pitchFamily="18" charset="0"/>
                <a:cs typeface="Times New Roman" pitchFamily="18" charset="0"/>
              </a:rPr>
              <a:t>Lembaga</a:t>
            </a:r>
            <a:r>
              <a:rPr lang="en-IN" sz="2800" dirty="0">
                <a:latin typeface="Times New Roman" pitchFamily="18" charset="0"/>
                <a:cs typeface="Times New Roman" pitchFamily="18" charset="0"/>
              </a:rPr>
              <a:t> </a:t>
            </a:r>
            <a:r>
              <a:rPr lang="en-IN" sz="2800" dirty="0" err="1">
                <a:latin typeface="Times New Roman" pitchFamily="18" charset="0"/>
                <a:cs typeface="Times New Roman" pitchFamily="18" charset="0"/>
              </a:rPr>
              <a:t>Penelitian</a:t>
            </a:r>
            <a:r>
              <a:rPr lang="en-IN" sz="2800" dirty="0">
                <a:latin typeface="Times New Roman" pitchFamily="18" charset="0"/>
                <a:cs typeface="Times New Roman" pitchFamily="18" charset="0"/>
              </a:rPr>
              <a:t> </a:t>
            </a:r>
            <a:r>
              <a:rPr lang="en-IN" sz="2800" dirty="0" err="1">
                <a:latin typeface="Times New Roman" pitchFamily="18" charset="0"/>
                <a:cs typeface="Times New Roman" pitchFamily="18" charset="0"/>
              </a:rPr>
              <a:t>dan</a:t>
            </a:r>
            <a:r>
              <a:rPr lang="en-IN" sz="2800" dirty="0">
                <a:latin typeface="Times New Roman" pitchFamily="18" charset="0"/>
                <a:cs typeface="Times New Roman" pitchFamily="18" charset="0"/>
              </a:rPr>
              <a:t> </a:t>
            </a:r>
            <a:r>
              <a:rPr lang="en-IN" sz="2800" dirty="0" err="1">
                <a:latin typeface="Times New Roman" pitchFamily="18" charset="0"/>
                <a:cs typeface="Times New Roman" pitchFamily="18" charset="0"/>
              </a:rPr>
              <a:t>Pengabdian</a:t>
            </a:r>
            <a:r>
              <a:rPr lang="en-IN" sz="2800" dirty="0">
                <a:latin typeface="Times New Roman" pitchFamily="18" charset="0"/>
                <a:cs typeface="Times New Roman" pitchFamily="18" charset="0"/>
              </a:rPr>
              <a:t> </a:t>
            </a:r>
            <a:r>
              <a:rPr lang="en-IN" sz="2800" dirty="0" err="1">
                <a:latin typeface="Times New Roman" pitchFamily="18" charset="0"/>
                <a:cs typeface="Times New Roman" pitchFamily="18" charset="0"/>
              </a:rPr>
              <a:t>Masyarakat</a:t>
            </a:r>
            <a:r>
              <a:rPr lang="en-IN" sz="2800" dirty="0">
                <a:latin typeface="Times New Roman" pitchFamily="18" charset="0"/>
                <a:cs typeface="Times New Roman" pitchFamily="18" charset="0"/>
              </a:rPr>
              <a:t> (LP2M) State University of Malang. </a:t>
            </a:r>
            <a:r>
              <a:rPr lang="en-IN" sz="2800" dirty="0" err="1">
                <a:latin typeface="Times New Roman" pitchFamily="18" charset="0"/>
                <a:cs typeface="Times New Roman" pitchFamily="18" charset="0"/>
              </a:rPr>
              <a:t>Batu</a:t>
            </a:r>
            <a:r>
              <a:rPr lang="en-IN" sz="2800" dirty="0">
                <a:latin typeface="Times New Roman" pitchFamily="18" charset="0"/>
                <a:cs typeface="Times New Roman" pitchFamily="18" charset="0"/>
              </a:rPr>
              <a:t> Paradise Hotel, </a:t>
            </a:r>
            <a:r>
              <a:rPr lang="en-IN" sz="2800" dirty="0" err="1">
                <a:latin typeface="Times New Roman" pitchFamily="18" charset="0"/>
                <a:cs typeface="Times New Roman" pitchFamily="18" charset="0"/>
              </a:rPr>
              <a:t>Batu</a:t>
            </a:r>
            <a:r>
              <a:rPr lang="en-IN" sz="2800" dirty="0">
                <a:latin typeface="Times New Roman" pitchFamily="18" charset="0"/>
                <a:cs typeface="Times New Roman" pitchFamily="18" charset="0"/>
              </a:rPr>
              <a:t>. September, 6-7th 2014. </a:t>
            </a:r>
            <a:endParaRPr lang="en-IN" sz="2800" dirty="0" smtClean="0">
              <a:latin typeface="Times New Roman" pitchFamily="18" charset="0"/>
              <a:cs typeface="Times New Roman" pitchFamily="18" charset="0"/>
            </a:endParaRPr>
          </a:p>
        </p:txBody>
      </p:sp>
      <p:sp>
        <p:nvSpPr>
          <p:cNvPr id="4" name="Slide Number Placeholder 3"/>
          <p:cNvSpPr>
            <a:spLocks noGrp="1"/>
          </p:cNvSpPr>
          <p:nvPr>
            <p:ph type="sldNum" sz="quarter" idx="12"/>
          </p:nvPr>
        </p:nvSpPr>
        <p:spPr/>
        <p:txBody>
          <a:bodyPr/>
          <a:lstStyle/>
          <a:p>
            <a:pPr>
              <a:defRPr/>
            </a:pPr>
            <a:fld id="{7324C11D-6C5E-4930-B04B-8227908DCAFD}" type="slidenum">
              <a:rPr lang="en-US" smtClean="0"/>
              <a:pPr>
                <a:defRPr/>
              </a:pPr>
              <a:t>4</a:t>
            </a:fld>
            <a:endParaRPr lang="en-US"/>
          </a:p>
        </p:txBody>
      </p:sp>
    </p:spTree>
  </p:cSld>
  <p:clrMapOvr>
    <a:masterClrMapping/>
  </p:clrMapOvr>
  <p:transition spd="slow"/>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b="1" dirty="0">
                <a:latin typeface="Times New Roman" pitchFamily="18" charset="0"/>
                <a:cs typeface="Times New Roman" pitchFamily="18" charset="0"/>
              </a:rPr>
              <a:t>EXISTING </a:t>
            </a:r>
            <a:r>
              <a:rPr lang="en-US" sz="3200" b="1" dirty="0" smtClean="0">
                <a:latin typeface="Times New Roman" pitchFamily="18" charset="0"/>
                <a:cs typeface="Times New Roman" pitchFamily="18" charset="0"/>
              </a:rPr>
              <a:t>SCHEME </a:t>
            </a:r>
            <a:r>
              <a:rPr lang="en-US" sz="3200" b="1" dirty="0" err="1" smtClean="0">
                <a:latin typeface="Times New Roman" pitchFamily="18" charset="0"/>
                <a:cs typeface="Times New Roman" pitchFamily="18" charset="0"/>
              </a:rPr>
              <a:t>Cont</a:t>
            </a:r>
            <a:r>
              <a:rPr lang="en-US" sz="3200" b="1" dirty="0" smtClean="0">
                <a:latin typeface="Times New Roman" pitchFamily="18" charset="0"/>
                <a:cs typeface="Times New Roman" pitchFamily="18" charset="0"/>
              </a:rPr>
              <a:t>…</a:t>
            </a:r>
            <a:endParaRPr lang="en-IN" sz="3200" dirty="0"/>
          </a:p>
        </p:txBody>
      </p:sp>
      <p:sp>
        <p:nvSpPr>
          <p:cNvPr id="3" name="Content Placeholder 2"/>
          <p:cNvSpPr>
            <a:spLocks noGrp="1"/>
          </p:cNvSpPr>
          <p:nvPr>
            <p:ph idx="1"/>
          </p:nvPr>
        </p:nvSpPr>
        <p:spPr/>
        <p:txBody>
          <a:bodyPr/>
          <a:lstStyle/>
          <a:p>
            <a:r>
              <a:rPr lang="en-IN" sz="2800" dirty="0">
                <a:latin typeface="Times New Roman" pitchFamily="18" charset="0"/>
                <a:cs typeface="Times New Roman" pitchFamily="18" charset="0"/>
              </a:rPr>
              <a:t>As earlier scheme was </a:t>
            </a:r>
            <a:r>
              <a:rPr lang="en-IN" sz="2800" dirty="0" smtClean="0">
                <a:latin typeface="Times New Roman" pitchFamily="18" charset="0"/>
                <a:cs typeface="Times New Roman" pitchFamily="18" charset="0"/>
              </a:rPr>
              <a:t>used </a:t>
            </a:r>
            <a:r>
              <a:rPr lang="en-IN" sz="2800" dirty="0">
                <a:latin typeface="Times New Roman" pitchFamily="18" charset="0"/>
                <a:cs typeface="Times New Roman" pitchFamily="18" charset="0"/>
              </a:rPr>
              <a:t>same solar strip also but they connected directly to the charge control </a:t>
            </a:r>
            <a:r>
              <a:rPr lang="en-IN" sz="2800" dirty="0" smtClean="0">
                <a:latin typeface="Times New Roman" pitchFamily="18" charset="0"/>
                <a:cs typeface="Times New Roman" pitchFamily="18" charset="0"/>
              </a:rPr>
              <a:t>unit(CCU) </a:t>
            </a:r>
            <a:r>
              <a:rPr lang="en-IN" sz="2800" dirty="0">
                <a:latin typeface="Times New Roman" pitchFamily="18" charset="0"/>
                <a:cs typeface="Times New Roman" pitchFamily="18" charset="0"/>
              </a:rPr>
              <a:t>so some amount of power </a:t>
            </a:r>
            <a:r>
              <a:rPr lang="en-IN" sz="2800" dirty="0" smtClean="0">
                <a:latin typeface="Times New Roman" pitchFamily="18" charset="0"/>
                <a:cs typeface="Times New Roman" pitchFamily="18" charset="0"/>
              </a:rPr>
              <a:t>wasted and </a:t>
            </a:r>
            <a:r>
              <a:rPr lang="en-IN" sz="2800" dirty="0">
                <a:latin typeface="Times New Roman" pitchFamily="18" charset="0"/>
                <a:cs typeface="Times New Roman" pitchFamily="18" charset="0"/>
              </a:rPr>
              <a:t>there </a:t>
            </a:r>
            <a:r>
              <a:rPr lang="en-IN" sz="2800" dirty="0" smtClean="0">
                <a:latin typeface="Times New Roman" pitchFamily="18" charset="0"/>
                <a:cs typeface="Times New Roman" pitchFamily="18" charset="0"/>
              </a:rPr>
              <a:t>is </a:t>
            </a:r>
            <a:r>
              <a:rPr lang="en-IN" sz="2800" dirty="0">
                <a:latin typeface="Times New Roman" pitchFamily="18" charset="0"/>
                <a:cs typeface="Times New Roman" pitchFamily="18" charset="0"/>
              </a:rPr>
              <a:t>no possibilities </a:t>
            </a:r>
            <a:r>
              <a:rPr lang="en-IN" sz="2800" dirty="0" smtClean="0">
                <a:latin typeface="Times New Roman" pitchFamily="18" charset="0"/>
                <a:cs typeface="Times New Roman" pitchFamily="18" charset="0"/>
              </a:rPr>
              <a:t>to store the </a:t>
            </a:r>
            <a:r>
              <a:rPr lang="en-IN" sz="2800" dirty="0">
                <a:latin typeface="Times New Roman" pitchFamily="18" charset="0"/>
                <a:cs typeface="Times New Roman" pitchFamily="18" charset="0"/>
              </a:rPr>
              <a:t>power. </a:t>
            </a:r>
            <a:endParaRPr lang="en-IN" sz="2800" dirty="0" smtClean="0">
              <a:latin typeface="Times New Roman" pitchFamily="18" charset="0"/>
              <a:cs typeface="Times New Roman" pitchFamily="18" charset="0"/>
            </a:endParaRPr>
          </a:p>
          <a:p>
            <a:r>
              <a:rPr lang="en-IN" sz="2800" dirty="0" smtClean="0">
                <a:latin typeface="Times New Roman" pitchFamily="18" charset="0"/>
                <a:cs typeface="Times New Roman" pitchFamily="18" charset="0"/>
              </a:rPr>
              <a:t>So </a:t>
            </a:r>
            <a:r>
              <a:rPr lang="en-IN" sz="2800" dirty="0">
                <a:latin typeface="Times New Roman" pitchFamily="18" charset="0"/>
                <a:cs typeface="Times New Roman" pitchFamily="18" charset="0"/>
              </a:rPr>
              <a:t>we modified with the </a:t>
            </a:r>
            <a:r>
              <a:rPr lang="en-IN" sz="2800" dirty="0" smtClean="0">
                <a:latin typeface="Times New Roman" pitchFamily="18" charset="0"/>
                <a:cs typeface="Times New Roman" pitchFamily="18" charset="0"/>
              </a:rPr>
              <a:t>battery. </a:t>
            </a:r>
            <a:endParaRPr lang="en-US" sz="2800" dirty="0">
              <a:latin typeface="Times New Roman" pitchFamily="18" charset="0"/>
              <a:cs typeface="Times New Roman" pitchFamily="18" charset="0"/>
            </a:endParaRPr>
          </a:p>
          <a:p>
            <a:pPr marL="0" indent="0">
              <a:buNone/>
            </a:pPr>
            <a:endParaRPr lang="en-IN" sz="2800" dirty="0"/>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5</a:t>
            </a:fld>
            <a:endParaRPr lang="en-US"/>
          </a:p>
        </p:txBody>
      </p:sp>
    </p:spTree>
    <p:extLst>
      <p:ext uri="{BB962C8B-B14F-4D97-AF65-F5344CB8AC3E}">
        <p14:creationId xmlns="" xmlns:p14="http://schemas.microsoft.com/office/powerpoint/2010/main" val="37848410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381000" y="228600"/>
            <a:ext cx="8229600" cy="1143000"/>
          </a:xfrm>
        </p:spPr>
        <p:txBody>
          <a:bodyPr/>
          <a:lstStyle/>
          <a:p>
            <a:pPr eaLnBrk="1" hangingPunct="1"/>
            <a:r>
              <a:rPr lang="en-US" sz="3200" b="1" dirty="0" smtClean="0">
                <a:latin typeface="Times New Roman" pitchFamily="18" charset="0"/>
                <a:cs typeface="Times New Roman" pitchFamily="18" charset="0"/>
              </a:rPr>
              <a:t>PROPOSED SYSTEM WITH BLOCK DIAGRAM</a:t>
            </a:r>
          </a:p>
        </p:txBody>
      </p:sp>
      <p:sp>
        <p:nvSpPr>
          <p:cNvPr id="9219" name="Rectangle 3"/>
          <p:cNvSpPr>
            <a:spLocks noGrp="1" noChangeArrowheads="1"/>
          </p:cNvSpPr>
          <p:nvPr>
            <p:ph type="body" idx="1"/>
          </p:nvPr>
        </p:nvSpPr>
        <p:spPr/>
        <p:txBody>
          <a:bodyPr/>
          <a:lstStyle/>
          <a:p>
            <a:pPr eaLnBrk="1" hangingPunct="1">
              <a:buFont typeface="Arial" pitchFamily="34" charset="0"/>
              <a:buNone/>
            </a:pPr>
            <a:endParaRPr lang="en-IN" sz="2400" dirty="0"/>
          </a:p>
          <a:p>
            <a:pPr marL="0" indent="0">
              <a:buNone/>
            </a:pPr>
            <a:endParaRPr lang="en-IN" sz="2400" dirty="0"/>
          </a:p>
        </p:txBody>
      </p:sp>
      <p:sp>
        <p:nvSpPr>
          <p:cNvPr id="4" name="Slide Number Placeholder 3"/>
          <p:cNvSpPr>
            <a:spLocks noGrp="1"/>
          </p:cNvSpPr>
          <p:nvPr>
            <p:ph type="sldNum" sz="quarter" idx="12"/>
          </p:nvPr>
        </p:nvSpPr>
        <p:spPr/>
        <p:txBody>
          <a:bodyPr/>
          <a:lstStyle/>
          <a:p>
            <a:pPr>
              <a:defRPr/>
            </a:pPr>
            <a:fld id="{E29EC179-5E18-45D1-B3E0-FD696C5272D5}" type="slidenum">
              <a:rPr lang="en-US" smtClean="0"/>
              <a:pPr>
                <a:defRPr/>
              </a:pPr>
              <a:t>6</a:t>
            </a:fld>
            <a:endParaRPr lang="en-US"/>
          </a:p>
        </p:txBody>
      </p:sp>
      <p:graphicFrame>
        <p:nvGraphicFramePr>
          <p:cNvPr id="2" name="Table 1"/>
          <p:cNvGraphicFramePr>
            <a:graphicFrameLocks noGrp="1"/>
          </p:cNvGraphicFramePr>
          <p:nvPr>
            <p:extLst>
              <p:ext uri="{D42A27DB-BD31-4B8C-83A1-F6EECF244321}">
                <p14:modId xmlns="" xmlns:p14="http://schemas.microsoft.com/office/powerpoint/2010/main" val="1014624754"/>
              </p:ext>
            </p:extLst>
          </p:nvPr>
        </p:nvGraphicFramePr>
        <p:xfrm>
          <a:off x="1524000" y="1600200"/>
          <a:ext cx="6096000" cy="762000"/>
        </p:xfrm>
        <a:graphic>
          <a:graphicData uri="http://schemas.openxmlformats.org/drawingml/2006/table">
            <a:tbl>
              <a:tblPr firstRow="1" bandRow="1">
                <a:tableStyleId>{5C22544A-7EE6-4342-B048-85BDC9FD1C3A}</a:tableStyleId>
              </a:tblPr>
              <a:tblGrid>
                <a:gridCol w="6096000"/>
              </a:tblGrid>
              <a:tr h="762000">
                <a:tc>
                  <a:txBody>
                    <a:bodyPr/>
                    <a:lstStyle/>
                    <a:p>
                      <a:r>
                        <a:rPr lang="en-IN" dirty="0" smtClean="0">
                          <a:solidFill>
                            <a:schemeClr val="bg1"/>
                          </a:solidFill>
                        </a:rPr>
                        <a:t>  </a:t>
                      </a:r>
                      <a:endParaRPr lang="en-IN" dirty="0">
                        <a:solidFill>
                          <a:schemeClr val="bg1"/>
                        </a:solidFill>
                      </a:endParaRPr>
                    </a:p>
                  </a:txBody>
                  <a:tcPr/>
                </a:tc>
              </a:tr>
            </a:tbl>
          </a:graphicData>
        </a:graphic>
      </p:graphicFrame>
      <p:graphicFrame>
        <p:nvGraphicFramePr>
          <p:cNvPr id="6" name="Table 5"/>
          <p:cNvGraphicFramePr>
            <a:graphicFrameLocks noGrp="1"/>
          </p:cNvGraphicFramePr>
          <p:nvPr>
            <p:extLst>
              <p:ext uri="{D42A27DB-BD31-4B8C-83A1-F6EECF244321}">
                <p14:modId xmlns="" xmlns:p14="http://schemas.microsoft.com/office/powerpoint/2010/main" val="3862550238"/>
              </p:ext>
            </p:extLst>
          </p:nvPr>
        </p:nvGraphicFramePr>
        <p:xfrm>
          <a:off x="1524000" y="2743200"/>
          <a:ext cx="6096000" cy="914400"/>
        </p:xfrm>
        <a:graphic>
          <a:graphicData uri="http://schemas.openxmlformats.org/drawingml/2006/table">
            <a:tbl>
              <a:tblPr firstRow="1" bandRow="1">
                <a:tableStyleId>{5C22544A-7EE6-4342-B048-85BDC9FD1C3A}</a:tableStyleId>
              </a:tblPr>
              <a:tblGrid>
                <a:gridCol w="6096000"/>
              </a:tblGrid>
              <a:tr h="762000">
                <a:tc>
                  <a:txBody>
                    <a:bodyPr/>
                    <a:lstStyle/>
                    <a:p>
                      <a:r>
                        <a:rPr lang="en-IN" dirty="0" smtClean="0"/>
                        <a:t>                       </a:t>
                      </a:r>
                    </a:p>
                    <a:p>
                      <a:pPr marL="0" marR="0" indent="0" algn="l" defTabSz="914400" rtl="0" eaLnBrk="1" fontAlgn="auto" latinLnBrk="0" hangingPunct="1">
                        <a:lnSpc>
                          <a:spcPct val="100000"/>
                        </a:lnSpc>
                        <a:spcBef>
                          <a:spcPts val="0"/>
                        </a:spcBef>
                        <a:spcAft>
                          <a:spcPts val="0"/>
                        </a:spcAft>
                        <a:buClrTx/>
                        <a:buSzTx/>
                        <a:buFontTx/>
                        <a:buNone/>
                        <a:tabLst/>
                        <a:defRPr/>
                      </a:pPr>
                      <a:r>
                        <a:rPr lang="en-IN" dirty="0" smtClean="0">
                          <a:latin typeface="Aharoni" pitchFamily="2" charset="-79"/>
                          <a:cs typeface="Aharoni" pitchFamily="2" charset="-79"/>
                        </a:rPr>
                        <a:t>                           </a:t>
                      </a:r>
                      <a:r>
                        <a:rPr lang="en-IN" baseline="0" dirty="0" smtClean="0">
                          <a:latin typeface="Aharoni" pitchFamily="2" charset="-79"/>
                          <a:cs typeface="Aharoni" pitchFamily="2" charset="-79"/>
                        </a:rPr>
                        <a:t>   </a:t>
                      </a:r>
                      <a:r>
                        <a:rPr lang="en-IN" baseline="0" dirty="0" smtClean="0">
                          <a:latin typeface="Times New Roman" pitchFamily="18" charset="0"/>
                          <a:cs typeface="Times New Roman" pitchFamily="18" charset="0"/>
                        </a:rPr>
                        <a:t>STORAGE BATTERY</a:t>
                      </a:r>
                      <a:endParaRPr lang="en-IN" dirty="0" smtClean="0">
                        <a:latin typeface="Times New Roman" pitchFamily="18" charset="0"/>
                        <a:cs typeface="Times New Roman" pitchFamily="18" charset="0"/>
                      </a:endParaRPr>
                    </a:p>
                    <a:p>
                      <a:endParaRPr lang="en-IN" dirty="0">
                        <a:latin typeface="Aharoni" pitchFamily="2" charset="-79"/>
                        <a:cs typeface="Aharoni" pitchFamily="2" charset="-79"/>
                      </a:endParaRPr>
                    </a:p>
                  </a:txBody>
                  <a:tcPr/>
                </a:tc>
              </a:tr>
            </a:tbl>
          </a:graphicData>
        </a:graphic>
      </p:graphicFrame>
      <p:graphicFrame>
        <p:nvGraphicFramePr>
          <p:cNvPr id="7" name="Table 6"/>
          <p:cNvGraphicFramePr>
            <a:graphicFrameLocks noGrp="1"/>
          </p:cNvGraphicFramePr>
          <p:nvPr>
            <p:extLst>
              <p:ext uri="{D42A27DB-BD31-4B8C-83A1-F6EECF244321}">
                <p14:modId xmlns="" xmlns:p14="http://schemas.microsoft.com/office/powerpoint/2010/main" val="2535531562"/>
              </p:ext>
            </p:extLst>
          </p:nvPr>
        </p:nvGraphicFramePr>
        <p:xfrm>
          <a:off x="1600200" y="3962400"/>
          <a:ext cx="6096000" cy="762000"/>
        </p:xfrm>
        <a:graphic>
          <a:graphicData uri="http://schemas.openxmlformats.org/drawingml/2006/table">
            <a:tbl>
              <a:tblPr firstRow="1" bandRow="1">
                <a:tableStyleId>{5C22544A-7EE6-4342-B048-85BDC9FD1C3A}</a:tableStyleId>
              </a:tblPr>
              <a:tblGrid>
                <a:gridCol w="6096000"/>
              </a:tblGrid>
              <a:tr h="762000">
                <a:tc>
                  <a:txBody>
                    <a:bodyPr/>
                    <a:lstStyle/>
                    <a:p>
                      <a:r>
                        <a:rPr lang="en-IN" baseline="0" dirty="0" smtClean="0"/>
                        <a:t>                                     </a:t>
                      </a:r>
                    </a:p>
                    <a:p>
                      <a:r>
                        <a:rPr lang="en-IN" baseline="0" dirty="0" smtClean="0"/>
                        <a:t>                                                 </a:t>
                      </a:r>
                      <a:r>
                        <a:rPr lang="en-IN" baseline="0" dirty="0" smtClean="0">
                          <a:latin typeface="Times New Roman" pitchFamily="18" charset="0"/>
                          <a:cs typeface="Times New Roman" pitchFamily="18" charset="0"/>
                        </a:rPr>
                        <a:t>CCU</a:t>
                      </a:r>
                    </a:p>
                  </a:txBody>
                  <a:tcPr/>
                </a:tc>
              </a:tr>
            </a:tbl>
          </a:graphicData>
        </a:graphic>
      </p:graphicFrame>
      <p:graphicFrame>
        <p:nvGraphicFramePr>
          <p:cNvPr id="8" name="Table 7"/>
          <p:cNvGraphicFramePr>
            <a:graphicFrameLocks noGrp="1"/>
          </p:cNvGraphicFramePr>
          <p:nvPr>
            <p:extLst>
              <p:ext uri="{D42A27DB-BD31-4B8C-83A1-F6EECF244321}">
                <p14:modId xmlns="" xmlns:p14="http://schemas.microsoft.com/office/powerpoint/2010/main" val="3676240731"/>
              </p:ext>
            </p:extLst>
          </p:nvPr>
        </p:nvGraphicFramePr>
        <p:xfrm>
          <a:off x="1524000" y="5139744"/>
          <a:ext cx="6096000" cy="914400"/>
        </p:xfrm>
        <a:graphic>
          <a:graphicData uri="http://schemas.openxmlformats.org/drawingml/2006/table">
            <a:tbl>
              <a:tblPr firstRow="1" bandRow="1">
                <a:tableStyleId>{5C22544A-7EE6-4342-B048-85BDC9FD1C3A}</a:tableStyleId>
              </a:tblPr>
              <a:tblGrid>
                <a:gridCol w="6096000"/>
              </a:tblGrid>
              <a:tr h="762000">
                <a:tc>
                  <a:txBody>
                    <a:bodyPr/>
                    <a:lstStyle/>
                    <a:p>
                      <a:r>
                        <a:rPr lang="en-IN" sz="1800" b="1" kern="1200" dirty="0" smtClean="0">
                          <a:solidFill>
                            <a:schemeClr val="lt1"/>
                          </a:solidFill>
                          <a:effectLst/>
                          <a:latin typeface="+mn-lt"/>
                          <a:ea typeface="+mn-ea"/>
                          <a:cs typeface="+mn-cs"/>
                        </a:rPr>
                        <a:t>                              </a:t>
                      </a:r>
                    </a:p>
                    <a:p>
                      <a:r>
                        <a:rPr lang="en-IN" sz="1800" b="1" kern="1200" dirty="0" smtClean="0">
                          <a:solidFill>
                            <a:schemeClr val="lt1"/>
                          </a:solidFill>
                          <a:effectLst/>
                          <a:latin typeface="+mn-lt"/>
                          <a:ea typeface="+mn-ea"/>
                          <a:cs typeface="+mn-cs"/>
                        </a:rPr>
                        <a:t>                                      </a:t>
                      </a:r>
                      <a:r>
                        <a:rPr lang="en-IN" sz="1800" b="1" kern="1200" dirty="0" smtClean="0">
                          <a:solidFill>
                            <a:schemeClr val="lt1"/>
                          </a:solidFill>
                          <a:effectLst/>
                          <a:latin typeface="Times New Roman" pitchFamily="18" charset="0"/>
                          <a:ea typeface="+mn-ea"/>
                          <a:cs typeface="Times New Roman" pitchFamily="18" charset="0"/>
                        </a:rPr>
                        <a:t>CHARGING PROBE</a:t>
                      </a:r>
                      <a:endParaRPr lang="en-IN" dirty="0" smtClean="0">
                        <a:latin typeface="Times New Roman" pitchFamily="18" charset="0"/>
                        <a:cs typeface="Times New Roman" pitchFamily="18" charset="0"/>
                      </a:endParaRPr>
                    </a:p>
                    <a:p>
                      <a:r>
                        <a:rPr lang="en-IN" dirty="0" smtClean="0"/>
                        <a:t>                                           </a:t>
                      </a:r>
                      <a:endParaRPr lang="en-IN" dirty="0">
                        <a:latin typeface="Times New Roman" pitchFamily="18" charset="0"/>
                        <a:cs typeface="Times New Roman" pitchFamily="18" charset="0"/>
                      </a:endParaRPr>
                    </a:p>
                  </a:txBody>
                  <a:tcPr/>
                </a:tc>
              </a:tr>
            </a:tbl>
          </a:graphicData>
        </a:graphic>
      </p:graphicFrame>
      <p:sp>
        <p:nvSpPr>
          <p:cNvPr id="3" name="TextBox 2"/>
          <p:cNvSpPr txBox="1"/>
          <p:nvPr/>
        </p:nvSpPr>
        <p:spPr>
          <a:xfrm>
            <a:off x="3446849" y="1720334"/>
            <a:ext cx="1755609" cy="369332"/>
          </a:xfrm>
          <a:prstGeom prst="rect">
            <a:avLst/>
          </a:prstGeom>
          <a:noFill/>
        </p:spPr>
        <p:txBody>
          <a:bodyPr wrap="none" rtlCol="0">
            <a:spAutoFit/>
          </a:bodyPr>
          <a:lstStyle/>
          <a:p>
            <a:r>
              <a:rPr lang="en-IN" dirty="0" smtClean="0">
                <a:solidFill>
                  <a:schemeClr val="bg1"/>
                </a:solidFill>
                <a:latin typeface="Aharoni" pitchFamily="2" charset="-79"/>
                <a:cs typeface="Aharoni" pitchFamily="2" charset="-79"/>
              </a:rPr>
              <a:t> </a:t>
            </a:r>
            <a:r>
              <a:rPr lang="en-IN" dirty="0" smtClean="0">
                <a:solidFill>
                  <a:schemeClr val="bg1"/>
                </a:solidFill>
                <a:latin typeface="Times New Roman" pitchFamily="18" charset="0"/>
                <a:cs typeface="Times New Roman" pitchFamily="18" charset="0"/>
              </a:rPr>
              <a:t>SOLAR STRIP</a:t>
            </a:r>
            <a:r>
              <a:rPr lang="en-IN" dirty="0" smtClean="0">
                <a:solidFill>
                  <a:schemeClr val="bg1"/>
                </a:solidFill>
                <a:latin typeface="Aharoni" pitchFamily="2" charset="-79"/>
                <a:cs typeface="Aharoni" pitchFamily="2" charset="-79"/>
              </a:rPr>
              <a:t> </a:t>
            </a:r>
            <a:endParaRPr lang="en-IN" dirty="0">
              <a:solidFill>
                <a:schemeClr val="bg1"/>
              </a:solidFill>
              <a:latin typeface="Aharoni" pitchFamily="2" charset="-79"/>
              <a:cs typeface="Aharoni" pitchFamily="2" charset="-79"/>
            </a:endParaRPr>
          </a:p>
        </p:txBody>
      </p:sp>
      <p:sp>
        <p:nvSpPr>
          <p:cNvPr id="5" name="Down Arrow 4"/>
          <p:cNvSpPr/>
          <p:nvPr/>
        </p:nvSpPr>
        <p:spPr>
          <a:xfrm>
            <a:off x="4343400" y="2362200"/>
            <a:ext cx="228600" cy="4572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11" name="Down Arrow 10"/>
          <p:cNvSpPr/>
          <p:nvPr/>
        </p:nvSpPr>
        <p:spPr>
          <a:xfrm>
            <a:off x="4340998" y="3505200"/>
            <a:ext cx="228600" cy="4572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12" name="Down Arrow 11"/>
          <p:cNvSpPr/>
          <p:nvPr/>
        </p:nvSpPr>
        <p:spPr>
          <a:xfrm>
            <a:off x="4370230" y="4682544"/>
            <a:ext cx="228600" cy="4572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a:p>
        </p:txBody>
      </p:sp>
    </p:spTree>
  </p:cSld>
  <p:clrMapOvr>
    <a:masterClrMapping/>
  </p:clrMapOvr>
  <p:transition spd="slow"/>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143000"/>
          </a:xfrm>
        </p:spPr>
        <p:txBody>
          <a:bodyPr/>
          <a:lstStyle/>
          <a:p>
            <a:r>
              <a:rPr lang="en-US" sz="3200" b="1" dirty="0" smtClean="0">
                <a:latin typeface="Times New Roman" pitchFamily="18" charset="0"/>
                <a:cs typeface="Times New Roman" pitchFamily="18" charset="0"/>
              </a:rPr>
              <a:t>WORKING PRINCIPLE OF </a:t>
            </a:r>
            <a:br>
              <a:rPr lang="en-US" sz="3200" b="1" dirty="0" smtClean="0">
                <a:latin typeface="Times New Roman" pitchFamily="18" charset="0"/>
                <a:cs typeface="Times New Roman" pitchFamily="18" charset="0"/>
              </a:rPr>
            </a:br>
            <a:r>
              <a:rPr lang="en-US" sz="3200" b="1" dirty="0" smtClean="0">
                <a:latin typeface="Times New Roman" pitchFamily="18" charset="0"/>
                <a:cs typeface="Times New Roman" pitchFamily="18" charset="0"/>
              </a:rPr>
              <a:t>PROPOSED SYSTEM</a:t>
            </a:r>
            <a:endParaRPr lang="en-US" sz="3200" dirty="0"/>
          </a:p>
        </p:txBody>
      </p:sp>
      <p:sp>
        <p:nvSpPr>
          <p:cNvPr id="3" name="Content Placeholder 2"/>
          <p:cNvSpPr>
            <a:spLocks noGrp="1"/>
          </p:cNvSpPr>
          <p:nvPr>
            <p:ph idx="1"/>
          </p:nvPr>
        </p:nvSpPr>
        <p:spPr/>
        <p:txBody>
          <a:bodyPr/>
          <a:lstStyle/>
          <a:p>
            <a:r>
              <a:rPr lang="en-US" dirty="0"/>
              <a:t>Solar panel consists of number of silicon cells</a:t>
            </a:r>
            <a:r>
              <a:rPr lang="en-US" dirty="0" smtClean="0"/>
              <a:t>.</a:t>
            </a:r>
          </a:p>
          <a:p>
            <a:r>
              <a:rPr lang="en-US" dirty="0" smtClean="0"/>
              <a:t>When </a:t>
            </a:r>
            <a:r>
              <a:rPr lang="en-US" dirty="0"/>
              <a:t>sunlight falls on these cells, it generate voltage pulse and gathered together then given to </a:t>
            </a:r>
            <a:r>
              <a:rPr lang="en-US" dirty="0" smtClean="0"/>
              <a:t>battery. </a:t>
            </a:r>
          </a:p>
          <a:p>
            <a:r>
              <a:rPr lang="en-US" dirty="0" smtClean="0"/>
              <a:t>The control unit used to control the power and charging the mobile</a:t>
            </a:r>
          </a:p>
          <a:p>
            <a:r>
              <a:rPr lang="en-US" dirty="0" smtClean="0"/>
              <a:t>The </a:t>
            </a:r>
            <a:r>
              <a:rPr lang="en-US" dirty="0"/>
              <a:t>different cell phone sockets are connected in the charging circuit</a:t>
            </a:r>
            <a:r>
              <a:rPr lang="en-US" dirty="0" smtClean="0"/>
              <a:t>.</a:t>
            </a:r>
          </a:p>
          <a:p>
            <a:endParaRPr lang="en-US" dirty="0" smtClean="0"/>
          </a:p>
          <a:p>
            <a:pPr marL="0" indent="0">
              <a:buNone/>
            </a:pPr>
            <a:endParaRPr lang="en-US" dirty="0" smtClean="0">
              <a:solidFill>
                <a:srgbClr val="FF0000"/>
              </a:solidFill>
            </a:endParaRPr>
          </a:p>
          <a:p>
            <a:pPr marL="0" indent="0">
              <a:buNone/>
            </a:pPr>
            <a:endParaRPr lang="en-US" dirty="0">
              <a:solidFill>
                <a:srgbClr val="FF0000"/>
              </a:solidFill>
            </a:endParaRPr>
          </a:p>
          <a:p>
            <a:pPr marL="0" indent="0">
              <a:buNone/>
            </a:pPr>
            <a:endParaRPr lang="en-US" dirty="0">
              <a:solidFill>
                <a:srgbClr val="FF0000"/>
              </a:solidFill>
            </a:endParaRPr>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7</a:t>
            </a:fld>
            <a:endParaRPr lang="en-US"/>
          </a:p>
        </p:txBody>
      </p:sp>
    </p:spTree>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 y="0"/>
            <a:ext cx="8991600" cy="1143000"/>
          </a:xfrm>
        </p:spPr>
        <p:txBody>
          <a:bodyPr/>
          <a:lstStyle/>
          <a:p>
            <a:r>
              <a:rPr lang="en-IN" altLang="en-US" sz="3200" b="1" dirty="0">
                <a:latin typeface="Times New Roman" pitchFamily="18" charset="0"/>
                <a:cs typeface="Times New Roman" pitchFamily="18" charset="0"/>
              </a:rPr>
              <a:t>HARDWARE USED</a:t>
            </a:r>
            <a:endParaRPr lang="en-US" sz="3200" b="1" dirty="0">
              <a:latin typeface="Times New Roman" pitchFamily="18" charset="0"/>
              <a:cs typeface="Times New Roman" pitchFamily="18" charset="0"/>
            </a:endParaRPr>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8</a:t>
            </a:fld>
            <a:endParaRPr lang="en-US"/>
          </a:p>
        </p:txBody>
      </p:sp>
      <p:sp>
        <p:nvSpPr>
          <p:cNvPr id="6" name="Content Placeholder 5"/>
          <p:cNvSpPr>
            <a:spLocks noGrp="1"/>
          </p:cNvSpPr>
          <p:nvPr>
            <p:ph idx="1"/>
          </p:nvPr>
        </p:nvSpPr>
        <p:spPr/>
        <p:txBody>
          <a:bodyPr/>
          <a:lstStyle/>
          <a:p>
            <a:r>
              <a:rPr lang="en-US" sz="2800" dirty="0" smtClean="0">
                <a:latin typeface="Times New Roman" pitchFamily="18" charset="0"/>
                <a:cs typeface="Times New Roman" pitchFamily="18" charset="0"/>
              </a:rPr>
              <a:t>SOLAR STRIPES</a:t>
            </a:r>
          </a:p>
          <a:p>
            <a:r>
              <a:rPr lang="en-US" sz="2800" dirty="0" smtClean="0">
                <a:latin typeface="Times New Roman" pitchFamily="18" charset="0"/>
                <a:cs typeface="Times New Roman" pitchFamily="18" charset="0"/>
              </a:rPr>
              <a:t>CCU</a:t>
            </a:r>
          </a:p>
          <a:p>
            <a:r>
              <a:rPr lang="en-US" sz="2800" dirty="0" smtClean="0">
                <a:latin typeface="Times New Roman" pitchFamily="18" charset="0"/>
                <a:cs typeface="Times New Roman" pitchFamily="18" charset="0"/>
              </a:rPr>
              <a:t>BATTERY</a:t>
            </a:r>
          </a:p>
          <a:p>
            <a:r>
              <a:rPr lang="en-US" sz="2800" dirty="0" smtClean="0">
                <a:latin typeface="Times New Roman" pitchFamily="18" charset="0"/>
                <a:cs typeface="Times New Roman" pitchFamily="18" charset="0"/>
              </a:rPr>
              <a:t>CHARGING PROBE</a:t>
            </a:r>
          </a:p>
          <a:p>
            <a:pPr marL="0" indent="0">
              <a:buNone/>
            </a:pPr>
            <a:endParaRPr lang="en-US" dirty="0"/>
          </a:p>
        </p:txBody>
      </p:sp>
    </p:spTree>
  </p:cSld>
  <p:clrMapOvr>
    <a:masterClrMapping/>
  </p:clrMapOvr>
  <p:transition spd="slow"/>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sz="3200" b="1" dirty="0" smtClean="0">
                <a:latin typeface="Times New Roman" pitchFamily="18" charset="0"/>
                <a:cs typeface="Times New Roman" pitchFamily="18" charset="0"/>
              </a:rPr>
              <a:t>SOLAR STRIP</a:t>
            </a:r>
            <a:endParaRPr lang="en-IN" sz="3200" b="1" dirty="0">
              <a:latin typeface="Times New Roman" pitchFamily="18" charset="0"/>
              <a:cs typeface="Times New Roman" pitchFamily="18" charset="0"/>
            </a:endParaRPr>
          </a:p>
        </p:txBody>
      </p:sp>
      <p:sp>
        <p:nvSpPr>
          <p:cNvPr id="3" name="Content Placeholder 2"/>
          <p:cNvSpPr>
            <a:spLocks noGrp="1"/>
          </p:cNvSpPr>
          <p:nvPr>
            <p:ph idx="1"/>
          </p:nvPr>
        </p:nvSpPr>
        <p:spPr>
          <a:xfrm>
            <a:off x="533400" y="1524000"/>
            <a:ext cx="8229600" cy="4525963"/>
          </a:xfrm>
        </p:spPr>
        <p:txBody>
          <a:bodyPr/>
          <a:lstStyle/>
          <a:p>
            <a:r>
              <a:rPr lang="en-IN" sz="2400" dirty="0" smtClean="0">
                <a:latin typeface="Times New Roman" pitchFamily="18" charset="0"/>
                <a:cs typeface="Times New Roman" pitchFamily="18" charset="0"/>
              </a:rPr>
              <a:t>It is too flexible </a:t>
            </a:r>
          </a:p>
          <a:p>
            <a:r>
              <a:rPr lang="en-IN" sz="2400" dirty="0" smtClean="0">
                <a:latin typeface="Times New Roman" pitchFamily="18" charset="0"/>
                <a:cs typeface="Times New Roman" pitchFamily="18" charset="0"/>
              </a:rPr>
              <a:t>We can extend up to maximum as we want </a:t>
            </a:r>
          </a:p>
          <a:p>
            <a:r>
              <a:rPr lang="en-IN" sz="2400" dirty="0" smtClean="0">
                <a:latin typeface="Times New Roman" pitchFamily="18" charset="0"/>
                <a:cs typeface="Times New Roman" pitchFamily="18" charset="0"/>
              </a:rPr>
              <a:t>It is made by poly- </a:t>
            </a:r>
            <a:r>
              <a:rPr lang="en-IN" sz="2400" dirty="0" err="1" smtClean="0">
                <a:latin typeface="Times New Roman" pitchFamily="18" charset="0"/>
                <a:cs typeface="Times New Roman" pitchFamily="18" charset="0"/>
              </a:rPr>
              <a:t>sillicon</a:t>
            </a:r>
            <a:r>
              <a:rPr lang="en-IN" sz="2400" dirty="0" smtClean="0">
                <a:latin typeface="Times New Roman" pitchFamily="18" charset="0"/>
                <a:cs typeface="Times New Roman" pitchFamily="18" charset="0"/>
              </a:rPr>
              <a:t> and it is more thin  </a:t>
            </a:r>
          </a:p>
          <a:p>
            <a:r>
              <a:rPr lang="en-IN" sz="2400" dirty="0" smtClean="0">
                <a:latin typeface="Times New Roman" pitchFamily="18" charset="0"/>
                <a:cs typeface="Times New Roman" pitchFamily="18" charset="0"/>
              </a:rPr>
              <a:t>It’s a renewable energy source</a:t>
            </a:r>
          </a:p>
          <a:p>
            <a:r>
              <a:rPr lang="en-IN" sz="2400" dirty="0" smtClean="0">
                <a:latin typeface="Times New Roman" pitchFamily="18" charset="0"/>
                <a:cs typeface="Times New Roman" pitchFamily="18" charset="0"/>
              </a:rPr>
              <a:t>Low maintenance cost</a:t>
            </a:r>
          </a:p>
          <a:p>
            <a:r>
              <a:rPr lang="en-IN" sz="2400" dirty="0" smtClean="0">
                <a:latin typeface="Times New Roman" pitchFamily="18" charset="0"/>
                <a:cs typeface="Times New Roman" pitchFamily="18" charset="0"/>
              </a:rPr>
              <a:t>It’s a diverse application</a:t>
            </a:r>
          </a:p>
          <a:p>
            <a:pPr marL="0" indent="0">
              <a:buNone/>
            </a:pPr>
            <a:endParaRPr lang="en-IN" dirty="0"/>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9</a:t>
            </a:fld>
            <a:endParaRPr lang="en-US"/>
          </a:p>
        </p:txBody>
      </p:sp>
    </p:spTree>
    <p:extLst>
      <p:ext uri="{BB962C8B-B14F-4D97-AF65-F5344CB8AC3E}">
        <p14:creationId xmlns="" xmlns:p14="http://schemas.microsoft.com/office/powerpoint/2010/main" val="1293686508"/>
      </p:ext>
    </p:extLst>
  </p:cSld>
  <p:clrMapOvr>
    <a:masterClrMapping/>
  </p:clrMapOvr>
  <mc:AlternateContent xmlns:mc="http://schemas.openxmlformats.org/markup-compatibility/2006">
    <mc:Choice xmlns="" xmlns:p14="http://schemas.microsoft.com/office/powerpoint/2010/main" Requires="p14">
      <p:transition spd="slow" p14:dur="2000"/>
    </mc:Choice>
    <mc:Fallback>
      <p:transition spd="slow"/>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sz="3200" dirty="0" smtClean="0">
                <a:latin typeface="Times New Roman" pitchFamily="18" charset="0"/>
                <a:cs typeface="Times New Roman" pitchFamily="18" charset="0"/>
              </a:rPr>
              <a:t>BATTERY</a:t>
            </a:r>
            <a:endParaRPr lang="en-IN" sz="3200" dirty="0">
              <a:latin typeface="Times New Roman" pitchFamily="18" charset="0"/>
              <a:cs typeface="Times New Roman" pitchFamily="18" charset="0"/>
            </a:endParaRPr>
          </a:p>
        </p:txBody>
      </p:sp>
      <p:sp>
        <p:nvSpPr>
          <p:cNvPr id="3" name="Content Placeholder 2"/>
          <p:cNvSpPr>
            <a:spLocks noGrp="1"/>
          </p:cNvSpPr>
          <p:nvPr>
            <p:ph idx="1"/>
          </p:nvPr>
        </p:nvSpPr>
        <p:spPr/>
        <p:txBody>
          <a:bodyPr/>
          <a:lstStyle/>
          <a:p>
            <a:r>
              <a:rPr lang="en-IN" sz="2400" dirty="0" smtClean="0">
                <a:latin typeface="Times New Roman" pitchFamily="18" charset="0"/>
                <a:cs typeface="Times New Roman" pitchFamily="18" charset="0"/>
              </a:rPr>
              <a:t>8v battery is used and it is connected </a:t>
            </a:r>
            <a:r>
              <a:rPr lang="en-IN" sz="2400" dirty="0">
                <a:latin typeface="Times New Roman" pitchFamily="18" charset="0"/>
                <a:cs typeface="Times New Roman" pitchFamily="18" charset="0"/>
              </a:rPr>
              <a:t>in the Series </a:t>
            </a:r>
            <a:r>
              <a:rPr lang="en-IN" sz="2400" dirty="0" smtClean="0">
                <a:latin typeface="Times New Roman" pitchFamily="18" charset="0"/>
                <a:cs typeface="Times New Roman" pitchFamily="18" charset="0"/>
              </a:rPr>
              <a:t>connection</a:t>
            </a:r>
          </a:p>
          <a:p>
            <a:r>
              <a:rPr lang="en-IN" sz="2400" dirty="0" smtClean="0">
                <a:latin typeface="Times New Roman" pitchFamily="18" charset="0"/>
                <a:cs typeface="Times New Roman" pitchFamily="18" charset="0"/>
              </a:rPr>
              <a:t>It is charging and discharging</a:t>
            </a:r>
          </a:p>
          <a:p>
            <a:r>
              <a:rPr lang="en-IN" sz="2400" dirty="0" smtClean="0">
                <a:latin typeface="Times New Roman" pitchFamily="18" charset="0"/>
                <a:cs typeface="Times New Roman" pitchFamily="18" charset="0"/>
              </a:rPr>
              <a:t>When a battery is supplying electric power,</a:t>
            </a:r>
          </a:p>
          <a:p>
            <a:r>
              <a:rPr lang="en-IN" sz="2400" dirty="0">
                <a:latin typeface="Times New Roman" pitchFamily="18" charset="0"/>
                <a:cs typeface="Times New Roman" pitchFamily="18" charset="0"/>
              </a:rPr>
              <a:t> </a:t>
            </a:r>
            <a:r>
              <a:rPr lang="en-IN" sz="2400" dirty="0" smtClean="0">
                <a:latin typeface="Times New Roman" pitchFamily="18" charset="0"/>
                <a:cs typeface="Times New Roman" pitchFamily="18" charset="0"/>
              </a:rPr>
              <a:t>Its positive terminal is cathode its negative terminal is the  anode</a:t>
            </a:r>
          </a:p>
          <a:p>
            <a:r>
              <a:rPr lang="en-IN" sz="2400" dirty="0" smtClean="0">
                <a:latin typeface="Times New Roman" pitchFamily="18" charset="0"/>
                <a:cs typeface="Times New Roman" pitchFamily="18" charset="0"/>
              </a:rPr>
              <a:t>When a battery is connected to an external circuit, electrolytes are able to moves icons within, allowing the chemical reactions to be completed at the separate terminals and so deliver energy to external circuit.     	</a:t>
            </a:r>
          </a:p>
          <a:p>
            <a:pPr marL="0" indent="0">
              <a:buNone/>
            </a:pPr>
            <a:r>
              <a:rPr lang="en-IN" dirty="0"/>
              <a:t> </a:t>
            </a:r>
            <a:r>
              <a:rPr lang="en-IN" dirty="0" smtClean="0"/>
              <a:t>     </a:t>
            </a:r>
            <a:endParaRPr lang="en-IN" dirty="0"/>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10</a:t>
            </a:fld>
            <a:endParaRPr lang="en-US"/>
          </a:p>
        </p:txBody>
      </p:sp>
    </p:spTree>
    <p:extLst>
      <p:ext uri="{BB962C8B-B14F-4D97-AF65-F5344CB8AC3E}">
        <p14:creationId xmlns="" xmlns:p14="http://schemas.microsoft.com/office/powerpoint/2010/main" val="398007165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sz="3200" b="1" dirty="0" smtClean="0">
                <a:latin typeface="Times New Roman" pitchFamily="18" charset="0"/>
                <a:cs typeface="Times New Roman" pitchFamily="18" charset="0"/>
              </a:rPr>
              <a:t>CCU</a:t>
            </a:r>
            <a:endParaRPr lang="en-IN" sz="3200" b="1" dirty="0">
              <a:latin typeface="Times New Roman" pitchFamily="18" charset="0"/>
              <a:cs typeface="Times New Roman" pitchFamily="18" charset="0"/>
            </a:endParaRPr>
          </a:p>
        </p:txBody>
      </p:sp>
      <p:sp>
        <p:nvSpPr>
          <p:cNvPr id="3" name="Content Placeholder 2"/>
          <p:cNvSpPr>
            <a:spLocks noGrp="1"/>
          </p:cNvSpPr>
          <p:nvPr>
            <p:ph idx="1"/>
          </p:nvPr>
        </p:nvSpPr>
        <p:spPr>
          <a:xfrm>
            <a:off x="457200" y="1646237"/>
            <a:ext cx="8229600" cy="4525963"/>
          </a:xfrm>
        </p:spPr>
        <p:txBody>
          <a:bodyPr/>
          <a:lstStyle/>
          <a:p>
            <a:r>
              <a:rPr lang="en-IN" sz="2400" dirty="0" smtClean="0">
                <a:latin typeface="Times New Roman" pitchFamily="18" charset="0"/>
                <a:cs typeface="Times New Roman" pitchFamily="18" charset="0"/>
              </a:rPr>
              <a:t>A charge controller is basically a voltage and current regulator to keep batteries from overcharging. It </a:t>
            </a:r>
            <a:r>
              <a:rPr lang="en-IN" sz="2400" smtClean="0">
                <a:latin typeface="Times New Roman" pitchFamily="18" charset="0"/>
                <a:cs typeface="Times New Roman" pitchFamily="18" charset="0"/>
              </a:rPr>
              <a:t>regulates the voltage </a:t>
            </a:r>
            <a:r>
              <a:rPr lang="en-IN" sz="2400" dirty="0" smtClean="0">
                <a:latin typeface="Times New Roman" pitchFamily="18" charset="0"/>
                <a:cs typeface="Times New Roman" pitchFamily="18" charset="0"/>
              </a:rPr>
              <a:t>and current coming from the solar panels going to the devices.</a:t>
            </a:r>
          </a:p>
          <a:p>
            <a:r>
              <a:rPr lang="en-IN" sz="2400" dirty="0" smtClean="0">
                <a:latin typeface="Times New Roman" pitchFamily="18" charset="0"/>
                <a:cs typeface="Times New Roman" pitchFamily="18" charset="0"/>
              </a:rPr>
              <a:t>It converts the 8v to 3.5v for external devices.</a:t>
            </a:r>
            <a:endParaRPr lang="en-IN" sz="2400" dirty="0">
              <a:latin typeface="Times New Roman" pitchFamily="18" charset="0"/>
              <a:cs typeface="Times New Roman" pitchFamily="18" charset="0"/>
            </a:endParaRPr>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11</a:t>
            </a:fld>
            <a:endParaRPr lang="en-US"/>
          </a:p>
        </p:txBody>
      </p:sp>
    </p:spTree>
    <p:extLst>
      <p:ext uri="{BB962C8B-B14F-4D97-AF65-F5344CB8AC3E}">
        <p14:creationId xmlns="" xmlns:p14="http://schemas.microsoft.com/office/powerpoint/2010/main" val="409476484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altLang="en-US" sz="3200" b="1" dirty="0">
                <a:latin typeface="Times New Roman" pitchFamily="18" charset="0"/>
                <a:cs typeface="Times New Roman" pitchFamily="18" charset="0"/>
              </a:rPr>
              <a:t>ADVANTAGES</a:t>
            </a:r>
            <a:endParaRPr lang="en-IN" sz="3200" dirty="0"/>
          </a:p>
        </p:txBody>
      </p:sp>
      <p:sp>
        <p:nvSpPr>
          <p:cNvPr id="3" name="Content Placeholder 2"/>
          <p:cNvSpPr>
            <a:spLocks noGrp="1"/>
          </p:cNvSpPr>
          <p:nvPr>
            <p:ph idx="1"/>
          </p:nvPr>
        </p:nvSpPr>
        <p:spPr/>
        <p:txBody>
          <a:bodyPr/>
          <a:lstStyle/>
          <a:p>
            <a:r>
              <a:rPr lang="en-IN" sz="2800" dirty="0" smtClean="0">
                <a:latin typeface="Times New Roman" pitchFamily="18" charset="0"/>
                <a:cs typeface="Times New Roman" pitchFamily="18" charset="0"/>
              </a:rPr>
              <a:t>It is renewable energy source </a:t>
            </a:r>
          </a:p>
          <a:p>
            <a:r>
              <a:rPr lang="en-IN" sz="2800" dirty="0" smtClean="0">
                <a:latin typeface="Times New Roman" pitchFamily="18" charset="0"/>
                <a:cs typeface="Times New Roman" pitchFamily="18" charset="0"/>
              </a:rPr>
              <a:t>It does not require much maintenance </a:t>
            </a:r>
          </a:p>
          <a:p>
            <a:r>
              <a:rPr lang="en-IN" sz="2800" dirty="0" smtClean="0">
                <a:latin typeface="Times New Roman" pitchFamily="18" charset="0"/>
                <a:cs typeface="Times New Roman" pitchFamily="18" charset="0"/>
              </a:rPr>
              <a:t>It is efficiency</a:t>
            </a:r>
          </a:p>
          <a:p>
            <a:r>
              <a:rPr lang="en-IN" sz="2800" dirty="0" smtClean="0">
                <a:latin typeface="Times New Roman" pitchFamily="18" charset="0"/>
                <a:cs typeface="Times New Roman" pitchFamily="18" charset="0"/>
              </a:rPr>
              <a:t>It does emit zero pollution and very environmental friendly </a:t>
            </a:r>
          </a:p>
          <a:p>
            <a:r>
              <a:rPr lang="en-IN" sz="2800" dirty="0" smtClean="0">
                <a:latin typeface="Times New Roman" pitchFamily="18" charset="0"/>
                <a:cs typeface="Times New Roman" pitchFamily="18" charset="0"/>
              </a:rPr>
              <a:t>So it reduces global warming and greenhouse effect</a:t>
            </a:r>
          </a:p>
          <a:p>
            <a:r>
              <a:rPr lang="en-IN" sz="2800" dirty="0" smtClean="0">
                <a:latin typeface="Times New Roman" pitchFamily="18" charset="0"/>
                <a:cs typeface="Times New Roman" pitchFamily="18" charset="0"/>
              </a:rPr>
              <a:t>It also helps to reduce cost such as electric bill</a:t>
            </a:r>
          </a:p>
          <a:p>
            <a:r>
              <a:rPr lang="en-IN" sz="2800" dirty="0" smtClean="0">
                <a:latin typeface="Times New Roman" pitchFamily="18" charset="0"/>
                <a:cs typeface="Times New Roman" pitchFamily="18" charset="0"/>
              </a:rPr>
              <a:t>It used for safety purpose as well as mobile charging purpose</a:t>
            </a:r>
          </a:p>
          <a:p>
            <a:pPr marL="0" indent="0">
              <a:buNone/>
            </a:pPr>
            <a:r>
              <a:rPr lang="en-IN" dirty="0" smtClean="0"/>
              <a:t> </a:t>
            </a:r>
            <a:endParaRPr lang="en-IN" dirty="0"/>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12</a:t>
            </a:fld>
            <a:endParaRPr lang="en-US"/>
          </a:p>
        </p:txBody>
      </p:sp>
    </p:spTree>
    <p:extLst>
      <p:ext uri="{BB962C8B-B14F-4D97-AF65-F5344CB8AC3E}">
        <p14:creationId xmlns="" xmlns:p14="http://schemas.microsoft.com/office/powerpoint/2010/main" val="146529568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b="1" dirty="0">
                <a:latin typeface="Times New Roman" pitchFamily="18" charset="0"/>
                <a:cs typeface="Times New Roman" pitchFamily="18" charset="0"/>
              </a:rPr>
              <a:t>CONCLUSION</a:t>
            </a:r>
            <a:endParaRPr lang="en-IN" sz="3200" dirty="0"/>
          </a:p>
        </p:txBody>
      </p:sp>
      <p:sp>
        <p:nvSpPr>
          <p:cNvPr id="3" name="Content Placeholder 2"/>
          <p:cNvSpPr>
            <a:spLocks noGrp="1"/>
          </p:cNvSpPr>
          <p:nvPr>
            <p:ph idx="1"/>
          </p:nvPr>
        </p:nvSpPr>
        <p:spPr/>
        <p:txBody>
          <a:bodyPr/>
          <a:lstStyle/>
          <a:p>
            <a:r>
              <a:rPr lang="en-IN" sz="2400" dirty="0">
                <a:latin typeface="Times New Roman" pitchFamily="18" charset="0"/>
                <a:cs typeface="Times New Roman" pitchFamily="18" charset="0"/>
              </a:rPr>
              <a:t>In the proposed system inventing  “Smart Helmet: A Next Generation Solar Gadget” by incorporating many features like Bluetooth headsets, cooling mechanism, emergency alert system, cell phone charging unit and ignition control unit, that are lacked in the conventional helmets</a:t>
            </a:r>
            <a:r>
              <a:rPr lang="en-IN" sz="2400" dirty="0" smtClean="0">
                <a:latin typeface="Times New Roman" pitchFamily="18" charset="0"/>
                <a:cs typeface="Times New Roman" pitchFamily="18" charset="0"/>
              </a:rPr>
              <a:t>.</a:t>
            </a:r>
          </a:p>
          <a:p>
            <a:r>
              <a:rPr lang="en-IN" sz="2400" dirty="0" smtClean="0">
                <a:latin typeface="Times New Roman" pitchFamily="18" charset="0"/>
                <a:cs typeface="Times New Roman" pitchFamily="18" charset="0"/>
              </a:rPr>
              <a:t> </a:t>
            </a:r>
            <a:r>
              <a:rPr lang="en-IN" sz="2400" dirty="0">
                <a:latin typeface="Times New Roman" pitchFamily="18" charset="0"/>
                <a:cs typeface="Times New Roman" pitchFamily="18" charset="0"/>
              </a:rPr>
              <a:t>Especially the smart helmet is designed to provide security, safety and comfort journey to the </a:t>
            </a:r>
            <a:r>
              <a:rPr lang="en-IN" sz="2400" dirty="0" smtClean="0">
                <a:latin typeface="Times New Roman" pitchFamily="18" charset="0"/>
                <a:cs typeface="Times New Roman" pitchFamily="18" charset="0"/>
              </a:rPr>
              <a:t>rider.</a:t>
            </a:r>
          </a:p>
          <a:p>
            <a:r>
              <a:rPr lang="en-IN" sz="2400" dirty="0">
                <a:latin typeface="Times New Roman" pitchFamily="18" charset="0"/>
                <a:cs typeface="Times New Roman" pitchFamily="18" charset="0"/>
              </a:rPr>
              <a:t>W</a:t>
            </a:r>
            <a:r>
              <a:rPr lang="en-IN" sz="2400" dirty="0" smtClean="0">
                <a:latin typeface="Times New Roman" pitchFamily="18" charset="0"/>
                <a:cs typeface="Times New Roman" pitchFamily="18" charset="0"/>
              </a:rPr>
              <a:t>hich </a:t>
            </a:r>
            <a:r>
              <a:rPr lang="en-IN" sz="2400" dirty="0">
                <a:latin typeface="Times New Roman" pitchFamily="18" charset="0"/>
                <a:cs typeface="Times New Roman" pitchFamily="18" charset="0"/>
              </a:rPr>
              <a:t>is an environmentally </a:t>
            </a:r>
            <a:r>
              <a:rPr lang="en-IN" sz="2400" dirty="0" smtClean="0">
                <a:latin typeface="Times New Roman" pitchFamily="18" charset="0"/>
                <a:cs typeface="Times New Roman" pitchFamily="18" charset="0"/>
              </a:rPr>
              <a:t>friendly</a:t>
            </a:r>
            <a:r>
              <a:rPr lang="en-IN" sz="2400" dirty="0">
                <a:latin typeface="Times New Roman" pitchFamily="18" charset="0"/>
                <a:cs typeface="Times New Roman" pitchFamily="18" charset="0"/>
              </a:rPr>
              <a:t> </a:t>
            </a:r>
            <a:r>
              <a:rPr lang="en-IN" sz="2400" dirty="0" smtClean="0">
                <a:latin typeface="Times New Roman" pitchFamily="18" charset="0"/>
                <a:cs typeface="Times New Roman" pitchFamily="18" charset="0"/>
              </a:rPr>
              <a:t>and </a:t>
            </a:r>
            <a:r>
              <a:rPr lang="en-IN" sz="2400" dirty="0">
                <a:latin typeface="Times New Roman" pitchFamily="18" charset="0"/>
                <a:cs typeface="Times New Roman" pitchFamily="18" charset="0"/>
              </a:rPr>
              <a:t>well as practical use by all communities in Indonesia.</a:t>
            </a:r>
            <a:endParaRPr lang="en-IN" sz="2400" dirty="0" smtClean="0">
              <a:latin typeface="Times New Roman" pitchFamily="18" charset="0"/>
              <a:cs typeface="Times New Roman" pitchFamily="18" charset="0"/>
            </a:endParaRPr>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13</a:t>
            </a:fld>
            <a:endParaRPr lang="en-US"/>
          </a:p>
        </p:txBody>
      </p:sp>
    </p:spTree>
    <p:extLst>
      <p:ext uri="{BB962C8B-B14F-4D97-AF65-F5344CB8AC3E}">
        <p14:creationId xmlns="" xmlns:p14="http://schemas.microsoft.com/office/powerpoint/2010/main" val="235617510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Content Placeholder 2"/>
          <p:cNvSpPr>
            <a:spLocks noGrp="1"/>
          </p:cNvSpPr>
          <p:nvPr>
            <p:ph idx="1"/>
          </p:nvPr>
        </p:nvSpPr>
        <p:spPr>
          <a:xfrm>
            <a:off x="533400" y="2743200"/>
            <a:ext cx="8229600" cy="838200"/>
          </a:xfrm>
        </p:spPr>
        <p:txBody>
          <a:bodyPr/>
          <a:lstStyle/>
          <a:p>
            <a:pPr algn="ctr" eaLnBrk="1" hangingPunct="1">
              <a:buFont typeface="Arial" pitchFamily="34" charset="0"/>
              <a:buNone/>
            </a:pPr>
            <a:r>
              <a:rPr lang="en-US" sz="4400" b="1" dirty="0" smtClean="0">
                <a:latin typeface="Times New Roman" pitchFamily="18" charset="0"/>
                <a:cs typeface="Times New Roman" pitchFamily="18" charset="0"/>
              </a:rPr>
              <a:t>THANK YOU</a:t>
            </a:r>
          </a:p>
        </p:txBody>
      </p:sp>
      <p:sp>
        <p:nvSpPr>
          <p:cNvPr id="3" name="Slide Number Placeholder 2"/>
          <p:cNvSpPr>
            <a:spLocks noGrp="1"/>
          </p:cNvSpPr>
          <p:nvPr>
            <p:ph type="sldNum" sz="quarter" idx="12"/>
          </p:nvPr>
        </p:nvSpPr>
        <p:spPr/>
        <p:txBody>
          <a:bodyPr/>
          <a:lstStyle/>
          <a:p>
            <a:pPr>
              <a:defRPr/>
            </a:pPr>
            <a:fld id="{7570057F-7F33-4CAE-88E0-35952DACD356}" type="slidenum">
              <a:rPr lang="en-US" smtClean="0"/>
              <a:pPr>
                <a:defRPr/>
              </a:pPr>
              <a:t>14</a:t>
            </a:fld>
            <a:endParaRPr lang="en-US"/>
          </a:p>
        </p:txBody>
      </p:sp>
    </p:spTree>
  </p:cSld>
  <p:clrMapOvr>
    <a:masterClrMapping/>
  </p:clrMapOvr>
  <p:transition spd="slow"/>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Integral</Template>
  <TotalTime>1332</TotalTime>
  <Words>545</Words>
  <Application>Microsoft Office PowerPoint</Application>
  <PresentationFormat>On-screen Show (4:3)</PresentationFormat>
  <Paragraphs>85</Paragraphs>
  <Slides>14</Slides>
  <Notes>0</Notes>
  <HiddenSlides>1</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Office Theme</vt:lpstr>
      <vt:lpstr>MOBILE CHARGER USING SOLAR HELMET</vt:lpstr>
      <vt:lpstr>CONTENTS</vt:lpstr>
      <vt:lpstr>ABSTRACT</vt:lpstr>
      <vt:lpstr>   EXISTING SCHEME</vt:lpstr>
      <vt:lpstr>EXISTING SCHEME Cont…</vt:lpstr>
      <vt:lpstr>PROPOSED SYSTEM WITH BLOCK DIAGRAM</vt:lpstr>
      <vt:lpstr>WORKING PRINCIPLE OF  PROPOSED SYSTEM</vt:lpstr>
      <vt:lpstr>HARDWARE USED</vt:lpstr>
      <vt:lpstr>SOLAR STRIP</vt:lpstr>
      <vt:lpstr>BATTERY</vt:lpstr>
      <vt:lpstr>CCU</vt:lpstr>
      <vt:lpstr>ADVANTAGES</vt:lpstr>
      <vt:lpstr>CONCLUSION</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admin</dc:creator>
  <cp:lastModifiedBy>TTS</cp:lastModifiedBy>
  <cp:revision>243</cp:revision>
  <dcterms:created xsi:type="dcterms:W3CDTF">2013-12-25T12:40:00Z</dcterms:created>
  <dcterms:modified xsi:type="dcterms:W3CDTF">2021-04-13T11:29:40Z</dcterms:modified>
</cp:coreProperties>
</file>