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91" r:id="rId2"/>
    <p:sldId id="375" r:id="rId3"/>
    <p:sldId id="371" r:id="rId4"/>
    <p:sldId id="342" r:id="rId5"/>
    <p:sldId id="388" r:id="rId6"/>
    <p:sldId id="367" r:id="rId7"/>
    <p:sldId id="361" r:id="rId8"/>
    <p:sldId id="381" r:id="rId9"/>
    <p:sldId id="387" r:id="rId10"/>
    <p:sldId id="313" r:id="rId11"/>
    <p:sldId id="389" r:id="rId12"/>
    <p:sldId id="385" r:id="rId13"/>
    <p:sldId id="384" r:id="rId14"/>
    <p:sldId id="366" r:id="rId15"/>
    <p:sldId id="390" r:id="rId16"/>
    <p:sldId id="331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191" autoAdjust="0"/>
    <p:restoredTop sz="91119" autoAdjust="0"/>
  </p:normalViewPr>
  <p:slideViewPr>
    <p:cSldViewPr>
      <p:cViewPr varScale="1">
        <p:scale>
          <a:sx n="69" d="100"/>
          <a:sy n="69" d="100"/>
        </p:scale>
        <p:origin x="-138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02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E620A1-11A7-40E6-98DA-F084CD4D5829}" type="datetimeFigureOut">
              <a:rPr lang="en-US"/>
              <a:pPr>
                <a:defRPr/>
              </a:pPr>
              <a:t>5/22/2020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70582A-6561-40DF-8C7A-0D582E7C0A1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962772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4D8A0-B04F-4FE3-AA10-A4F3F40F2B1C}" type="datetime1">
              <a:rPr lang="en-US"/>
              <a:pPr>
                <a:defRPr/>
              </a:pPr>
              <a:t>5/22/2020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50741-9806-423F-8229-E420720EA18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BB0AA-4709-44C1-811D-13CC4346E975}" type="datetime1">
              <a:rPr lang="en-US"/>
              <a:pPr>
                <a:defRPr/>
              </a:pPr>
              <a:t>5/22/2020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15EA8-6743-419E-A063-36479DA5781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1F2C7-CBA5-432D-A1B4-44746572F1A2}" type="datetime1">
              <a:rPr lang="en-US"/>
              <a:pPr>
                <a:defRPr/>
              </a:pPr>
              <a:t>5/22/2020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EC459-76B5-4648-8B37-F99706DD7E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2A319-C843-4A88-B069-8322B0F173FE}" type="datetime1">
              <a:rPr lang="en-US"/>
              <a:pPr>
                <a:defRPr/>
              </a:pPr>
              <a:t>5/22/2020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1A082-456F-4880-8A3A-DB4DA85F8CD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11525-3CA9-42EE-9C97-8813FF733A05}" type="datetime1">
              <a:rPr lang="en-US"/>
              <a:pPr>
                <a:defRPr/>
              </a:pPr>
              <a:t>5/22/2020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D0F9C-35D9-4E05-8FE8-1476E5CFE76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A5416-C31B-456C-94D6-20BF5C5EA767}" type="datetime1">
              <a:rPr lang="en-US"/>
              <a:pPr>
                <a:defRPr/>
              </a:pPr>
              <a:t>5/22/2020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DBCE6-C205-4C1C-9ED2-E1A8F55C60C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4142F-853B-4162-90D9-9F40EF758AAB}" type="datetime1">
              <a:rPr lang="en-US"/>
              <a:pPr>
                <a:defRPr/>
              </a:pPr>
              <a:t>5/22/2020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3D003-B892-41A2-B721-44B6516BE18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DF0EF-EA99-4DB1-93AD-BD31227B1588}" type="datetime1">
              <a:rPr lang="en-US"/>
              <a:pPr>
                <a:defRPr/>
              </a:pPr>
              <a:t>5/22/2020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95C45-E8CB-4F25-9F22-7E2D4BCBCA5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205DA-64B7-4FCF-89BA-3F5F46681A35}" type="datetime1">
              <a:rPr lang="en-US"/>
              <a:pPr>
                <a:defRPr/>
              </a:pPr>
              <a:t>5/22/2020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B674B-4268-4F09-9459-BF90F2A9AD6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39099-45C4-4E19-85E1-BAF45EE6F65D}" type="datetime1">
              <a:rPr lang="en-US"/>
              <a:pPr>
                <a:defRPr/>
              </a:pPr>
              <a:t>5/22/2020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AF628-B592-4C69-9AA4-34940DEE77A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311BB8-6C97-4C53-829E-BF80A54703A9}" type="datetime1">
              <a:rPr lang="en-US"/>
              <a:pPr>
                <a:defRPr/>
              </a:pPr>
              <a:t>5/22/2020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1C7DF-D142-4B72-B414-0831894CF87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F63283-71F0-4369-B8FF-8D928F36FEDD}" type="datetime1">
              <a:rPr lang="en-US"/>
              <a:pPr>
                <a:defRPr/>
              </a:pPr>
              <a:t>5/22/2020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4E07C0E-2587-41FD-9032-B0BECFE3D03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514600"/>
            <a:ext cx="8229600" cy="1143000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MALIGNANT AND BENIGN SKIN LESION IMAGES FOR   </a:t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FEATURE GLCM USING ANN CLASSIFICATION AND</a:t>
            </a:r>
            <a:br>
              <a:rPr lang="en-U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ABCD RULE TUMOR SEGMENTATION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CONTENTS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09600" y="1249362"/>
            <a:ext cx="8229600" cy="5334000"/>
          </a:xfrm>
        </p:spPr>
        <p:txBody>
          <a:bodyPr rtlCol="0">
            <a:noAutofit/>
          </a:bodyPr>
          <a:lstStyle/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ABSTRACT</a:t>
            </a: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EXISTING SCHEME</a:t>
            </a: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EXISTING SCHEME DISADVANTAGES</a:t>
            </a: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EXISTING SCHEME BLOCK DIAGRAM</a:t>
            </a: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PROPOSED SCHEME BLOCK DIAGRAM </a:t>
            </a: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WORKING PRINCIPLE OF PROPOSED SYSTEM</a:t>
            </a: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SOFTWARE TOOLS USED AND ITS FEATURES</a:t>
            </a: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OUTCOME AND RESULTS</a:t>
            </a: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CONCLUSION</a:t>
            </a: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FUTURE SCOPE</a:t>
            </a: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CONCLUSION</a:t>
            </a: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REFERENCES</a:t>
            </a:r>
          </a:p>
          <a:p>
            <a:pPr marL="457200" indent="-457200" eaLnBrk="1" fontAlgn="auto" hangingPunct="1">
              <a:spcAft>
                <a:spcPts val="0"/>
              </a:spcAft>
              <a:buFont typeface="+mj-lt"/>
              <a:buAutoNum type="arabicParenR"/>
              <a:defRPr/>
            </a:pP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eaLnBrk="1" fontAlgn="auto" hangingPunct="1">
              <a:spcAft>
                <a:spcPts val="0"/>
              </a:spcAft>
              <a:buNone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2200" dirty="0" smtClean="0">
                <a:latin typeface="Times New Roman" pitchFamily="18" charset="0"/>
                <a:cs typeface="Times New Roman" pitchFamily="18" charset="0"/>
              </a:rPr>
            </a:b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Slide Number Placeholder 3"/>
          <p:cNvSpPr txBox="1">
            <a:spLocks/>
          </p:cNvSpPr>
          <p:nvPr/>
        </p:nvSpPr>
        <p:spPr>
          <a:xfrm>
            <a:off x="6705600" y="638651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9DFCD7-3720-4D44-9B8B-B35FF2A4B2E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99972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09600" y="427038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ABSTRACT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609600" y="1447800"/>
            <a:ext cx="8229600" cy="4830763"/>
          </a:xfrm>
        </p:spPr>
        <p:txBody>
          <a:bodyPr rtlCol="0">
            <a:noAutofit/>
          </a:bodyPr>
          <a:lstStyle/>
          <a:p>
            <a:pPr marL="623888" indent="-568325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Skin lesion is defined as a superficial growth or patch of the skin that is visually different than its surrounding area.</a:t>
            </a:r>
          </a:p>
          <a:p>
            <a:pPr marL="623888" indent="-568325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Skin lesions appear for many reasons such as the symptoms indicative of diseases, birthmarks, allergic reactions, and so on.</a:t>
            </a:r>
          </a:p>
          <a:p>
            <a:pPr marL="623888" indent="-568325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ASLD involves five steps including image acquisition, pre-processing to remove occluding artifacts (such as hair), and segmentation to extract regions of interest, feature selection and classification. </a:t>
            </a:r>
          </a:p>
          <a:p>
            <a:pPr marL="692150" indent="-636588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ABCD rules (Asymmetry, Border irregularity, Color variegation,     Diameter) used in image segmentation.</a:t>
            </a:r>
          </a:p>
          <a:p>
            <a:pPr marL="688975" indent="-577850" eaLnBrk="1" fontAlgn="auto" hangingPunct="1">
              <a:spcAft>
                <a:spcPts val="0"/>
              </a:spcAft>
              <a:buFont typeface="Wingdings" pitchFamily="2" charset="2"/>
              <a:buChar char="v"/>
              <a:tabLst>
                <a:tab pos="623888" algn="l"/>
              </a:tabLst>
              <a:defRPr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The ABCD rules have successfully GLCM&amp; ANN Classification using Skin lesion Tumor Segmentation for Implemented MATLAB2014v.</a:t>
            </a:r>
          </a:p>
          <a:p>
            <a:pPr marL="509588" indent="-454025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Slide Number Placeholder 3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534239-814F-4B1D-B741-666DF20E36A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345584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24C11D-6C5E-4930-B04B-8227908DCAF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8229600" cy="838200"/>
          </a:xfrm>
        </p:spPr>
        <p:txBody>
          <a:bodyPr rtlCol="0">
            <a:noAutofit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>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EXISTING SCHEME</a:t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3200" dirty="0" smtClean="0"/>
          </a:p>
        </p:txBody>
      </p:sp>
      <p:sp>
        <p:nvSpPr>
          <p:cNvPr id="8" name="Content Placeholder 20"/>
          <p:cNvSpPr>
            <a:spLocks noGrp="1"/>
          </p:cNvSpPr>
          <p:nvPr>
            <p:ph idx="1"/>
          </p:nvPr>
        </p:nvSpPr>
        <p:spPr>
          <a:xfrm>
            <a:off x="609600" y="1143000"/>
            <a:ext cx="8229600" cy="4525963"/>
          </a:xfrm>
        </p:spPr>
        <p:txBody>
          <a:bodyPr/>
          <a:lstStyle/>
          <a:p>
            <a:pPr marL="568325" indent="-568325" eaLnBrk="1" hangingPunct="1">
              <a:buFont typeface="Wingdings" pitchFamily="2" charset="2"/>
              <a:buChar char="v"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The Existing methodology is to design and develop a computer vision based system for segmentation and classification of skin lesions along with extraction of discriminating set of features from skin lesions for efficient classification.</a:t>
            </a:r>
          </a:p>
          <a:p>
            <a:pPr marL="568325" indent="-568325" eaLnBrk="1" hangingPunct="1">
              <a:buFont typeface="Wingdings" pitchFamily="2" charset="2"/>
              <a:buChar char="v"/>
              <a:tabLst>
                <a:tab pos="623888" algn="l"/>
              </a:tabLst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The segmentation performance is measured with different well known measures and the results are appreciable.</a:t>
            </a:r>
          </a:p>
          <a:p>
            <a:pPr marL="623888" indent="-623888" eaLnBrk="1" hangingPunct="1">
              <a:buFont typeface="Wingdings" pitchFamily="2" charset="2"/>
              <a:buChar char="v"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Subsequently, the extracted lesion areas are represented by color and texture features.</a:t>
            </a:r>
          </a:p>
          <a:p>
            <a:pPr marL="568325" indent="-568325" eaLnBrk="1" hangingPunct="1">
              <a:buFont typeface="Wingdings" pitchFamily="2" charset="2"/>
              <a:buChar char="v"/>
              <a:tabLst>
                <a:tab pos="623888" algn="l"/>
              </a:tabLst>
            </a:pP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Dermatoscopy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score (TDS) and k-NN classifiers are used   along with their fusion for the classification using the extracted features.</a:t>
            </a:r>
          </a:p>
        </p:txBody>
      </p:sp>
      <p:sp>
        <p:nvSpPr>
          <p:cNvPr id="9" name="Slide Number Placeholder 3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7BC37E-C24B-4308-907F-3C3AFEC96E1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EXISTING SCHEME DISADVANTAGES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102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457200" y="1600200"/>
            <a:ext cx="86868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eaLnBrk="1" hangingPunct="1">
              <a:spcBef>
                <a:spcPct val="0"/>
              </a:spcBef>
              <a:buFont typeface="Wingdings" pitchFamily="2" charset="2"/>
              <a:buChar char="v"/>
              <a:tabLst>
                <a:tab pos="228600" algn="l"/>
                <a:tab pos="285750" algn="l"/>
              </a:tabLst>
            </a:pPr>
            <a:r>
              <a:rPr lang="en-US" sz="22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Accuracy low.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ct val="0"/>
              </a:spcBef>
              <a:buFont typeface="Wingdings" pitchFamily="2" charset="2"/>
              <a:buChar char="v"/>
              <a:tabLst>
                <a:tab pos="228600" algn="l"/>
                <a:tab pos="285750" algn="l"/>
              </a:tabLst>
            </a:pP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Dermatoscopy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score (TDS) Classification Result Mismatched.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  <a:tab pos="285750" algn="l"/>
              </a:tabLst>
            </a:pPr>
            <a:endParaRPr lang="en-US" sz="2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None/>
            </a:pPr>
            <a:endParaRPr lang="en-US" sz="22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REFERENCE :</a:t>
            </a:r>
          </a:p>
          <a:p>
            <a:pPr eaLnBrk="1" hangingPunct="1">
              <a:buNone/>
            </a:pPr>
            <a:endParaRPr lang="en-US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6075" indent="-346075" eaLnBrk="1" hangingPunct="1">
              <a:buNone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		E. de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Vries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L. V. van de Poll-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Franse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W. J.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Louwman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F. R. de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Gruijl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and J. W.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Coebergh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2005  “Predictions of skin cancer incidence in the Netherlands up to 2015,” Br. J.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Dermatol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., vol. 152, no. 3, pp. 481-488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600" y="427038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EXISTING SCHEME BLOCK DIAGRAM</a:t>
            </a:r>
            <a:endParaRPr lang="en-US" sz="3200" dirty="0" smtClean="0"/>
          </a:p>
        </p:txBody>
      </p:sp>
      <p:sp>
        <p:nvSpPr>
          <p:cNvPr id="12" name="Slide Number Placeholder 3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1280D6-C4D9-432C-8F38-E2FE20050FA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09600" y="1600200"/>
            <a:ext cx="8229600" cy="4525963"/>
          </a:xfrm>
        </p:spPr>
        <p:txBody>
          <a:bodyPr/>
          <a:lstStyle/>
          <a:p>
            <a:pPr>
              <a:buNone/>
            </a:pPr>
            <a:endParaRPr lang="en-US" dirty="0"/>
          </a:p>
        </p:txBody>
      </p:sp>
      <p:pic>
        <p:nvPicPr>
          <p:cNvPr id="8" name="Picture 7" descr="C:\Users\selvam\Desktop\e1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76400"/>
            <a:ext cx="7239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48870461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Font typeface="Arial" pitchFamily="34" charset="0"/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9EC179-5E18-45D1-B3E0-FD696C5272D5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447800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PROPOSED SCHEME BLOCK DIAGRAM </a:t>
            </a:r>
          </a:p>
        </p:txBody>
      </p:sp>
      <p:sp>
        <p:nvSpPr>
          <p:cNvPr id="10" name="Slide Number Placeholder 4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8BBB35-8FC2-48A5-AC85-EE50479928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 descr="C:\Users\selvam\Desktop\p1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828800"/>
            <a:ext cx="7315199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WORKING PRINCIPLE OF </a:t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PROPOSED SYSTEM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5237"/>
            <a:ext cx="8229600" cy="4525963"/>
          </a:xfrm>
        </p:spPr>
        <p:txBody>
          <a:bodyPr/>
          <a:lstStyle/>
          <a:p>
            <a:pPr algn="just" eaLnBrk="1" hangingPunct="1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40475"/>
            <a:ext cx="2133600" cy="365125"/>
          </a:xfrm>
        </p:spPr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SOFTWARE TOOLS USED AND ITS FEATURES</a:t>
            </a:r>
            <a:endParaRPr lang="en-IN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sz="2200" dirty="0" smtClean="0">
                <a:latin typeface="Times New Roman" pitchFamily="18" charset="0"/>
                <a:cs typeface="Times New Roman" pitchFamily="18" charset="0"/>
              </a:rPr>
              <a:t>SOFTWARE TOOL USED :</a:t>
            </a:r>
          </a:p>
          <a:p>
            <a:pPr>
              <a:buFont typeface="Wingdings" pitchFamily="2" charset="2"/>
              <a:buChar char="v"/>
            </a:pPr>
            <a:r>
              <a:rPr lang="en-IN" sz="2200" dirty="0" smtClean="0">
                <a:latin typeface="Times New Roman" pitchFamily="18" charset="0"/>
                <a:cs typeface="Times New Roman" pitchFamily="18" charset="0"/>
              </a:rPr>
              <a:t> MATLAB 2012b</a:t>
            </a:r>
          </a:p>
          <a:p>
            <a:pPr marL="0" indent="0">
              <a:buNone/>
            </a:pPr>
            <a:endParaRPr lang="en-IN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IN" sz="2200" dirty="0" smtClean="0">
                <a:latin typeface="Times New Roman" pitchFamily="18" charset="0"/>
                <a:cs typeface="Times New Roman" pitchFamily="18" charset="0"/>
              </a:rPr>
              <a:t>FEATURES :</a:t>
            </a:r>
          </a:p>
          <a:p>
            <a:pPr>
              <a:buFont typeface="Arial" pitchFamily="34" charset="0"/>
              <a:buChar char="•"/>
            </a:pPr>
            <a:r>
              <a:rPr lang="en-IN" sz="2200" dirty="0" smtClean="0">
                <a:latin typeface="Times New Roman" pitchFamily="18" charset="0"/>
                <a:cs typeface="Times New Roman" pitchFamily="18" charset="0"/>
              </a:rPr>
              <a:t>High level language for scientific and engineering computing</a:t>
            </a:r>
          </a:p>
          <a:p>
            <a:pPr>
              <a:buFont typeface="Arial" pitchFamily="34" charset="0"/>
              <a:buChar char="•"/>
            </a:pPr>
            <a:r>
              <a:rPr lang="en-IN" sz="2200" dirty="0" smtClean="0">
                <a:latin typeface="Times New Roman" pitchFamily="18" charset="0"/>
                <a:cs typeface="Times New Roman" pitchFamily="18" charset="0"/>
              </a:rPr>
              <a:t>Graphics for visualizing data and tools for creating custom plots</a:t>
            </a:r>
          </a:p>
          <a:p>
            <a:pPr>
              <a:buFont typeface="Arial" pitchFamily="34" charset="0"/>
              <a:buChar char="•"/>
            </a:pPr>
            <a:r>
              <a:rPr lang="en-IN" sz="2200" dirty="0" smtClean="0">
                <a:latin typeface="Times New Roman" pitchFamily="18" charset="0"/>
                <a:cs typeface="Times New Roman" pitchFamily="18" charset="0"/>
              </a:rPr>
              <a:t>Interface to c / c++, Java, .NET, Python, SQL</a:t>
            </a:r>
          </a:p>
          <a:p>
            <a:pPr>
              <a:buFont typeface="Arial" pitchFamily="34" charset="0"/>
              <a:buChar char="•"/>
            </a:pPr>
            <a:r>
              <a:rPr lang="en-IN" sz="2200" dirty="0" smtClean="0">
                <a:latin typeface="Times New Roman" pitchFamily="18" charset="0"/>
                <a:cs typeface="Times New Roman" pitchFamily="18" charset="0"/>
              </a:rPr>
              <a:t>Tools for building applications with custom user interfaces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C3DCF7-1E0E-41F2-8905-BAC61B9A6A8F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994218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228600" y="33337"/>
            <a:ext cx="8915400" cy="1249362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OUTCOME AND RESULTS 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20FEC-1C9C-43EB-98EE-0E23C6351056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219200"/>
            <a:ext cx="4724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0200" y="1295400"/>
            <a:ext cx="35052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5562600" y="4343400"/>
            <a:ext cx="259080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Lesion Analysis GLCM Feature extraction </a:t>
            </a:r>
            <a:endParaRPr lang="en-US" sz="800" dirty="0" smtClean="0">
              <a:solidFill>
                <a:prstClr val="black"/>
              </a:solidFill>
              <a:cs typeface="Arial" pitchFamily="34" charset="0"/>
            </a:endParaRPr>
          </a:p>
          <a:p>
            <a:pPr lvl="0" eaLnBrk="0" hangingPunct="0"/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Contrast =5</a:t>
            </a:r>
            <a:endParaRPr lang="en-US" sz="800" dirty="0" smtClean="0">
              <a:solidFill>
                <a:prstClr val="black"/>
              </a:solidFill>
              <a:cs typeface="Arial" pitchFamily="34" charset="0"/>
            </a:endParaRPr>
          </a:p>
          <a:p>
            <a:pPr lvl="0" eaLnBrk="0" hangingPunct="0"/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Energy =55</a:t>
            </a:r>
            <a:endParaRPr lang="en-US" sz="800" dirty="0" smtClean="0">
              <a:solidFill>
                <a:prstClr val="black"/>
              </a:solidFill>
              <a:cs typeface="Arial" pitchFamily="34" charset="0"/>
            </a:endParaRPr>
          </a:p>
          <a:p>
            <a:pPr lvl="0" eaLnBrk="0" hangingPunct="0"/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Homogeneity =97</a:t>
            </a:r>
            <a:endParaRPr lang="en-US" sz="800" dirty="0" smtClean="0">
              <a:solidFill>
                <a:prstClr val="black"/>
              </a:solidFill>
              <a:cs typeface="Arial" pitchFamily="34" charset="0"/>
            </a:endParaRPr>
          </a:p>
          <a:p>
            <a:pPr lvl="0" eaLnBrk="0" hangingPunct="0"/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Feature Score =    1.5700</a:t>
            </a:r>
            <a:endParaRPr lang="en-US" sz="800" dirty="0" smtClean="0">
              <a:solidFill>
                <a:prstClr val="black"/>
              </a:solidFill>
              <a:cs typeface="Arial" pitchFamily="34" charset="0"/>
            </a:endParaRPr>
          </a:p>
          <a:p>
            <a:pPr lvl="0" eaLnBrk="0" hangingPunct="0"/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Type: Skin Lesion </a:t>
            </a:r>
            <a:r>
              <a:rPr lang="en-US" sz="1400" b="1" dirty="0" err="1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Malianant</a:t>
            </a:r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Stage</a:t>
            </a:r>
            <a:endParaRPr lang="en-US" sz="800" dirty="0" smtClean="0">
              <a:solidFill>
                <a:prstClr val="black"/>
              </a:solidFill>
              <a:cs typeface="Arial" pitchFamily="34" charset="0"/>
            </a:endParaRPr>
          </a:p>
          <a:p>
            <a:pPr lvl="0" eaLnBrk="0" hangingPunct="0"/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Sensitivity = 75</a:t>
            </a:r>
            <a:endParaRPr lang="en-US" sz="800" dirty="0" smtClean="0">
              <a:solidFill>
                <a:prstClr val="black"/>
              </a:solidFill>
              <a:cs typeface="Arial" pitchFamily="34" charset="0"/>
            </a:endParaRPr>
          </a:p>
          <a:p>
            <a:pPr lvl="0" eaLnBrk="0" hangingPunct="0"/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Specificity =75</a:t>
            </a:r>
            <a:endParaRPr lang="en-US" sz="800" dirty="0" smtClean="0">
              <a:solidFill>
                <a:prstClr val="black"/>
              </a:solidFill>
              <a:cs typeface="Arial" pitchFamily="34" charset="0"/>
            </a:endParaRPr>
          </a:p>
          <a:p>
            <a:pPr lvl="0" eaLnBrk="0" hangingPunct="0"/>
            <a:r>
              <a:rPr lang="en-US" sz="14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Recognition ACCURACY =95</a:t>
            </a:r>
            <a:endParaRPr lang="en-US" dirty="0" smtClean="0">
              <a:solidFill>
                <a:prstClr val="black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OUTCOME AND RESULTS 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95400"/>
            <a:ext cx="4267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0200" y="1371600"/>
            <a:ext cx="3171437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5334000" y="4303455"/>
            <a:ext cx="3505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Lesion Analysis GLCM Feature extraction </a:t>
            </a:r>
            <a:endParaRPr lang="en-US" sz="1600" dirty="0" smtClean="0">
              <a:cs typeface="Arial" pitchFamily="34" charset="0"/>
            </a:endParaRPr>
          </a:p>
          <a:p>
            <a:pPr lvl="0" eaLnBrk="0" hangingPunct="0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Contrast =7</a:t>
            </a:r>
            <a:endParaRPr lang="en-US" sz="1600" dirty="0" smtClean="0">
              <a:cs typeface="Arial" pitchFamily="34" charset="0"/>
            </a:endParaRPr>
          </a:p>
          <a:p>
            <a:pPr lvl="0" eaLnBrk="0" hangingPunct="0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Energy =33</a:t>
            </a:r>
            <a:endParaRPr lang="en-US" sz="1600" dirty="0" smtClean="0">
              <a:cs typeface="Arial" pitchFamily="34" charset="0"/>
            </a:endParaRPr>
          </a:p>
          <a:p>
            <a:pPr lvl="0" eaLnBrk="0" hangingPunct="0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Homogeneity =97</a:t>
            </a:r>
            <a:endParaRPr lang="en-US" sz="1600" dirty="0" smtClean="0">
              <a:cs typeface="Arial" pitchFamily="34" charset="0"/>
            </a:endParaRPr>
          </a:p>
          <a:p>
            <a:pPr lvl="0" eaLnBrk="0" hangingPunct="0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Feature Score =    1.3700</a:t>
            </a:r>
            <a:endParaRPr lang="en-US" sz="1600" dirty="0" smtClean="0">
              <a:cs typeface="Arial" pitchFamily="34" charset="0"/>
            </a:endParaRPr>
          </a:p>
          <a:p>
            <a:pPr lvl="0" eaLnBrk="0" hangingPunct="0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Type: Skin Lesion Benign Stage</a:t>
            </a:r>
            <a:endParaRPr lang="en-US" sz="1600" dirty="0" smtClean="0">
              <a:cs typeface="Arial" pitchFamily="34" charset="0"/>
            </a:endParaRPr>
          </a:p>
          <a:p>
            <a:pPr lvl="0" eaLnBrk="0" hangingPunct="0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Sensitivity = 75</a:t>
            </a:r>
            <a:endParaRPr lang="en-US" sz="1600" dirty="0" smtClean="0">
              <a:cs typeface="Arial" pitchFamily="34" charset="0"/>
            </a:endParaRPr>
          </a:p>
          <a:p>
            <a:pPr lvl="0" eaLnBrk="0" hangingPunct="0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Specificity =75</a:t>
            </a:r>
            <a:endParaRPr lang="en-US" sz="1600" dirty="0" smtClean="0">
              <a:cs typeface="Arial" pitchFamily="34" charset="0"/>
            </a:endParaRPr>
          </a:p>
          <a:p>
            <a:pPr lvl="0" eaLnBrk="0" hangingPunct="0"/>
            <a:r>
              <a:rPr lang="en-US" sz="1600" b="1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Recognition ACCURACY =95</a:t>
            </a:r>
            <a:endParaRPr lang="en-US" sz="1600" dirty="0" smtClean="0"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792162"/>
          </a:xfrm>
        </p:spPr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CONCLUSION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Wingdings" pitchFamily="2" charset="2"/>
              <a:buChar char="v"/>
              <a:tabLst>
                <a:tab pos="457200" algn="l"/>
              </a:tabLst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This project presents some analysis of automated segmentation method namely the ABCD rules (Asymmetry, Border irregularity, Color variegation, Diameter) to recognize skin lesion images.</a:t>
            </a:r>
          </a:p>
          <a:p>
            <a:pPr marL="457200" indent="-457200">
              <a:buFont typeface="Wingdings" pitchFamily="2" charset="2"/>
              <a:buChar char="v"/>
              <a:tabLst>
                <a:tab pos="457200" algn="l"/>
              </a:tabLst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The ABCD segmentation rules has successfully classify the images using GLCM &amp; ANN.</a:t>
            </a:r>
          </a:p>
          <a:p>
            <a:pPr marL="457200" indent="-457200">
              <a:buFont typeface="Wingdings" pitchFamily="2" charset="2"/>
              <a:buChar char="v"/>
              <a:tabLst>
                <a:tab pos="457200" algn="l"/>
              </a:tabLst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The results show promise for enhancing the capability of computer-aided skin lesion ANN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classiﬁcation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malignant tumor and Benign Using MATLAB System.</a:t>
            </a:r>
          </a:p>
          <a:p>
            <a:pPr marL="457200" indent="-457200">
              <a:buFont typeface="Wingdings" pitchFamily="2" charset="2"/>
              <a:buChar char="v"/>
              <a:tabLst>
                <a:tab pos="457200" algn="l"/>
              </a:tabLst>
            </a:pP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FUTURE SCOPE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Wingdings" pitchFamily="2" charset="2"/>
              <a:buChar char="v"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This system extracts all type of Lesion Tumor analysis and texture features of the selected image to perform classification. 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Other features such as color, shape, Affected Area etc can be extracted to get better classification output which can be done as a future work.</a:t>
            </a:r>
          </a:p>
          <a:p>
            <a:pPr marL="457200" indent="-457200">
              <a:buFont typeface="Wingdings" pitchFamily="2" charset="2"/>
              <a:buChar char="v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8229600" cy="838200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REFERENCES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685800" y="1143000"/>
            <a:ext cx="8229600" cy="4876800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[1]		E. de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Vries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L. V. van de Poll-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Franse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W. J.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Louwman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F. R. de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Gruijl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and J. W.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Coebergh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2005  “Predictions of skin cancer incidence in the Netherlands up to 2015,” Br. J.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Dermatol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., vol. 152, no. 3, pp. 481-488,</a:t>
            </a:r>
          </a:p>
          <a:p>
            <a:pPr>
              <a:buNone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[2] 	A.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Jemal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Saraiya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P. Patel, S. S.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Cherala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Barnholtz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-Sloan, J. Kim, 2011 “Recent trends in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cutaneous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melanoma incidence and death rates in the United States, 1992-2006,” J. Am. Acad.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Dermatol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 vol. 65, no. 5, pp. S17.e1-S17.e11,</a:t>
            </a:r>
          </a:p>
          <a:p>
            <a:pPr>
              <a:buNone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[3] 	F. Bath-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Hextall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Leonardi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-Bee, C. Smith, A. Meal, and R. Hubbard, 2007 “Trends in incidence of skin basal cell carcinoma. Additional evidence from a UK primary care database study,” Int. J. Cancer, vol. 129, no. 9, pp.235-321.</a:t>
            </a:r>
          </a:p>
          <a:p>
            <a:pPr>
              <a:buNone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[4] 	C. M. Balch, A. C.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Buzaid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S. J. Soong, M. B. Atkins, N.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Cascinelli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D. G.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Coit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2001 “Final version of the American Joint Committee on Cancer staging system for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cutaneous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melanoma,” J.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Clin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Oncol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., vol. 19, no. 16, pp. 3635-3648.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Slide Number Placeholder 3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F9E36A-C742-423D-8455-B648310FD5C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[5] 	R. C. Brooke, 2005  “Basal Cell Carcinoma,” Clinical Medicine, vol. 5, no. 6, pp. 551-554. </a:t>
            </a:r>
          </a:p>
          <a:p>
            <a:pPr>
              <a:buNone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[6] 	R. Marks, “An overview of skin cancers: incidence and causation, 1995” Cancer Supplement, vol. 75, no. S2, pp. 607-612.</a:t>
            </a:r>
          </a:p>
          <a:p>
            <a:pPr>
              <a:buNone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[7] 	G.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Argenziano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H. P.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Soyer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Chimenti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R.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Talamini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R. Corona, F. Sera, 2003    et al., “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Dermoscopy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of pigmented skin lesions: results of a consensus meeting via the Internet,” J. Am. Acad.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Dermatol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., vol. 48, no. 5, pp. 679-693.</a:t>
            </a:r>
          </a:p>
          <a:p>
            <a:pPr>
              <a:buNone/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[8] 	J de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Leeuw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N. van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der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Beek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W. D.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Neugebauer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P.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Bjerring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and H. A. Neumann, 2009 “Fluorescence detection and diagnosis of non-melanoma skin cancer at an early stage,” Lasers in Surgery and Medicine, vol. 41, no. 2, pp. 96-103. </a:t>
            </a:r>
          </a:p>
          <a:p>
            <a:pPr>
              <a:buNone/>
            </a:pP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/>
          <p:cNvSpPr>
            <a:spLocks noGrp="1"/>
          </p:cNvSpPr>
          <p:nvPr>
            <p:ph idx="1"/>
          </p:nvPr>
        </p:nvSpPr>
        <p:spPr>
          <a:xfrm>
            <a:off x="533400" y="2743200"/>
            <a:ext cx="8229600" cy="838200"/>
          </a:xfrm>
        </p:spPr>
        <p:txBody>
          <a:bodyPr/>
          <a:lstStyle/>
          <a:p>
            <a:pPr algn="ctr" eaLnBrk="1" hangingPunct="1">
              <a:buFont typeface="Arial" pitchFamily="34" charset="0"/>
              <a:buNone/>
            </a:pP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THANK YOU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70057F-7F33-4CAE-88E0-35952DACD356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1547</TotalTime>
  <Words>555</Words>
  <Application>Microsoft Office PowerPoint</Application>
  <PresentationFormat>On-screen Show (4:3)</PresentationFormat>
  <Paragraphs>110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MALIGNANT AND BENIGN SKIN LESION IMAGES FOR           FEATURE GLCM USING ANN CLASSIFICATION AND                  ABCD RULE TUMOR SEGMENTATION </vt:lpstr>
      <vt:lpstr>CONTENTS</vt:lpstr>
      <vt:lpstr>ABSTRACT</vt:lpstr>
      <vt:lpstr>   EXISTING SCHEME    </vt:lpstr>
      <vt:lpstr>EXISTING SCHEME DISADVANTAGES</vt:lpstr>
      <vt:lpstr>EXISTING SCHEME BLOCK DIAGRAM</vt:lpstr>
      <vt:lpstr>PROPOSED SCHEME BLOCK DIAGRAM </vt:lpstr>
      <vt:lpstr>WORKING PRINCIPLE OF  PROPOSED SYSTEM</vt:lpstr>
      <vt:lpstr> SOFTWARE TOOLS USED AND ITS FEATURES</vt:lpstr>
      <vt:lpstr>OUTCOME AND RESULTS </vt:lpstr>
      <vt:lpstr>OUTCOME AND RESULTS </vt:lpstr>
      <vt:lpstr>CONCLUSION </vt:lpstr>
      <vt:lpstr>FUTURE SCOPE</vt:lpstr>
      <vt:lpstr>REFERENCES</vt:lpstr>
      <vt:lpstr>REFERENCES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Mohan</cp:lastModifiedBy>
  <cp:revision>263</cp:revision>
  <dcterms:created xsi:type="dcterms:W3CDTF">2013-12-25T12:40:00Z</dcterms:created>
  <dcterms:modified xsi:type="dcterms:W3CDTF">2020-05-22T06:57:48Z</dcterms:modified>
</cp:coreProperties>
</file>