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86" r:id="rId2"/>
    <p:sldId id="375" r:id="rId3"/>
    <p:sldId id="385" r:id="rId4"/>
    <p:sldId id="371" r:id="rId5"/>
    <p:sldId id="342" r:id="rId6"/>
    <p:sldId id="367" r:id="rId7"/>
    <p:sldId id="361" r:id="rId8"/>
    <p:sldId id="382" r:id="rId9"/>
    <p:sldId id="381" r:id="rId10"/>
    <p:sldId id="363" r:id="rId11"/>
    <p:sldId id="350" r:id="rId12"/>
    <p:sldId id="384" r:id="rId13"/>
    <p:sldId id="313" r:id="rId14"/>
    <p:sldId id="257" r:id="rId15"/>
    <p:sldId id="380" r:id="rId16"/>
    <p:sldId id="383" r:id="rId17"/>
    <p:sldId id="331"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0" y="721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CF8027B-AFF4-431C-9904-0083061E2496}" type="datetime1">
              <a:rPr lang="en-US" smtClean="0"/>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7AACE2C-1064-44FD-A446-D129594D1343}" type="datetime1">
              <a:rPr lang="en-US" smtClean="0"/>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E260B9F-F507-4C89-9A4F-B861F56C9233}" type="datetime1">
              <a:rPr lang="en-US" smtClean="0"/>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8089709-6100-435A-B574-7CC461ACE026}" type="datetime1">
              <a:rPr lang="en-US" smtClean="0"/>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A3D5A92-2D53-44DC-B205-18907AB2EB04}" type="datetime1">
              <a:rPr lang="en-US" smtClean="0"/>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6AC9003-9960-494D-ABF2-181EE28E7430}" type="datetime1">
              <a:rPr lang="en-US" smtClean="0"/>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D8EBC1D-0C4E-4C0A-A8E3-33B8EEDAD4C4}" type="datetime1">
              <a:rPr lang="en-US" smtClean="0"/>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3A93CAC-8F2C-4A21-A476-13915DB7A03B}" type="datetime1">
              <a:rPr lang="en-US" smtClean="0"/>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B319EE6-08B1-4100-A66D-776F85EE36C0}" type="datetime1">
              <a:rPr lang="en-US" smtClean="0"/>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AD6A32C-E99C-4193-B2C0-E86A9C582AD6}" type="datetime1">
              <a:rPr lang="en-US" smtClean="0"/>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55015F6-A0CC-48F9-B9A2-0ED3DFBC6F55}" type="datetime1">
              <a:rPr lang="en-US" smtClean="0"/>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56CCA06-06CD-47B8-94E3-C8113D1BFC51}" type="datetime1">
              <a:rPr lang="en-US" smtClean="0"/>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newworldencyclopedia.org/entry/Tissue" TargetMode="External"/><Relationship Id="rId2" Type="http://schemas.openxmlformats.org/officeDocument/2006/relationships/hyperlink" Target="http://www.newworldencyclopedia.org/entry/Muscle" TargetMode="External"/><Relationship Id="rId1" Type="http://schemas.openxmlformats.org/officeDocument/2006/relationships/slideLayout" Target="../slideLayouts/slideLayout2.xml"/><Relationship Id="rId4" Type="http://schemas.openxmlformats.org/officeDocument/2006/relationships/hyperlink" Target="http://www.newworldencyclopedia.org/entry/Heart"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25962"/>
          </a:xfrm>
        </p:spPr>
        <p:txBody>
          <a:bodyPr/>
          <a:lstStyle/>
          <a:p>
            <a:pPr lvl="1" eaLnBrk="1" fontAlgn="auto" hangingPunct="1">
              <a:spcAft>
                <a:spcPts val="0"/>
              </a:spcAft>
              <a:defRPr/>
            </a:pPr>
            <a:r>
              <a:rPr lang="en-US" b="1" dirty="0" smtClean="0">
                <a:latin typeface="Times New Roman" pitchFamily="18" charset="0"/>
                <a:cs typeface="Times New Roman" pitchFamily="18" charset="0"/>
              </a:rPr>
              <a:t>ELECTRIC SHOCK PREVENTION FOR HUMAN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SAFETY USING EMBEDDED SYSTEM</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228600" y="1066800"/>
            <a:ext cx="8458200" cy="5715000"/>
          </a:xfrm>
        </p:spPr>
        <p:txBody>
          <a:bodyPr/>
          <a:lstStyle/>
          <a:p>
            <a:pPr>
              <a:buFont typeface="Wingdings" pitchFamily="2" charset="2"/>
              <a:buChar char="Ø"/>
            </a:pPr>
            <a:r>
              <a:rPr lang="en-US" dirty="0" smtClean="0"/>
              <a:t> </a:t>
            </a:r>
            <a:r>
              <a:rPr lang="en-US" sz="2800" dirty="0" smtClean="0">
                <a:latin typeface="Times New Roman" pitchFamily="18" charset="0"/>
                <a:cs typeface="Times New Roman" pitchFamily="18" charset="0"/>
              </a:rPr>
              <a:t>Introduction</a:t>
            </a:r>
          </a:p>
          <a:p>
            <a:pPr>
              <a:buFont typeface="Wingdings" pitchFamily="2" charset="2"/>
              <a:buChar char="Ø"/>
            </a:pPr>
            <a:r>
              <a:rPr lang="en-US" sz="2800" dirty="0" smtClean="0">
                <a:latin typeface="Times New Roman" pitchFamily="18" charset="0"/>
                <a:cs typeface="Times New Roman" pitchFamily="18" charset="0"/>
              </a:rPr>
              <a:t> Abstract</a:t>
            </a:r>
          </a:p>
          <a:p>
            <a:pPr>
              <a:buFont typeface="Wingdings" pitchFamily="2" charset="2"/>
              <a:buChar char="Ø"/>
            </a:pPr>
            <a:r>
              <a:rPr lang="en-US" sz="2800" dirty="0" smtClean="0">
                <a:latin typeface="Times New Roman" pitchFamily="18" charset="0"/>
                <a:cs typeface="Times New Roman" pitchFamily="18" charset="0"/>
              </a:rPr>
              <a:t> Existing scheme</a:t>
            </a:r>
          </a:p>
          <a:p>
            <a:pPr>
              <a:buFont typeface="Wingdings" pitchFamily="2" charset="2"/>
              <a:buChar char="Ø"/>
            </a:pPr>
            <a:r>
              <a:rPr lang="en-US" sz="2800" dirty="0" smtClean="0">
                <a:latin typeface="Times New Roman" pitchFamily="18" charset="0"/>
                <a:cs typeface="Times New Roman" pitchFamily="18" charset="0"/>
              </a:rPr>
              <a:t> Proposed scheme</a:t>
            </a:r>
          </a:p>
          <a:p>
            <a:pPr>
              <a:buFont typeface="Wingdings" pitchFamily="2" charset="2"/>
              <a:buChar char="Ø"/>
            </a:pPr>
            <a:r>
              <a:rPr lang="en-US" sz="2800" dirty="0" smtClean="0">
                <a:latin typeface="Times New Roman" pitchFamily="18" charset="0"/>
                <a:cs typeface="Times New Roman" pitchFamily="18" charset="0"/>
              </a:rPr>
              <a:t> Block diagram</a:t>
            </a:r>
          </a:p>
          <a:p>
            <a:pPr>
              <a:buFont typeface="Wingdings" pitchFamily="2" charset="2"/>
              <a:buChar char="Ø"/>
            </a:pPr>
            <a:r>
              <a:rPr lang="en-US" sz="2800" dirty="0" smtClean="0">
                <a:latin typeface="Times New Roman" pitchFamily="18" charset="0"/>
                <a:cs typeface="Times New Roman" pitchFamily="18" charset="0"/>
              </a:rPr>
              <a:t> Software tools</a:t>
            </a:r>
          </a:p>
          <a:p>
            <a:pPr>
              <a:buFont typeface="Wingdings" pitchFamily="2" charset="2"/>
              <a:buChar char="Ø"/>
            </a:pPr>
            <a:r>
              <a:rPr lang="en-US" sz="2800" dirty="0" smtClean="0">
                <a:latin typeface="Times New Roman" pitchFamily="18" charset="0"/>
                <a:cs typeface="Times New Roman" pitchFamily="18" charset="0"/>
              </a:rPr>
              <a:t> Application</a:t>
            </a:r>
          </a:p>
          <a:p>
            <a:pPr>
              <a:buFont typeface="Wingdings" pitchFamily="2" charset="2"/>
              <a:buChar char="Ø"/>
            </a:pPr>
            <a:r>
              <a:rPr lang="en-US" sz="2800" dirty="0" smtClean="0">
                <a:latin typeface="Times New Roman" pitchFamily="18" charset="0"/>
                <a:cs typeface="Times New Roman" pitchFamily="18" charset="0"/>
              </a:rPr>
              <a:t> Results </a:t>
            </a:r>
          </a:p>
          <a:p>
            <a:pPr>
              <a:buFont typeface="Wingdings" pitchFamily="2" charset="2"/>
              <a:buChar char="Ø"/>
            </a:pPr>
            <a:r>
              <a:rPr lang="en-US" sz="2800" dirty="0" smtClean="0">
                <a:latin typeface="Times New Roman" pitchFamily="18" charset="0"/>
                <a:cs typeface="Times New Roman" pitchFamily="18" charset="0"/>
              </a:rPr>
              <a:t> Conclusion </a:t>
            </a:r>
          </a:p>
          <a:p>
            <a:pPr>
              <a:buFont typeface="Wingdings" pitchFamily="2" charset="2"/>
              <a:buChar char="Ø"/>
            </a:pP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R</a:t>
            </a:r>
            <a:r>
              <a:rPr lang="en-US" sz="2800" dirty="0" smtClean="0">
                <a:latin typeface="Times New Roman" pitchFamily="18" charset="0"/>
                <a:cs typeface="Times New Roman" pitchFamily="18" charset="0"/>
              </a:rPr>
              <a:t>eference</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dirty="0"/>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latin typeface="Times New Roman" pitchFamily="18" charset="0"/>
                <a:cs typeface="Times New Roman" pitchFamily="18" charset="0"/>
              </a:rPr>
              <a:t>INTRODUCTION</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lgn="just" eaLnBrk="1" hangingPunct="1">
              <a:lnSpc>
                <a:spcPct val="150000"/>
              </a:lnSpc>
            </a:pPr>
            <a:r>
              <a:rPr lang="en-US" altLang="en-US" sz="2000" dirty="0">
                <a:latin typeface="Times New Roman" panose="02020603050405020304" pitchFamily="18" charset="0"/>
                <a:cs typeface="Times New Roman" panose="02020603050405020304" pitchFamily="18" charset="0"/>
              </a:rPr>
              <a:t>A device providing for discharging static electricity between a person and an grounded object to prevent un pleasant static shock to the person</a:t>
            </a:r>
          </a:p>
          <a:p>
            <a:pPr algn="just" eaLnBrk="1" hangingPunct="1">
              <a:lnSpc>
                <a:spcPct val="150000"/>
              </a:lnSpc>
            </a:pPr>
            <a:r>
              <a:rPr lang="en-US" altLang="en-US" sz="2000" dirty="0">
                <a:latin typeface="Times New Roman" panose="02020603050405020304" pitchFamily="18" charset="0"/>
                <a:cs typeface="Times New Roman" panose="02020603050405020304" pitchFamily="18" charset="0"/>
              </a:rPr>
              <a:t> An electric shock preventer provides electrical shock protection for human, which consist of shock sensing element and transceiver module. </a:t>
            </a:r>
          </a:p>
          <a:p>
            <a:pPr algn="just" eaLnBrk="1" hangingPunct="1">
              <a:lnSpc>
                <a:spcPct val="150000"/>
              </a:lnSpc>
            </a:pPr>
            <a:r>
              <a:rPr lang="en-US" altLang="en-US" sz="2000" dirty="0">
                <a:latin typeface="Times New Roman" panose="02020603050405020304" pitchFamily="18" charset="0"/>
                <a:cs typeface="Times New Roman" panose="02020603050405020304" pitchFamily="18" charset="0"/>
              </a:rPr>
              <a:t>A current sensing circuit includes a power transistor, a sensing transistor configured to copy a current flowing through the power transistor at a predetermined ratio, a current sensing resistor configured to detect a voltage from the current copied by the sensing transistor.</a:t>
            </a:r>
          </a:p>
          <a:p>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p14="http://schemas.microsoft.com/office/powerpoint/2010/main" val="2167026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152400" y="762000"/>
            <a:ext cx="8839200" cy="6096000"/>
          </a:xfrm>
        </p:spPr>
        <p:txBody>
          <a:bodyPr/>
          <a:lstStyle/>
          <a:p>
            <a:pPr algn="just" eaLnBrk="1" fontAlgn="auto" hangingPunct="1">
              <a:lnSpc>
                <a:spcPct val="150000"/>
              </a:lnSpc>
              <a:spcAft>
                <a:spcPts val="0"/>
              </a:spcAft>
              <a:defRPr/>
            </a:pPr>
            <a:r>
              <a:rPr lang="en-US" sz="2400" dirty="0">
                <a:latin typeface="Times New Roman" pitchFamily="18" charset="0"/>
                <a:cs typeface="Times New Roman" pitchFamily="18" charset="0"/>
              </a:rPr>
              <a:t>An electric shock is the effect of passing an electric current through the </a:t>
            </a:r>
            <a:r>
              <a:rPr lang="en-US" sz="2400" dirty="0" smtClean="0">
                <a:latin typeface="Times New Roman" pitchFamily="18" charset="0"/>
                <a:cs typeface="Times New Roman" pitchFamily="18" charset="0"/>
              </a:rPr>
              <a:t>body. The </a:t>
            </a:r>
            <a:r>
              <a:rPr lang="en-US" sz="2400" dirty="0">
                <a:latin typeface="Times New Roman" pitchFamily="18" charset="0"/>
                <a:cs typeface="Times New Roman" pitchFamily="18" charset="0"/>
              </a:rPr>
              <a:t>minimum </a:t>
            </a:r>
            <a:r>
              <a:rPr lang="en-US" sz="2400" dirty="0" smtClean="0">
                <a:latin typeface="Times New Roman" pitchFamily="18" charset="0"/>
                <a:cs typeface="Times New Roman" pitchFamily="18" charset="0"/>
              </a:rPr>
              <a:t>current a human </a:t>
            </a:r>
            <a:r>
              <a:rPr lang="en-US" sz="2400" dirty="0">
                <a:latin typeface="Times New Roman" pitchFamily="18" charset="0"/>
                <a:cs typeface="Times New Roman" pitchFamily="18" charset="0"/>
              </a:rPr>
              <a:t>can feel is thought to be </a:t>
            </a:r>
            <a:r>
              <a:rPr lang="en-US" sz="2400" dirty="0" smtClean="0">
                <a:latin typeface="Times New Roman" pitchFamily="18" charset="0"/>
                <a:cs typeface="Times New Roman" pitchFamily="18" charset="0"/>
              </a:rPr>
              <a:t>about 1(mA). </a:t>
            </a:r>
            <a:endParaRPr lang="en-US" sz="2400" dirty="0">
              <a:latin typeface="Times New Roman" pitchFamily="18" charset="0"/>
              <a:cs typeface="Times New Roman" pitchFamily="18" charset="0"/>
            </a:endParaRPr>
          </a:p>
          <a:p>
            <a:r>
              <a:rPr lang="en-US" sz="2400" dirty="0" smtClean="0">
                <a:latin typeface="Times New Roman" pitchFamily="18" charset="0"/>
                <a:cs typeface="Times New Roman" pitchFamily="18" charset="0"/>
              </a:rPr>
              <a:t>The </a:t>
            </a:r>
            <a:r>
              <a:rPr lang="en-US" sz="2400" dirty="0">
                <a:latin typeface="Times New Roman" pitchFamily="18" charset="0"/>
                <a:cs typeface="Times New Roman" pitchFamily="18" charset="0"/>
              </a:rPr>
              <a:t>effect can range from minor tingling to </a:t>
            </a:r>
            <a:r>
              <a:rPr lang="en-US" sz="2400" dirty="0">
                <a:latin typeface="Times New Roman" pitchFamily="18" charset="0"/>
                <a:cs typeface="Times New Roman" pitchFamily="18" charset="0"/>
                <a:hlinkClick r:id="rId2" tooltip="Muscle"/>
              </a:rPr>
              <a:t>muscle</a:t>
            </a:r>
            <a:r>
              <a:rPr lang="en-US" sz="2400" dirty="0">
                <a:latin typeface="Times New Roman" pitchFamily="18" charset="0"/>
                <a:cs typeface="Times New Roman" pitchFamily="18" charset="0"/>
              </a:rPr>
              <a:t> spasms, </a:t>
            </a:r>
            <a:r>
              <a:rPr lang="en-US" sz="2400" dirty="0">
                <a:latin typeface="Times New Roman" pitchFamily="18" charset="0"/>
                <a:cs typeface="Times New Roman" pitchFamily="18" charset="0"/>
                <a:hlinkClick r:id="rId3" tooltip="Tissue"/>
              </a:rPr>
              <a:t>tissue</a:t>
            </a:r>
            <a:r>
              <a:rPr lang="en-US" sz="2400" dirty="0">
                <a:latin typeface="Times New Roman" pitchFamily="18" charset="0"/>
                <a:cs typeface="Times New Roman" pitchFamily="18" charset="0"/>
              </a:rPr>
              <a:t> damage, fibrillation of the </a:t>
            </a:r>
            <a:r>
              <a:rPr lang="en-US" sz="2400" dirty="0">
                <a:latin typeface="Times New Roman" pitchFamily="18" charset="0"/>
                <a:cs typeface="Times New Roman" pitchFamily="18" charset="0"/>
                <a:hlinkClick r:id="rId4" tooltip="Heart"/>
              </a:rPr>
              <a:t>heart</a:t>
            </a:r>
            <a:r>
              <a:rPr lang="en-US" sz="2400" dirty="0">
                <a:latin typeface="Times New Roman" pitchFamily="18" charset="0"/>
                <a:cs typeface="Times New Roman" pitchFamily="18" charset="0"/>
              </a:rPr>
              <a:t>, loss of consciousness, and even death. Death caused by an electric shock is referred to as electrocution.</a:t>
            </a:r>
          </a:p>
          <a:p>
            <a:r>
              <a:rPr lang="en-US" sz="2400" dirty="0">
                <a:latin typeface="Times New Roman" pitchFamily="18" charset="0"/>
                <a:cs typeface="Times New Roman" pitchFamily="18" charset="0"/>
              </a:rPr>
              <a:t>To avoid injury by an electric shock, the embedded based shock preventer is used where it controls the total power unit of a factory or department which prevents human life from electric shock.</a:t>
            </a:r>
          </a:p>
          <a:p>
            <a:pPr marL="0" indent="0">
              <a:buNone/>
            </a:pPr>
            <a:endParaRPr lang="en-US" sz="2400" dirty="0">
              <a:latin typeface="Times New Roman" pitchFamily="18" charset="0"/>
              <a:cs typeface="Times New Roman" pitchFamily="18" charset="0"/>
            </a:endParaRPr>
          </a:p>
          <a:p>
            <a:pPr algn="just" eaLnBrk="1" fontAlgn="auto" hangingPunct="1">
              <a:lnSpc>
                <a:spcPct val="150000"/>
              </a:lnSpc>
              <a:spcAft>
                <a:spcPts val="0"/>
              </a:spcAft>
              <a:defRPr/>
            </a:pPr>
            <a:endParaRPr lang="en-US" sz="2400" dirty="0">
              <a:latin typeface="Times New Roman" pitchFamily="18" charset="0"/>
              <a:cs typeface="Times New Roman" pitchFamily="18" charset="0"/>
            </a:endParaRPr>
          </a:p>
          <a:p>
            <a:endParaRPr lang="en-IN" sz="2000" dirty="0"/>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4</a:t>
            </a:fld>
            <a:endParaRPr lang="en-US" dirty="0"/>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0"/>
            <a:ext cx="8229600" cy="11430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457200" y="1219200"/>
            <a:ext cx="8229600" cy="5334000"/>
          </a:xfrm>
        </p:spPr>
        <p:txBody>
          <a:bodyPr/>
          <a:lstStyle/>
          <a:p>
            <a:pPr marL="457200" lvl="1" indent="0" algn="just" eaLnBrk="1" hangingPunct="1">
              <a:buNone/>
            </a:pPr>
            <a:r>
              <a:rPr lang="en-US" sz="2400" dirty="0">
                <a:latin typeface="Times New Roman" pitchFamily="16" charset="0"/>
                <a:cs typeface="Times New Roman" pitchFamily="16" charset="0"/>
              </a:rPr>
              <a:t> </a:t>
            </a:r>
            <a:r>
              <a:rPr lang="en-US" sz="2000" dirty="0">
                <a:latin typeface="Times New Roman" pitchFamily="16" charset="0"/>
                <a:cs typeface="Times New Roman" pitchFamily="16" charset="0"/>
              </a:rPr>
              <a:t>An ELCB (earth leakage circuit breaker) in that they are intended to trip when the current is not confined to the current carrying conductors. Another name used is current balance circuit breaker. These are all used with grounded power supplies. </a:t>
            </a:r>
            <a:endParaRPr lang="en-US" sz="2000" dirty="0" smtClean="0">
              <a:latin typeface="Times New Roman" pitchFamily="16" charset="0"/>
              <a:cs typeface="Times New Roman" pitchFamily="16" charset="0"/>
            </a:endParaRPr>
          </a:p>
          <a:p>
            <a:pPr marL="0" indent="0" algn="just">
              <a:buNone/>
            </a:pPr>
            <a:endParaRPr lang="en-US" sz="2000" dirty="0">
              <a:latin typeface="Times New Roman" pitchFamily="16" charset="0"/>
              <a:cs typeface="Times New Roman" pitchFamily="16" charset="0"/>
            </a:endParaRPr>
          </a:p>
          <a:p>
            <a:pPr marL="0" indent="0">
              <a:buNone/>
            </a:pPr>
            <a:r>
              <a:rPr lang="en-US" sz="2000" dirty="0" smtClean="0">
                <a:latin typeface="Times New Roman" pitchFamily="16" charset="0"/>
                <a:cs typeface="Times New Roman" pitchFamily="16" charset="0"/>
              </a:rPr>
              <a:t>          </a:t>
            </a:r>
            <a:r>
              <a:rPr lang="en-US" sz="2000" dirty="0" smtClean="0">
                <a:latin typeface="Times New Roman" pitchFamily="18" charset="0"/>
                <a:cs typeface="Times New Roman" pitchFamily="18" charset="0"/>
              </a:rPr>
              <a:t>In </a:t>
            </a:r>
            <a:r>
              <a:rPr lang="en-US" sz="2000" dirty="0">
                <a:latin typeface="Times New Roman" pitchFamily="18" charset="0"/>
                <a:cs typeface="Times New Roman" pitchFamily="18" charset="0"/>
              </a:rPr>
              <a:t>the existing system to prevent shock we </a:t>
            </a:r>
            <a:r>
              <a:rPr lang="en-US" sz="2000" dirty="0" smtClean="0">
                <a:latin typeface="Times New Roman" pitchFamily="18" charset="0"/>
                <a:cs typeface="Times New Roman" pitchFamily="18" charset="0"/>
              </a:rPr>
              <a:t>have mainly used </a:t>
            </a:r>
            <a:r>
              <a:rPr lang="en-US" sz="2000" dirty="0">
                <a:latin typeface="Times New Roman" pitchFamily="18" charset="0"/>
                <a:cs typeface="Times New Roman" pitchFamily="18" charset="0"/>
              </a:rPr>
              <a:t>the </a:t>
            </a:r>
            <a:r>
              <a:rPr lang="en-US" sz="2000" dirty="0" smtClean="0">
                <a:latin typeface="Times New Roman" pitchFamily="18" charset="0"/>
                <a:cs typeface="Times New Roman" pitchFamily="18" charset="0"/>
              </a:rPr>
              <a:t>non</a:t>
            </a:r>
          </a:p>
          <a:p>
            <a:pPr marL="0" indent="0">
              <a:buNone/>
            </a:pP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       conductor </a:t>
            </a:r>
            <a:r>
              <a:rPr lang="en-US" sz="2000" dirty="0">
                <a:latin typeface="Times New Roman" pitchFamily="18" charset="0"/>
                <a:cs typeface="Times New Roman" pitchFamily="18" charset="0"/>
              </a:rPr>
              <a:t>of electricity such as wood, plastics, rubber gloves, </a:t>
            </a:r>
            <a:r>
              <a:rPr lang="en-US" sz="2000" dirty="0" smtClean="0">
                <a:latin typeface="Times New Roman" pitchFamily="18" charset="0"/>
                <a:cs typeface="Times New Roman" pitchFamily="18" charset="0"/>
              </a:rPr>
              <a:t>rubber</a:t>
            </a:r>
          </a:p>
          <a:p>
            <a:pPr marL="0" indent="0">
              <a:buNone/>
            </a:pP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slippers to avoid electric shock. Since it is not a proper or </a:t>
            </a:r>
            <a:r>
              <a:rPr lang="en-US" sz="2000" dirty="0" smtClean="0">
                <a:latin typeface="Times New Roman" pitchFamily="18" charset="0"/>
                <a:cs typeface="Times New Roman" pitchFamily="18" charset="0"/>
              </a:rPr>
              <a:t>completed</a:t>
            </a:r>
          </a:p>
          <a:p>
            <a:pPr marL="0" indent="0">
              <a:buNone/>
            </a:pP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       solution.</a:t>
            </a:r>
            <a:endParaRPr lang="en-US" sz="2000" dirty="0">
              <a:latin typeface="Times New Roman" pitchFamily="18" charset="0"/>
              <a:cs typeface="Times New Roman" pitchFamily="18" charset="0"/>
            </a:endParaRPr>
          </a:p>
          <a:p>
            <a:pPr marL="0" indent="0" algn="just">
              <a:buNone/>
            </a:pPr>
            <a:endParaRPr lang="en-US" sz="2000" dirty="0" smtClean="0">
              <a:latin typeface="Times New Roman" pitchFamily="18" charset="0"/>
              <a:cs typeface="Times New Roman" pitchFamily="18" charset="0"/>
            </a:endParaRPr>
          </a:p>
          <a:p>
            <a:pPr marL="0" indent="0" algn="just">
              <a:buNone/>
            </a:pPr>
            <a:r>
              <a:rPr lang="en-US" sz="2000" dirty="0" smtClean="0">
                <a:latin typeface="Times New Roman" pitchFamily="18" charset="0"/>
                <a:cs typeface="Times New Roman" pitchFamily="18" charset="0"/>
              </a:rPr>
              <a:t>      </a:t>
            </a:r>
            <a:r>
              <a:rPr lang="en-US" sz="2400" dirty="0"/>
              <a:t>F. Yang, J. Yang, Z. Zhang et al., “Analysis on the dynamic responses of a prototype line from iced broken conductors,” </a:t>
            </a:r>
            <a:r>
              <a:rPr lang="en-US" sz="2400" i="1" dirty="0"/>
              <a:t>Eng. Fail. Anal., vol. 39, no. 0, pp. 108-123, 2014. </a:t>
            </a:r>
          </a:p>
          <a:p>
            <a:pPr marL="0" indent="0">
              <a:buNone/>
            </a:pPr>
            <a:endParaRPr lang="en-US" sz="2400" dirty="0">
              <a:latin typeface="Times New Roman" pitchFamily="18" charset="0"/>
              <a:cs typeface="Times New Roman" pitchFamily="18" charset="0"/>
            </a:endParaRPr>
          </a:p>
          <a:p>
            <a:pPr marL="457200" lvl="1" indent="0" eaLnBrk="1" hangingPunct="1">
              <a:buNone/>
            </a:pPr>
            <a:endParaRPr lang="en-US" sz="2000" dirty="0">
              <a:solidFill>
                <a:srgbClr val="FF0000"/>
              </a:solidFill>
              <a:latin typeface="Times New Roman" pitchFamily="18" charset="0"/>
              <a:cs typeface="Times New Roman" pitchFamily="18" charset="0"/>
            </a:endParaRPr>
          </a:p>
          <a:p>
            <a:endParaRPr lang="en-US" sz="24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a:p>
            <a:endParaRPr lang="en-US" dirty="0"/>
          </a:p>
          <a:p>
            <a:pPr algn="just" eaLnBrk="1" hangingPunct="1">
              <a:buFont typeface="Arial" pitchFamily="34" charset="0"/>
              <a:buNone/>
            </a:pPr>
            <a:endParaRPr lang="en-US" sz="2000" dirty="0" smtClean="0">
              <a:latin typeface="Times New Roman" pitchFamily="18" charset="0"/>
              <a:cs typeface="Times New Roman" pitchFamily="18" charset="0"/>
            </a:endParaRPr>
          </a:p>
          <a:p>
            <a:pPr algn="just" eaLnBrk="1" hangingPunct="1">
              <a:buFont typeface="Arial" pitchFamily="34" charset="0"/>
              <a:buNone/>
            </a:pPr>
            <a:endParaRPr lang="en-US" sz="2000" dirty="0" smtClean="0">
              <a:latin typeface="Times New Roman" pitchFamily="18" charset="0"/>
              <a:cs typeface="Times New Roman" pitchFamily="18" charset="0"/>
            </a:endParaRPr>
          </a:p>
          <a:p>
            <a:pPr eaLnBrk="1" hangingPunct="1"/>
            <a:endParaRPr lang="en-US" sz="20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5</a:t>
            </a:fld>
            <a:endParaRPr lang="en-US" dirty="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PROPOSED SCHEME </a:t>
            </a:r>
            <a:endParaRPr lang="en-US" sz="2000" b="1"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181599"/>
          </a:xfrm>
        </p:spPr>
        <p:txBody>
          <a:bodyPr/>
          <a:lstStyle/>
          <a:p>
            <a:pPr>
              <a:buFont typeface="Wingdings" pitchFamily="2" charset="2"/>
              <a:buChar char="ü"/>
            </a:pPr>
            <a:r>
              <a:rPr lang="en-US" sz="2000" dirty="0">
                <a:latin typeface="Times New Roman" pitchFamily="16" charset="0"/>
                <a:cs typeface="Times New Roman" pitchFamily="16" charset="0"/>
              </a:rPr>
              <a:t>To avoid injury by an electric shock, the embedded based shock preventer is used where it controls the total power unit of a factory or department which prevents human life from electric shock</a:t>
            </a:r>
            <a:r>
              <a:rPr lang="en-US" sz="2000" dirty="0" smtClean="0">
                <a:latin typeface="Times New Roman" pitchFamily="16" charset="0"/>
                <a:cs typeface="Times New Roman" pitchFamily="16" charset="0"/>
              </a:rPr>
              <a:t>.</a:t>
            </a:r>
          </a:p>
          <a:p>
            <a:pPr>
              <a:buFont typeface="Wingdings" pitchFamily="2" charset="2"/>
              <a:buChar char="ü"/>
            </a:pPr>
            <a:endParaRPr lang="en-US" sz="2000" dirty="0">
              <a:latin typeface="Times New Roman" pitchFamily="16" charset="0"/>
              <a:cs typeface="Times New Roman" pitchFamily="16" charset="0"/>
            </a:endParaRPr>
          </a:p>
          <a:p>
            <a:pPr>
              <a:buFont typeface="Wingdings" pitchFamily="2" charset="2"/>
              <a:buChar char="ü"/>
            </a:pPr>
            <a:r>
              <a:rPr lang="en-US" sz="2000" dirty="0">
                <a:latin typeface="Times New Roman" pitchFamily="18" charset="0"/>
                <a:cs typeface="Times New Roman" pitchFamily="18" charset="0"/>
              </a:rPr>
              <a:t>The object of this </a:t>
            </a:r>
            <a:r>
              <a:rPr lang="en-US" sz="2000" dirty="0" smtClean="0">
                <a:latin typeface="Times New Roman" pitchFamily="18" charset="0"/>
                <a:cs typeface="Times New Roman" pitchFamily="18" charset="0"/>
              </a:rPr>
              <a:t>project </a:t>
            </a:r>
            <a:r>
              <a:rPr lang="en-US" sz="2000" dirty="0">
                <a:latin typeface="Times New Roman" pitchFamily="18" charset="0"/>
                <a:cs typeface="Times New Roman" pitchFamily="18" charset="0"/>
              </a:rPr>
              <a:t>is to describe methods of detection of unsafe   electrical conditions with respect to the grounding of electrically operated mining equipment. it also includes a discussion of prototype instruments which effectively monitor the condition of the grounding safety devices currently in use on mining equipment and warn of dangerous conditions as soon as they appear.</a:t>
            </a:r>
          </a:p>
          <a:p>
            <a:pPr>
              <a:buFont typeface="Wingdings" pitchFamily="2" charset="2"/>
              <a:buChar char="ü"/>
            </a:pP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dirty="0"/>
          </a:p>
        </p:txBody>
      </p:sp>
    </p:spTree>
    <p:extLst>
      <p:ext uri="{BB962C8B-B14F-4D97-AF65-F5344CB8AC3E}">
        <p14:creationId xmlns="" xmlns:p14="http://schemas.microsoft.com/office/powerpoint/2010/main" val="2488704618"/>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z="2800" dirty="0" smtClean="0">
                <a:latin typeface="Times New Roman" pitchFamily="18" charset="0"/>
                <a:cs typeface="Times New Roman" pitchFamily="18" charset="0"/>
              </a:rPr>
              <a:t>PROPOSED SYSTEM WITH BLOCK DIAGRAM:</a:t>
            </a:r>
          </a:p>
        </p:txBody>
      </p:sp>
      <p:sp>
        <p:nvSpPr>
          <p:cNvPr id="9272" name="Content Placeholder 9271"/>
          <p:cNvSpPr>
            <a:spLocks noGrp="1"/>
          </p:cNvSpPr>
          <p:nvPr>
            <p:ph idx="1"/>
          </p:nvPr>
        </p:nvSpPr>
        <p:spPr>
          <a:xfrm>
            <a:off x="457200" y="1600200"/>
            <a:ext cx="8229600" cy="5257800"/>
          </a:xfrm>
        </p:spPr>
        <p:txBody>
          <a:bodyPr/>
          <a:lstStyle/>
          <a:p>
            <a:pPr marL="0" indent="0">
              <a:buNone/>
            </a:pPr>
            <a:r>
              <a:rPr lang="en-US" sz="2800" dirty="0" smtClean="0">
                <a:latin typeface="Times New Roman" pitchFamily="18" charset="0"/>
                <a:cs typeface="Times New Roman" pitchFamily="18" charset="0"/>
              </a:rPr>
              <a:t>TRANSMITTER SIDE:</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r>
              <a:rPr lang="en-US" dirty="0" smtClean="0"/>
              <a:t>6</a:t>
            </a:r>
            <a:endParaRPr lang="en-US" dirty="0"/>
          </a:p>
        </p:txBody>
      </p:sp>
      <p:grpSp>
        <p:nvGrpSpPr>
          <p:cNvPr id="152" name="Group 151"/>
          <p:cNvGrpSpPr/>
          <p:nvPr/>
        </p:nvGrpSpPr>
        <p:grpSpPr>
          <a:xfrm>
            <a:off x="800100" y="2532888"/>
            <a:ext cx="7669646" cy="4096512"/>
            <a:chOff x="1295400" y="1828800"/>
            <a:chExt cx="7543800" cy="4572000"/>
          </a:xfrm>
        </p:grpSpPr>
        <p:sp>
          <p:nvSpPr>
            <p:cNvPr id="153" name="Rectangle 152"/>
            <p:cNvSpPr/>
            <p:nvPr/>
          </p:nvSpPr>
          <p:spPr>
            <a:xfrm>
              <a:off x="3733800" y="2743200"/>
              <a:ext cx="1905000" cy="3657600"/>
            </a:xfrm>
            <a:prstGeom prst="rect">
              <a:avLst/>
            </a:prstGeom>
            <a:ln/>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PIC MICRO</a:t>
              </a:r>
            </a:p>
            <a:p>
              <a:pPr algn="ctr">
                <a:defRPr/>
              </a:pPr>
              <a:r>
                <a:rPr lang="en-US" dirty="0">
                  <a:solidFill>
                    <a:sysClr val="windowText" lastClr="000000"/>
                  </a:solidFill>
                </a:rPr>
                <a:t>CONTROLLER</a:t>
              </a:r>
            </a:p>
          </p:txBody>
        </p:sp>
        <p:sp>
          <p:nvSpPr>
            <p:cNvPr id="154" name="Rectangle 153"/>
            <p:cNvSpPr/>
            <p:nvPr/>
          </p:nvSpPr>
          <p:spPr>
            <a:xfrm>
              <a:off x="3733800" y="1828800"/>
              <a:ext cx="1828800" cy="609600"/>
            </a:xfrm>
            <a:prstGeom prst="rect">
              <a:avLst/>
            </a:prstGeom>
            <a:ln/>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POWER </a:t>
              </a:r>
              <a:r>
                <a:rPr lang="en-US" sz="1600" dirty="0">
                  <a:solidFill>
                    <a:sysClr val="windowText" lastClr="000000"/>
                  </a:solidFill>
                </a:rPr>
                <a:t>SUPPLY</a:t>
              </a:r>
            </a:p>
            <a:p>
              <a:pPr algn="ctr">
                <a:defRPr/>
              </a:pPr>
              <a:endParaRPr lang="en-US" dirty="0"/>
            </a:p>
          </p:txBody>
        </p:sp>
        <p:sp>
          <p:nvSpPr>
            <p:cNvPr id="155" name="Rectangle 154"/>
            <p:cNvSpPr/>
            <p:nvPr/>
          </p:nvSpPr>
          <p:spPr>
            <a:xfrm>
              <a:off x="1295400" y="3505200"/>
              <a:ext cx="1600200" cy="1066800"/>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POTENTIAL SENSOR</a:t>
              </a:r>
            </a:p>
          </p:txBody>
        </p:sp>
        <p:sp>
          <p:nvSpPr>
            <p:cNvPr id="156" name="Rectangle 155"/>
            <p:cNvSpPr/>
            <p:nvPr/>
          </p:nvSpPr>
          <p:spPr>
            <a:xfrm>
              <a:off x="6172200" y="3505200"/>
              <a:ext cx="1600200" cy="762000"/>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ZIGBEE</a:t>
              </a:r>
            </a:p>
          </p:txBody>
        </p:sp>
        <p:cxnSp>
          <p:nvCxnSpPr>
            <p:cNvPr id="157" name="Straight Arrow Connector 156"/>
            <p:cNvCxnSpPr>
              <a:stCxn id="154" idx="2"/>
            </p:cNvCxnSpPr>
            <p:nvPr/>
          </p:nvCxnSpPr>
          <p:spPr>
            <a:xfrm rot="5400000">
              <a:off x="4495801" y="2590800"/>
              <a:ext cx="30480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8" name="Straight Arrow Connector 157"/>
            <p:cNvCxnSpPr>
              <a:endCxn id="156" idx="1"/>
            </p:cNvCxnSpPr>
            <p:nvPr/>
          </p:nvCxnSpPr>
          <p:spPr>
            <a:xfrm>
              <a:off x="5638800" y="3886200"/>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9" name="Straight Arrow Connector 158"/>
            <p:cNvCxnSpPr/>
            <p:nvPr/>
          </p:nvCxnSpPr>
          <p:spPr>
            <a:xfrm>
              <a:off x="2895600" y="4038600"/>
              <a:ext cx="838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0" name="Straight Connector 159"/>
            <p:cNvCxnSpPr/>
            <p:nvPr/>
          </p:nvCxnSpPr>
          <p:spPr>
            <a:xfrm>
              <a:off x="7772400" y="3962400"/>
              <a:ext cx="914400" cy="1588"/>
            </a:xfrm>
            <a:prstGeom prst="line">
              <a:avLst/>
            </a:prstGeom>
          </p:spPr>
          <p:style>
            <a:lnRef idx="1">
              <a:schemeClr val="dk1"/>
            </a:lnRef>
            <a:fillRef idx="0">
              <a:schemeClr val="dk1"/>
            </a:fillRef>
            <a:effectRef idx="0">
              <a:schemeClr val="dk1"/>
            </a:effectRef>
            <a:fontRef idx="minor">
              <a:schemeClr val="tx1"/>
            </a:fontRef>
          </p:style>
        </p:cxnSp>
        <p:cxnSp>
          <p:nvCxnSpPr>
            <p:cNvPr id="161" name="Straight Connector 160"/>
            <p:cNvCxnSpPr/>
            <p:nvPr/>
          </p:nvCxnSpPr>
          <p:spPr>
            <a:xfrm rot="5400000" flipH="1" flipV="1">
              <a:off x="8420101" y="3695700"/>
              <a:ext cx="533400" cy="31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rot="5400000" flipH="1" flipV="1">
              <a:off x="8648700" y="3238500"/>
              <a:ext cx="2286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16200000" flipV="1">
              <a:off x="8458200" y="3200400"/>
              <a:ext cx="2286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rot="5400000" flipH="1" flipV="1">
              <a:off x="8572501" y="3314700"/>
              <a:ext cx="228600" cy="3175"/>
            </a:xfrm>
            <a:prstGeom prst="line">
              <a:avLst/>
            </a:prstGeom>
          </p:spPr>
          <p:style>
            <a:lnRef idx="1">
              <a:schemeClr val="accent1"/>
            </a:lnRef>
            <a:fillRef idx="0">
              <a:schemeClr val="accent1"/>
            </a:fillRef>
            <a:effectRef idx="0">
              <a:schemeClr val="accent1"/>
            </a:effectRef>
            <a:fontRef idx="minor">
              <a:schemeClr val="tx1"/>
            </a:fontRef>
          </p:style>
        </p:cxnSp>
        <p:sp>
          <p:nvSpPr>
            <p:cNvPr id="165" name="Rectangle 164"/>
            <p:cNvSpPr/>
            <p:nvPr/>
          </p:nvSpPr>
          <p:spPr>
            <a:xfrm>
              <a:off x="1296988" y="2551113"/>
              <a:ext cx="1600200" cy="495300"/>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Human</a:t>
              </a:r>
            </a:p>
          </p:txBody>
        </p:sp>
        <p:cxnSp>
          <p:nvCxnSpPr>
            <p:cNvPr id="166" name="Straight Arrow Connector 165"/>
            <p:cNvCxnSpPr/>
            <p:nvPr/>
          </p:nvCxnSpPr>
          <p:spPr>
            <a:xfrm>
              <a:off x="2039938" y="3006725"/>
              <a:ext cx="0" cy="4968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28"/>
          <p:cNvSpPr>
            <a:spLocks noGrp="1"/>
          </p:cNvSpPr>
          <p:nvPr>
            <p:ph type="title"/>
          </p:nvPr>
        </p:nvSpPr>
        <p:spPr>
          <a:xfrm>
            <a:off x="457200" y="0"/>
            <a:ext cx="8229600" cy="1371600"/>
          </a:xfrm>
        </p:spPr>
        <p:txBody>
          <a:bodyPr/>
          <a:lstStyle/>
          <a:p>
            <a:r>
              <a:rPr lang="en-US" dirty="0"/>
              <a:t/>
            </a:r>
            <a:br>
              <a:rPr lang="en-US" dirty="0"/>
            </a:br>
            <a:r>
              <a:rPr lang="en-US" sz="2800" dirty="0">
                <a:latin typeface="Times New Roman" pitchFamily="18" charset="0"/>
                <a:cs typeface="Times New Roman" pitchFamily="18" charset="0"/>
              </a:rPr>
              <a:t>RECEIVER SIDE</a:t>
            </a:r>
            <a:r>
              <a:rPr lang="en-US" sz="2800" dirty="0"/>
              <a:t>:</a:t>
            </a:r>
          </a:p>
        </p:txBody>
      </p:sp>
      <p:sp>
        <p:nvSpPr>
          <p:cNvPr id="30" name="Content Placeholder 29"/>
          <p:cNvSpPr>
            <a:spLocks noGrp="1"/>
          </p:cNvSpPr>
          <p:nvPr>
            <p:ph idx="1"/>
          </p:nvPr>
        </p:nvSpPr>
        <p:spPr>
          <a:xfrm>
            <a:off x="457200" y="1371600"/>
            <a:ext cx="7696200" cy="4754563"/>
          </a:xfrm>
        </p:spPr>
        <p:txBody>
          <a:bodyPr/>
          <a:lstStyle/>
          <a:p>
            <a:pPr marL="0" indent="0">
              <a:buNone/>
            </a:pPr>
            <a:r>
              <a:rPr lang="en-US" sz="800" dirty="0" smtClean="0"/>
              <a:t>.</a:t>
            </a:r>
            <a:endParaRPr lang="en-US" sz="800" dirty="0"/>
          </a:p>
        </p:txBody>
      </p:sp>
      <p:sp>
        <p:nvSpPr>
          <p:cNvPr id="2" name="Slide Number Placeholder 1"/>
          <p:cNvSpPr>
            <a:spLocks noGrp="1"/>
          </p:cNvSpPr>
          <p:nvPr>
            <p:ph type="sldNum" sz="quarter" idx="12"/>
          </p:nvPr>
        </p:nvSpPr>
        <p:spPr/>
        <p:txBody>
          <a:bodyPr/>
          <a:lstStyle/>
          <a:p>
            <a:pPr>
              <a:defRPr/>
            </a:pPr>
            <a:fld id="{0303D003-B892-41A2-B721-44B6516BE185}" type="slidenum">
              <a:rPr lang="en-US" smtClean="0"/>
              <a:pPr>
                <a:defRPr/>
              </a:pPr>
              <a:t>8</a:t>
            </a:fld>
            <a:endParaRPr lang="en-US" dirty="0"/>
          </a:p>
        </p:txBody>
      </p:sp>
      <p:grpSp>
        <p:nvGrpSpPr>
          <p:cNvPr id="3" name="Group 2"/>
          <p:cNvGrpSpPr>
            <a:grpSpLocks/>
          </p:cNvGrpSpPr>
          <p:nvPr/>
        </p:nvGrpSpPr>
        <p:grpSpPr bwMode="auto">
          <a:xfrm>
            <a:off x="838200" y="1676400"/>
            <a:ext cx="7467600" cy="4800600"/>
            <a:chOff x="1066800" y="1550988"/>
            <a:chExt cx="7467600" cy="4545012"/>
          </a:xfrm>
        </p:grpSpPr>
        <p:sp>
          <p:nvSpPr>
            <p:cNvPr id="4" name="Rectangle 3"/>
            <p:cNvSpPr/>
            <p:nvPr/>
          </p:nvSpPr>
          <p:spPr>
            <a:xfrm>
              <a:off x="3505200" y="2438710"/>
              <a:ext cx="1905000" cy="3657290"/>
            </a:xfrm>
            <a:prstGeom prst="rect">
              <a:avLst/>
            </a:prstGeom>
            <a:ln/>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PIC MICRO</a:t>
              </a:r>
            </a:p>
            <a:p>
              <a:pPr algn="ctr">
                <a:defRPr/>
              </a:pPr>
              <a:r>
                <a:rPr lang="en-US" dirty="0">
                  <a:solidFill>
                    <a:sysClr val="windowText" lastClr="000000"/>
                  </a:solidFill>
                </a:rPr>
                <a:t>CONTROLLER</a:t>
              </a:r>
            </a:p>
          </p:txBody>
        </p:sp>
        <p:sp>
          <p:nvSpPr>
            <p:cNvPr id="5" name="Rectangle 4"/>
            <p:cNvSpPr/>
            <p:nvPr/>
          </p:nvSpPr>
          <p:spPr>
            <a:xfrm>
              <a:off x="1066800" y="2743616"/>
              <a:ext cx="1600200" cy="1067173"/>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ZIGBEE</a:t>
              </a:r>
            </a:p>
          </p:txBody>
        </p:sp>
        <p:sp>
          <p:nvSpPr>
            <p:cNvPr id="6" name="Rectangle 5"/>
            <p:cNvSpPr/>
            <p:nvPr/>
          </p:nvSpPr>
          <p:spPr>
            <a:xfrm>
              <a:off x="5898524" y="2688267"/>
              <a:ext cx="1600200" cy="762266"/>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LCD</a:t>
              </a:r>
            </a:p>
          </p:txBody>
        </p:sp>
        <p:cxnSp>
          <p:nvCxnSpPr>
            <p:cNvPr id="7" name="Straight Arrow Connector 6"/>
            <p:cNvCxnSpPr>
              <a:endCxn id="6" idx="1"/>
            </p:cNvCxnSpPr>
            <p:nvPr/>
          </p:nvCxnSpPr>
          <p:spPr>
            <a:xfrm>
              <a:off x="5365124" y="3069400"/>
              <a:ext cx="533400" cy="158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a:off x="2667000" y="3277203"/>
              <a:ext cx="838200" cy="158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6019800" y="3734562"/>
              <a:ext cx="609600" cy="531999"/>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sz="1000" dirty="0">
                  <a:solidFill>
                    <a:sysClr val="windowText" lastClr="000000"/>
                  </a:solidFill>
                </a:rPr>
                <a:t>RELAY</a:t>
              </a:r>
            </a:p>
          </p:txBody>
        </p:sp>
        <p:sp>
          <p:nvSpPr>
            <p:cNvPr id="10" name="Rectangle 9"/>
            <p:cNvSpPr/>
            <p:nvPr/>
          </p:nvSpPr>
          <p:spPr>
            <a:xfrm>
              <a:off x="6019800" y="4495241"/>
              <a:ext cx="609600" cy="533586"/>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sz="1000" dirty="0">
                  <a:solidFill>
                    <a:sysClr val="windowText" lastClr="000000"/>
                  </a:solidFill>
                </a:rPr>
                <a:t>RELAY</a:t>
              </a:r>
            </a:p>
          </p:txBody>
        </p:sp>
        <p:sp>
          <p:nvSpPr>
            <p:cNvPr id="11" name="Rectangle 10"/>
            <p:cNvSpPr/>
            <p:nvPr/>
          </p:nvSpPr>
          <p:spPr>
            <a:xfrm>
              <a:off x="6019800" y="5333734"/>
              <a:ext cx="609600" cy="609813"/>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sz="1000" dirty="0">
                  <a:solidFill>
                    <a:sysClr val="windowText" lastClr="000000"/>
                  </a:solidFill>
                </a:rPr>
                <a:t>RELAY</a:t>
              </a:r>
            </a:p>
          </p:txBody>
        </p:sp>
        <p:sp>
          <p:nvSpPr>
            <p:cNvPr id="12" name="Rectangle 11"/>
            <p:cNvSpPr/>
            <p:nvPr/>
          </p:nvSpPr>
          <p:spPr>
            <a:xfrm>
              <a:off x="7086600" y="3734562"/>
              <a:ext cx="1447800" cy="531999"/>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smtClean="0">
                  <a:solidFill>
                    <a:sysClr val="windowText" lastClr="000000"/>
                  </a:solidFill>
                </a:rPr>
                <a:t>UNIT1</a:t>
              </a:r>
              <a:endParaRPr lang="en-US" sz="2800" dirty="0">
                <a:solidFill>
                  <a:sysClr val="windowText" lastClr="000000"/>
                </a:solidFill>
              </a:endParaRPr>
            </a:p>
          </p:txBody>
        </p:sp>
        <p:sp>
          <p:nvSpPr>
            <p:cNvPr id="13" name="Rectangle 12"/>
            <p:cNvSpPr/>
            <p:nvPr/>
          </p:nvSpPr>
          <p:spPr>
            <a:xfrm>
              <a:off x="7086600" y="4571468"/>
              <a:ext cx="1447800" cy="533586"/>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smtClean="0">
                  <a:solidFill>
                    <a:sysClr val="windowText" lastClr="000000"/>
                  </a:solidFill>
                </a:rPr>
                <a:t>UNIT2</a:t>
              </a:r>
              <a:endParaRPr lang="en-US" sz="2400" dirty="0">
                <a:solidFill>
                  <a:sysClr val="windowText" lastClr="000000"/>
                </a:solidFill>
              </a:endParaRPr>
            </a:p>
          </p:txBody>
        </p:sp>
        <p:sp>
          <p:nvSpPr>
            <p:cNvPr id="14" name="Rectangle 13"/>
            <p:cNvSpPr/>
            <p:nvPr/>
          </p:nvSpPr>
          <p:spPr>
            <a:xfrm>
              <a:off x="7086600" y="5333734"/>
              <a:ext cx="1447800" cy="533586"/>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UNIT </a:t>
              </a:r>
              <a:r>
                <a:rPr lang="en-US" sz="2400" dirty="0">
                  <a:solidFill>
                    <a:sysClr val="windowText" lastClr="000000"/>
                  </a:solidFill>
                </a:rPr>
                <a:t>3</a:t>
              </a:r>
            </a:p>
          </p:txBody>
        </p:sp>
        <p:cxnSp>
          <p:nvCxnSpPr>
            <p:cNvPr id="15" name="Straight Arrow Connector 14"/>
            <p:cNvCxnSpPr>
              <a:endCxn id="9" idx="1"/>
            </p:cNvCxnSpPr>
            <p:nvPr/>
          </p:nvCxnSpPr>
          <p:spPr>
            <a:xfrm flipV="1">
              <a:off x="5410200" y="3999768"/>
              <a:ext cx="609600" cy="381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 name="Straight Arrow Connector 15"/>
            <p:cNvCxnSpPr>
              <a:endCxn id="10" idx="1"/>
            </p:cNvCxnSpPr>
            <p:nvPr/>
          </p:nvCxnSpPr>
          <p:spPr>
            <a:xfrm flipV="1">
              <a:off x="5410200" y="4762034"/>
              <a:ext cx="609600" cy="381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 name="Straight Arrow Connector 16"/>
            <p:cNvCxnSpPr>
              <a:endCxn id="11" idx="1"/>
            </p:cNvCxnSpPr>
            <p:nvPr/>
          </p:nvCxnSpPr>
          <p:spPr>
            <a:xfrm>
              <a:off x="5410200" y="563864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Straight Arrow Connector 17"/>
            <p:cNvCxnSpPr>
              <a:stCxn id="9" idx="3"/>
              <a:endCxn id="12" idx="1"/>
            </p:cNvCxnSpPr>
            <p:nvPr/>
          </p:nvCxnSpPr>
          <p:spPr>
            <a:xfrm>
              <a:off x="6629400" y="3999768"/>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Straight Arrow Connector 18"/>
            <p:cNvCxnSpPr>
              <a:stCxn id="10" idx="3"/>
            </p:cNvCxnSpPr>
            <p:nvPr/>
          </p:nvCxnSpPr>
          <p:spPr>
            <a:xfrm flipV="1">
              <a:off x="6629400" y="4723921"/>
              <a:ext cx="457200" cy="381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Straight Arrow Connector 19"/>
            <p:cNvCxnSpPr>
              <a:stCxn id="11" idx="3"/>
              <a:endCxn id="14" idx="1"/>
            </p:cNvCxnSpPr>
            <p:nvPr/>
          </p:nvCxnSpPr>
          <p:spPr>
            <a:xfrm flipV="1">
              <a:off x="6629400" y="5600527"/>
              <a:ext cx="457200" cy="381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rot="5400000">
              <a:off x="1105469" y="4381695"/>
              <a:ext cx="1294264" cy="3175"/>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a:off x="1752600" y="5028827"/>
              <a:ext cx="914400" cy="1588"/>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rot="5400000" flipH="1" flipV="1">
              <a:off x="2400208" y="4762034"/>
              <a:ext cx="533586" cy="3175"/>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rot="5400000" flipH="1" flipV="1">
              <a:off x="2628860" y="4304701"/>
              <a:ext cx="22868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V="1">
              <a:off x="2438360" y="4266601"/>
              <a:ext cx="22868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flipH="1" flipV="1">
              <a:off x="2552661" y="4380901"/>
              <a:ext cx="228680" cy="3175"/>
            </a:xfrm>
            <a:prstGeom prst="line">
              <a:avLst/>
            </a:prstGeom>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657600" y="1550988"/>
              <a:ext cx="1600200" cy="533586"/>
            </a:xfrm>
            <a:prstGeom prst="rect">
              <a:avLst/>
            </a:prstGeom>
          </p:spPr>
          <p:style>
            <a:lnRef idx="2">
              <a:schemeClr val="dk1"/>
            </a:lnRef>
            <a:fillRef idx="1">
              <a:schemeClr val="lt1"/>
            </a:fillRef>
            <a:effectRef idx="0">
              <a:schemeClr val="dk1"/>
            </a:effectRef>
            <a:fontRef idx="minor">
              <a:schemeClr val="dk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dirty="0">
                  <a:solidFill>
                    <a:sysClr val="windowText" lastClr="000000"/>
                  </a:solidFill>
                </a:rPr>
                <a:t>POWER SUPPLY</a:t>
              </a:r>
            </a:p>
          </p:txBody>
        </p:sp>
        <p:cxnSp>
          <p:nvCxnSpPr>
            <p:cNvPr id="28" name="Straight Arrow Connector 27"/>
            <p:cNvCxnSpPr/>
            <p:nvPr/>
          </p:nvCxnSpPr>
          <p:spPr>
            <a:xfrm>
              <a:off x="4386263" y="2084574"/>
              <a:ext cx="0" cy="35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42150763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304800" y="1600200"/>
            <a:ext cx="8382000" cy="5257800"/>
          </a:xfrm>
        </p:spPr>
        <p:txBody>
          <a:bodyPr/>
          <a:lstStyle/>
          <a:p>
            <a:pPr>
              <a:buFont typeface="Wingdings" pitchFamily="2" charset="2"/>
              <a:buChar char="Ø"/>
            </a:pPr>
            <a:r>
              <a:rPr lang="en-US" sz="2000" dirty="0">
                <a:latin typeface="Times New Roman" pitchFamily="18" charset="0"/>
                <a:cs typeface="Times New Roman" pitchFamily="18" charset="0"/>
              </a:rPr>
              <a:t>This invention relates generally to electrically powered systems of the kind which may present various hazardous electrical shock risk conditions when operating in their intended environment. The invention relates more particularly to an electric shock prevention method and system when any one or more of its associated electrical shock risk conditions exist.</a:t>
            </a:r>
          </a:p>
          <a:p>
            <a:pPr lvl="0">
              <a:buFont typeface="Wingdings" pitchFamily="2" charset="2"/>
              <a:buChar char="Ø"/>
            </a:pPr>
            <a:r>
              <a:rPr lang="en-US" sz="1800" dirty="0">
                <a:latin typeface="Times New Roman" pitchFamily="18" charset="0"/>
                <a:cs typeface="Times New Roman" pitchFamily="18" charset="0"/>
              </a:rPr>
              <a:t>PIC16F874A/877A</a:t>
            </a:r>
          </a:p>
          <a:p>
            <a:pPr lvl="0">
              <a:buFont typeface="Wingdings" pitchFamily="2" charset="2"/>
              <a:buChar char="Ø"/>
            </a:pPr>
            <a:r>
              <a:rPr lang="en-US" sz="1800" dirty="0">
                <a:latin typeface="Times New Roman" pitchFamily="18" charset="0"/>
                <a:cs typeface="Times New Roman" pitchFamily="18" charset="0"/>
              </a:rPr>
              <a:t>Potential sensor</a:t>
            </a:r>
          </a:p>
          <a:p>
            <a:pPr lvl="0">
              <a:buFont typeface="Wingdings" pitchFamily="2" charset="2"/>
              <a:buChar char="Ø"/>
            </a:pPr>
            <a:r>
              <a:rPr lang="en-US" sz="1800" dirty="0">
                <a:latin typeface="Times New Roman" pitchFamily="18" charset="0"/>
                <a:cs typeface="Times New Roman" pitchFamily="18" charset="0"/>
              </a:rPr>
              <a:t>Encoder</a:t>
            </a:r>
          </a:p>
          <a:p>
            <a:pPr lvl="0">
              <a:buFont typeface="Wingdings" pitchFamily="2" charset="2"/>
              <a:buChar char="Ø"/>
            </a:pPr>
            <a:r>
              <a:rPr lang="en-US" sz="1800" dirty="0" err="1">
                <a:latin typeface="Times New Roman" pitchFamily="18" charset="0"/>
                <a:cs typeface="Times New Roman" pitchFamily="18" charset="0"/>
              </a:rPr>
              <a:t>Zigbee</a:t>
            </a:r>
            <a:r>
              <a:rPr lang="en-US" sz="1800" dirty="0">
                <a:latin typeface="Times New Roman" pitchFamily="18" charset="0"/>
                <a:cs typeface="Times New Roman" pitchFamily="18" charset="0"/>
              </a:rPr>
              <a:t> TX &amp; RX</a:t>
            </a:r>
          </a:p>
          <a:p>
            <a:pPr lvl="0">
              <a:buFont typeface="Wingdings" pitchFamily="2" charset="2"/>
              <a:buChar char="Ø"/>
            </a:pPr>
            <a:r>
              <a:rPr lang="en-US" sz="1800" dirty="0">
                <a:latin typeface="Times New Roman" pitchFamily="18" charset="0"/>
                <a:cs typeface="Times New Roman" pitchFamily="18" charset="0"/>
              </a:rPr>
              <a:t>Decoder</a:t>
            </a:r>
          </a:p>
          <a:p>
            <a:pPr lvl="0">
              <a:buFont typeface="Wingdings" pitchFamily="2" charset="2"/>
              <a:buChar char="Ø"/>
            </a:pPr>
            <a:r>
              <a:rPr lang="en-US" sz="1800" dirty="0">
                <a:latin typeface="Times New Roman" pitchFamily="18" charset="0"/>
                <a:cs typeface="Times New Roman" pitchFamily="18" charset="0"/>
              </a:rPr>
              <a:t>Pic micro controller</a:t>
            </a:r>
          </a:p>
          <a:p>
            <a:pPr lvl="0">
              <a:buFont typeface="Wingdings" pitchFamily="2" charset="2"/>
              <a:buChar char="Ø"/>
            </a:pPr>
            <a:r>
              <a:rPr lang="en-US" sz="1800" dirty="0">
                <a:latin typeface="Times New Roman" pitchFamily="18" charset="0"/>
                <a:cs typeface="Times New Roman" pitchFamily="18" charset="0"/>
              </a:rPr>
              <a:t>Transformer-3 arms</a:t>
            </a:r>
          </a:p>
          <a:p>
            <a:pPr lvl="0">
              <a:buFont typeface="Wingdings" pitchFamily="2" charset="2"/>
              <a:buChar char="Ø"/>
            </a:pPr>
            <a:r>
              <a:rPr lang="en-US" sz="1800" dirty="0">
                <a:latin typeface="Times New Roman" pitchFamily="18" charset="0"/>
                <a:cs typeface="Times New Roman" pitchFamily="18" charset="0"/>
              </a:rPr>
              <a:t>Relay</a:t>
            </a:r>
          </a:p>
          <a:p>
            <a:pPr lvl="0">
              <a:buFont typeface="Wingdings" pitchFamily="2" charset="2"/>
              <a:buChar char="Ø"/>
            </a:pPr>
            <a:r>
              <a:rPr lang="en-US" sz="1800" dirty="0">
                <a:latin typeface="Times New Roman" pitchFamily="18" charset="0"/>
                <a:cs typeface="Times New Roman" pitchFamily="18" charset="0"/>
              </a:rPr>
              <a:t>5v-power </a:t>
            </a:r>
            <a:r>
              <a:rPr lang="en-US" sz="1800" dirty="0" smtClean="0">
                <a:latin typeface="Times New Roman" pitchFamily="18" charset="0"/>
                <a:cs typeface="Times New Roman" pitchFamily="18" charset="0"/>
              </a:rPr>
              <a:t>supply</a:t>
            </a:r>
            <a:endParaRPr lang="en-US" sz="1800" dirty="0">
              <a:latin typeface="Times New Roman" pitchFamily="18" charset="0"/>
              <a:cs typeface="Times New Roman" pitchFamily="18" charset="0"/>
            </a:endParaRPr>
          </a:p>
          <a:p>
            <a:pPr lvl="0">
              <a:buFont typeface="Wingdings" pitchFamily="2" charset="2"/>
              <a:buChar char="Ø"/>
            </a:pPr>
            <a:r>
              <a:rPr lang="en-US" sz="1800" dirty="0">
                <a:latin typeface="Times New Roman" pitchFamily="18" charset="0"/>
                <a:cs typeface="Times New Roman" pitchFamily="18" charset="0"/>
              </a:rPr>
              <a:t>Lamp load</a:t>
            </a:r>
          </a:p>
          <a:p>
            <a:pPr marL="0" indent="0">
              <a:buNone/>
            </a:pPr>
            <a:endParaRPr lang="en-US" dirty="0">
              <a:solidFill>
                <a:srgbClr val="FF0000"/>
              </a:solidFill>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
        <p:nvSpPr>
          <p:cNvPr id="2" name="Title 1"/>
          <p:cNvSpPr>
            <a:spLocks noGrp="1"/>
          </p:cNvSpPr>
          <p:nvPr>
            <p:ph type="title" idx="4294967295"/>
          </p:nvPr>
        </p:nvSpPr>
        <p:spPr>
          <a:xfrm>
            <a:off x="0" y="274638"/>
            <a:ext cx="8229600" cy="563562"/>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1" name="Content Placeholder 40"/>
          <p:cNvSpPr>
            <a:spLocks noGrp="1"/>
          </p:cNvSpPr>
          <p:nvPr>
            <p:ph idx="4294967295"/>
          </p:nvPr>
        </p:nvSpPr>
        <p:spPr>
          <a:xfrm>
            <a:off x="1219200" y="914401"/>
            <a:ext cx="7239000" cy="5943600"/>
          </a:xfrm>
        </p:spPr>
        <p:txBody>
          <a:bodyPr/>
          <a:lstStyle/>
          <a:p>
            <a:endParaRPr lang="en-US" dirty="0" smtClean="0"/>
          </a:p>
          <a:p>
            <a:pPr marL="0" indent="0">
              <a:buNone/>
            </a:pPr>
            <a:r>
              <a:rPr lang="en-US" dirty="0" smtClean="0"/>
              <a:t>                </a:t>
            </a:r>
          </a:p>
          <a:p>
            <a:pPr marL="0" indent="0">
              <a:buNone/>
            </a:pPr>
            <a:r>
              <a:rPr lang="en-US" dirty="0"/>
              <a:t> </a:t>
            </a:r>
            <a:r>
              <a:rPr lang="en-US" dirty="0" smtClean="0"/>
              <a:t>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no</a:t>
            </a:r>
            <a:r>
              <a:rPr lang="en-US" sz="18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yes</a:t>
            </a:r>
          </a:p>
        </p:txBody>
      </p:sp>
      <p:sp>
        <p:nvSpPr>
          <p:cNvPr id="3" name="Rectangle 2"/>
          <p:cNvSpPr/>
          <p:nvPr/>
        </p:nvSpPr>
        <p:spPr>
          <a:xfrm>
            <a:off x="3505200" y="990600"/>
            <a:ext cx="1752600" cy="5334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start</a:t>
            </a:r>
            <a:endParaRPr lang="en-US" dirty="0"/>
          </a:p>
        </p:txBody>
      </p:sp>
      <p:cxnSp>
        <p:nvCxnSpPr>
          <p:cNvPr id="7" name="Straight Arrow Connector 6"/>
          <p:cNvCxnSpPr>
            <a:stCxn id="3" idx="2"/>
          </p:cNvCxnSpPr>
          <p:nvPr/>
        </p:nvCxnSpPr>
        <p:spPr>
          <a:xfrm>
            <a:off x="4381500" y="1524000"/>
            <a:ext cx="0" cy="2286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 name="Rectangle 7"/>
          <p:cNvSpPr/>
          <p:nvPr/>
        </p:nvSpPr>
        <p:spPr>
          <a:xfrm>
            <a:off x="3419877" y="1728452"/>
            <a:ext cx="2057400" cy="3810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err="1" smtClean="0"/>
              <a:t>Zigbee</a:t>
            </a:r>
            <a:r>
              <a:rPr lang="en-US" dirty="0" smtClean="0"/>
              <a:t> pair</a:t>
            </a:r>
            <a:endParaRPr lang="en-US" dirty="0"/>
          </a:p>
        </p:txBody>
      </p:sp>
      <p:cxnSp>
        <p:nvCxnSpPr>
          <p:cNvPr id="10" name="Straight Arrow Connector 9"/>
          <p:cNvCxnSpPr/>
          <p:nvPr/>
        </p:nvCxnSpPr>
        <p:spPr>
          <a:xfrm>
            <a:off x="4381500" y="2109452"/>
            <a:ext cx="0" cy="3048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1" name="Diamond 10"/>
          <p:cNvSpPr/>
          <p:nvPr/>
        </p:nvSpPr>
        <p:spPr>
          <a:xfrm>
            <a:off x="3581400" y="2414252"/>
            <a:ext cx="1600200" cy="1143000"/>
          </a:xfrm>
          <a:prstGeom prst="diamond">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If &gt;12</a:t>
            </a:r>
          </a:p>
          <a:p>
            <a:pPr algn="ctr"/>
            <a:r>
              <a:rPr lang="en-US" dirty="0" smtClean="0"/>
              <a:t>If&lt;12</a:t>
            </a:r>
            <a:endParaRPr lang="en-US" dirty="0"/>
          </a:p>
        </p:txBody>
      </p:sp>
      <p:cxnSp>
        <p:nvCxnSpPr>
          <p:cNvPr id="13" name="Straight Arrow Connector 12"/>
          <p:cNvCxnSpPr>
            <a:stCxn id="11" idx="2"/>
          </p:cNvCxnSpPr>
          <p:nvPr/>
        </p:nvCxnSpPr>
        <p:spPr>
          <a:xfrm>
            <a:off x="4381500" y="3557252"/>
            <a:ext cx="0" cy="381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3586766" y="3994329"/>
            <a:ext cx="1752600" cy="3429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Unit 1</a:t>
            </a:r>
            <a:endParaRPr lang="en-US" dirty="0"/>
          </a:p>
        </p:txBody>
      </p:sp>
      <p:sp>
        <p:nvSpPr>
          <p:cNvPr id="15" name="Rectangle 14"/>
          <p:cNvSpPr/>
          <p:nvPr/>
        </p:nvSpPr>
        <p:spPr>
          <a:xfrm>
            <a:off x="3419877" y="4775915"/>
            <a:ext cx="2057400" cy="5334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Unit 2</a:t>
            </a:r>
            <a:endParaRPr lang="en-US" dirty="0"/>
          </a:p>
        </p:txBody>
      </p:sp>
      <p:sp>
        <p:nvSpPr>
          <p:cNvPr id="16" name="Rectangle 15"/>
          <p:cNvSpPr/>
          <p:nvPr/>
        </p:nvSpPr>
        <p:spPr>
          <a:xfrm>
            <a:off x="3419877" y="5562600"/>
            <a:ext cx="2057400" cy="457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Unit 3</a:t>
            </a:r>
            <a:endParaRPr lang="en-US" dirty="0"/>
          </a:p>
        </p:txBody>
      </p:sp>
      <p:sp>
        <p:nvSpPr>
          <p:cNvPr id="18" name="Oval 17"/>
          <p:cNvSpPr/>
          <p:nvPr/>
        </p:nvSpPr>
        <p:spPr>
          <a:xfrm>
            <a:off x="3810000" y="6248400"/>
            <a:ext cx="1529366" cy="5334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stop</a:t>
            </a:r>
            <a:endParaRPr lang="en-US" dirty="0"/>
          </a:p>
        </p:txBody>
      </p:sp>
      <p:cxnSp>
        <p:nvCxnSpPr>
          <p:cNvPr id="20" name="Straight Arrow Connector 19"/>
          <p:cNvCxnSpPr>
            <a:stCxn id="14" idx="2"/>
            <a:endCxn id="15" idx="0"/>
          </p:cNvCxnSpPr>
          <p:nvPr/>
        </p:nvCxnSpPr>
        <p:spPr>
          <a:xfrm flipH="1">
            <a:off x="4448577" y="4337229"/>
            <a:ext cx="14489" cy="43868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 name="Straight Arrow Connector 21"/>
          <p:cNvCxnSpPr>
            <a:stCxn id="15" idx="2"/>
            <a:endCxn id="16" idx="0"/>
          </p:cNvCxnSpPr>
          <p:nvPr/>
        </p:nvCxnSpPr>
        <p:spPr>
          <a:xfrm>
            <a:off x="4448577" y="5309315"/>
            <a:ext cx="0" cy="25328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Straight Arrow Connector 25"/>
          <p:cNvCxnSpPr>
            <a:stCxn id="16" idx="2"/>
          </p:cNvCxnSpPr>
          <p:nvPr/>
        </p:nvCxnSpPr>
        <p:spPr>
          <a:xfrm>
            <a:off x="4448577" y="6019800"/>
            <a:ext cx="0" cy="2286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Straight Arrow Connector 27"/>
          <p:cNvCxnSpPr>
            <a:stCxn id="11" idx="3"/>
          </p:cNvCxnSpPr>
          <p:nvPr/>
        </p:nvCxnSpPr>
        <p:spPr>
          <a:xfrm>
            <a:off x="5181600" y="2985752"/>
            <a:ext cx="13716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Straight Arrow Connector 31"/>
          <p:cNvCxnSpPr/>
          <p:nvPr/>
        </p:nvCxnSpPr>
        <p:spPr>
          <a:xfrm>
            <a:off x="6553200" y="2941212"/>
            <a:ext cx="0" cy="355316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4" name="Straight Arrow Connector 33"/>
          <p:cNvCxnSpPr/>
          <p:nvPr/>
        </p:nvCxnSpPr>
        <p:spPr>
          <a:xfrm flipH="1" flipV="1">
            <a:off x="5339366" y="6468950"/>
            <a:ext cx="1213834" cy="238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6" name="Straight Connector 35"/>
          <p:cNvCxnSpPr>
            <a:stCxn id="11" idx="1"/>
          </p:cNvCxnSpPr>
          <p:nvPr/>
        </p:nvCxnSpPr>
        <p:spPr>
          <a:xfrm flipH="1">
            <a:off x="2057400" y="2985752"/>
            <a:ext cx="1524000" cy="0"/>
          </a:xfrm>
          <a:prstGeom prst="line">
            <a:avLst/>
          </a:prstGeom>
        </p:spPr>
        <p:style>
          <a:lnRef idx="1">
            <a:schemeClr val="dk1"/>
          </a:lnRef>
          <a:fillRef idx="0">
            <a:schemeClr val="dk1"/>
          </a:fillRef>
          <a:effectRef idx="0">
            <a:schemeClr val="dk1"/>
          </a:effectRef>
          <a:fontRef idx="minor">
            <a:schemeClr val="tx1"/>
          </a:fontRef>
        </p:style>
      </p:cxnSp>
      <p:cxnSp>
        <p:nvCxnSpPr>
          <p:cNvPr id="38" name="Straight Connector 37"/>
          <p:cNvCxnSpPr/>
          <p:nvPr/>
        </p:nvCxnSpPr>
        <p:spPr>
          <a:xfrm>
            <a:off x="2057400" y="2985752"/>
            <a:ext cx="0" cy="3148348"/>
          </a:xfrm>
          <a:prstGeom prst="line">
            <a:avLst/>
          </a:prstGeom>
        </p:spPr>
        <p:style>
          <a:lnRef idx="1">
            <a:schemeClr val="dk1"/>
          </a:lnRef>
          <a:fillRef idx="0">
            <a:schemeClr val="dk1"/>
          </a:fillRef>
          <a:effectRef idx="0">
            <a:schemeClr val="dk1"/>
          </a:effectRef>
          <a:fontRef idx="minor">
            <a:schemeClr val="tx1"/>
          </a:fontRef>
        </p:style>
      </p:cxnSp>
      <p:cxnSp>
        <p:nvCxnSpPr>
          <p:cNvPr id="40" name="Straight Arrow Connector 39"/>
          <p:cNvCxnSpPr/>
          <p:nvPr/>
        </p:nvCxnSpPr>
        <p:spPr>
          <a:xfrm>
            <a:off x="2057400" y="6134100"/>
            <a:ext cx="23241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7" name="Straight Arrow Connector 46"/>
          <p:cNvCxnSpPr>
            <a:endCxn id="14" idx="3"/>
          </p:cNvCxnSpPr>
          <p:nvPr/>
        </p:nvCxnSpPr>
        <p:spPr>
          <a:xfrm flipH="1">
            <a:off x="5339366" y="4165779"/>
            <a:ext cx="1213834"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9" name="Straight Arrow Connector 48"/>
          <p:cNvCxnSpPr/>
          <p:nvPr/>
        </p:nvCxnSpPr>
        <p:spPr>
          <a:xfrm flipH="1">
            <a:off x="5477277" y="4876800"/>
            <a:ext cx="107592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1" name="Straight Arrow Connector 50"/>
          <p:cNvCxnSpPr>
            <a:endCxn id="16" idx="3"/>
          </p:cNvCxnSpPr>
          <p:nvPr/>
        </p:nvCxnSpPr>
        <p:spPr>
          <a:xfrm flipH="1">
            <a:off x="5477277" y="5791200"/>
            <a:ext cx="107592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3" name="Straight Arrow Connector 52"/>
          <p:cNvCxnSpPr>
            <a:stCxn id="14" idx="1"/>
          </p:cNvCxnSpPr>
          <p:nvPr/>
        </p:nvCxnSpPr>
        <p:spPr>
          <a:xfrm flipH="1">
            <a:off x="2057400" y="4165779"/>
            <a:ext cx="1529366"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7" name="Straight Arrow Connector 56"/>
          <p:cNvCxnSpPr>
            <a:stCxn id="15" idx="1"/>
          </p:cNvCxnSpPr>
          <p:nvPr/>
        </p:nvCxnSpPr>
        <p:spPr>
          <a:xfrm flipH="1">
            <a:off x="2057400" y="5042615"/>
            <a:ext cx="1362477"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9" name="Straight Arrow Connector 58"/>
          <p:cNvCxnSpPr>
            <a:stCxn id="16" idx="1"/>
          </p:cNvCxnSpPr>
          <p:nvPr/>
        </p:nvCxnSpPr>
        <p:spPr>
          <a:xfrm flipH="1">
            <a:off x="2057400" y="5791200"/>
            <a:ext cx="1362477"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11</a:t>
            </a:fld>
            <a:endParaRPr lang="en-US"/>
          </a:p>
        </p:txBody>
      </p:sp>
      <p:sp>
        <p:nvSpPr>
          <p:cNvPr id="4" name="Content Placeholder 3"/>
          <p:cNvSpPr>
            <a:spLocks noGrp="1"/>
          </p:cNvSpPr>
          <p:nvPr>
            <p:ph idx="4294967295"/>
          </p:nvPr>
        </p:nvSpPr>
        <p:spPr>
          <a:xfrm>
            <a:off x="0" y="1981200"/>
            <a:ext cx="7848600" cy="4144963"/>
          </a:xfrm>
        </p:spPr>
        <p:txBody>
          <a:bodyPr/>
          <a:lstStyle/>
          <a:p>
            <a:pPr lvl="0"/>
            <a:r>
              <a:rPr lang="en-US" sz="2400" dirty="0">
                <a:latin typeface="Times New Roman" pitchFamily="18" charset="0"/>
                <a:cs typeface="Times New Roman" pitchFamily="18" charset="0"/>
              </a:rPr>
              <a:t>Embedded C </a:t>
            </a:r>
            <a:r>
              <a:rPr lang="en-US" sz="2400" dirty="0" err="1" smtClean="0">
                <a:latin typeface="Times New Roman" pitchFamily="18" charset="0"/>
                <a:cs typeface="Times New Roman" pitchFamily="18" charset="0"/>
              </a:rPr>
              <a:t>keil</a:t>
            </a:r>
            <a:r>
              <a:rPr lang="en-US" sz="2400" dirty="0" smtClean="0">
                <a:latin typeface="Times New Roman" pitchFamily="18" charset="0"/>
                <a:cs typeface="Times New Roman" pitchFamily="18" charset="0"/>
              </a:rPr>
              <a:t> 8051</a:t>
            </a:r>
            <a:endParaRPr lang="en-US" sz="2400" dirty="0">
              <a:latin typeface="Times New Roman" pitchFamily="18" charset="0"/>
              <a:cs typeface="Times New Roman" pitchFamily="18" charset="0"/>
            </a:endParaRPr>
          </a:p>
          <a:p>
            <a:r>
              <a:rPr lang="en-US" sz="2400" dirty="0" smtClean="0">
                <a:latin typeface="Times New Roman" pitchFamily="18" charset="0"/>
                <a:cs typeface="Times New Roman" pitchFamily="18" charset="0"/>
              </a:rPr>
              <a:t> The embedded c </a:t>
            </a:r>
            <a:r>
              <a:rPr lang="en-US" sz="2400" dirty="0" err="1" smtClean="0">
                <a:latin typeface="Times New Roman" pitchFamily="18" charset="0"/>
                <a:cs typeface="Times New Roman" pitchFamily="18" charset="0"/>
              </a:rPr>
              <a:t>keil</a:t>
            </a:r>
            <a:r>
              <a:rPr lang="en-US" sz="2400" dirty="0" smtClean="0">
                <a:latin typeface="Times New Roman" pitchFamily="18" charset="0"/>
                <a:cs typeface="Times New Roman" pitchFamily="18" charset="0"/>
              </a:rPr>
              <a:t> program development tools in microcontroller.</a:t>
            </a:r>
          </a:p>
          <a:p>
            <a:r>
              <a:rPr lang="en-US" sz="2400" dirty="0" smtClean="0">
                <a:latin typeface="Times New Roman" pitchFamily="18" charset="0"/>
                <a:cs typeface="Times New Roman" pitchFamily="18" charset="0"/>
              </a:rPr>
              <a:t>The </a:t>
            </a:r>
            <a:r>
              <a:rPr lang="en-US" sz="2400" dirty="0" err="1" smtClean="0">
                <a:latin typeface="Times New Roman" pitchFamily="18" charset="0"/>
                <a:cs typeface="Times New Roman" pitchFamily="18" charset="0"/>
              </a:rPr>
              <a:t>keil</a:t>
            </a:r>
            <a:r>
              <a:rPr lang="en-US" sz="2400" dirty="0" smtClean="0">
                <a:latin typeface="Times New Roman" pitchFamily="18" charset="0"/>
                <a:cs typeface="Times New Roman" pitchFamily="18" charset="0"/>
              </a:rPr>
              <a:t> 8051 development of tools are designed to solve the complex problems facing embedded software developers.</a:t>
            </a:r>
          </a:p>
          <a:p>
            <a:r>
              <a:rPr lang="en-US" sz="2400" dirty="0" smtClean="0">
                <a:latin typeface="Times New Roman" pitchFamily="18" charset="0"/>
                <a:cs typeface="Times New Roman" pitchFamily="18" charset="0"/>
              </a:rPr>
              <a:t>Keil c is macro assemblers, debugger, real time kernels, single board computers.</a:t>
            </a:r>
            <a:endParaRPr lang="en-US" sz="2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4000" dirty="0" smtClean="0">
                <a:latin typeface="Times New Roman" pitchFamily="18" charset="0"/>
                <a:cs typeface="Times New Roman" pitchFamily="18" charset="0"/>
              </a:rPr>
              <a:t>APPLICATIONS</a:t>
            </a:r>
            <a:endParaRPr lang="en-US" sz="4000" dirty="0">
              <a:latin typeface="Times New Roman" pitchFamily="18" charset="0"/>
              <a:cs typeface="Times New Roman" pitchFamily="18" charset="0"/>
            </a:endParaRPr>
          </a:p>
        </p:txBody>
      </p:sp>
      <p:sp>
        <p:nvSpPr>
          <p:cNvPr id="4" name="Content Placeholder 3"/>
          <p:cNvSpPr>
            <a:spLocks noGrp="1"/>
          </p:cNvSpPr>
          <p:nvPr>
            <p:ph idx="1"/>
          </p:nvPr>
        </p:nvSpPr>
        <p:spPr>
          <a:xfrm>
            <a:off x="457200" y="1600200"/>
            <a:ext cx="8229600" cy="4800600"/>
          </a:xfrm>
        </p:spPr>
        <p:txBody>
          <a:bodyPr/>
          <a:lstStyle/>
          <a:p>
            <a:r>
              <a:rPr lang="en-US" sz="2400" dirty="0" smtClean="0">
                <a:latin typeface="Times New Roman" pitchFamily="18" charset="0"/>
                <a:cs typeface="Times New Roman" pitchFamily="18" charset="0"/>
              </a:rPr>
              <a:t> Protect </a:t>
            </a:r>
            <a:r>
              <a:rPr lang="en-US" sz="2400" dirty="0">
                <a:latin typeface="Times New Roman" pitchFamily="18" charset="0"/>
                <a:cs typeface="Times New Roman" pitchFamily="18" charset="0"/>
              </a:rPr>
              <a:t>Your Family &amp; Industry against Shock, Electrocution, Electrical Fires, and Overload &amp; Short Circuits. It deals In Every Electrical Installation Including</a:t>
            </a:r>
            <a:r>
              <a:rPr lang="en-US" sz="2400" dirty="0" smtClean="0">
                <a:latin typeface="Times New Roman" pitchFamily="18" charset="0"/>
                <a:cs typeface="Times New Roman" pitchFamily="18" charset="0"/>
              </a:rPr>
              <a:t>,</a:t>
            </a:r>
          </a:p>
          <a:p>
            <a:endParaRPr lang="en-US" sz="2400" dirty="0">
              <a:latin typeface="Times New Roman" pitchFamily="18" charset="0"/>
              <a:cs typeface="Times New Roman" pitchFamily="18" charset="0"/>
            </a:endParaRPr>
          </a:p>
          <a:p>
            <a:r>
              <a:rPr lang="en-US" sz="2400" dirty="0" smtClean="0">
                <a:latin typeface="Times New Roman" pitchFamily="18" charset="0"/>
                <a:cs typeface="Times New Roman" pitchFamily="18" charset="0"/>
              </a:rPr>
              <a:t>Industrial</a:t>
            </a:r>
            <a:endParaRPr lang="en-US" sz="2400" dirty="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Home </a:t>
            </a:r>
          </a:p>
          <a:p>
            <a:pPr lvl="0"/>
            <a:r>
              <a:rPr lang="en-US" sz="2400" dirty="0" smtClean="0">
                <a:latin typeface="Times New Roman" pitchFamily="18" charset="0"/>
                <a:cs typeface="Times New Roman" pitchFamily="18" charset="0"/>
              </a:rPr>
              <a:t>Department </a:t>
            </a:r>
            <a:endParaRPr lang="en-US" sz="2400" dirty="0">
              <a:latin typeface="Times New Roman" pitchFamily="18" charset="0"/>
              <a:cs typeface="Times New Roman" pitchFamily="18" charset="0"/>
            </a:endParaRPr>
          </a:p>
          <a:p>
            <a:pPr lvl="0"/>
            <a:r>
              <a:rPr lang="en-US" sz="2400" dirty="0">
                <a:latin typeface="Times New Roman" pitchFamily="18" charset="0"/>
                <a:cs typeface="Times New Roman" pitchFamily="18" charset="0"/>
              </a:rPr>
              <a:t>Machine Tools </a:t>
            </a:r>
          </a:p>
          <a:p>
            <a:pPr lvl="0"/>
            <a:r>
              <a:rPr lang="en-US" sz="2400" dirty="0">
                <a:latin typeface="Times New Roman" pitchFamily="18" charset="0"/>
                <a:cs typeface="Times New Roman" pitchFamily="18" charset="0"/>
              </a:rPr>
              <a:t>Air conditioners </a:t>
            </a:r>
          </a:p>
          <a:p>
            <a:pPr lvl="0"/>
            <a:r>
              <a:rPr lang="en-US" sz="2400" dirty="0" smtClean="0">
                <a:latin typeface="Times New Roman" pitchFamily="18" charset="0"/>
                <a:cs typeface="Times New Roman" pitchFamily="18" charset="0"/>
              </a:rPr>
              <a:t>Electronic </a:t>
            </a:r>
            <a:r>
              <a:rPr lang="en-US" sz="2400" dirty="0">
                <a:latin typeface="Times New Roman" pitchFamily="18" charset="0"/>
                <a:cs typeface="Times New Roman" pitchFamily="18" charset="0"/>
              </a:rPr>
              <a:t>Power Supplies</a:t>
            </a:r>
          </a:p>
          <a:p>
            <a:endParaRPr lang="en-US" dirty="0"/>
          </a:p>
        </p:txBody>
      </p:sp>
      <p:sp>
        <p:nvSpPr>
          <p:cNvPr id="2" name="Slide Number Placeholder 1"/>
          <p:cNvSpPr>
            <a:spLocks noGrp="1"/>
          </p:cNvSpPr>
          <p:nvPr>
            <p:ph type="sldNum" sz="quarter" idx="12"/>
          </p:nvPr>
        </p:nvSpPr>
        <p:spPr/>
        <p:txBody>
          <a:bodyPr/>
          <a:lstStyle/>
          <a:p>
            <a:pPr>
              <a:defRPr/>
            </a:pPr>
            <a:fld id="{0303D003-B892-41A2-B721-44B6516BE185}" type="slidenum">
              <a:rPr lang="en-US" smtClean="0"/>
              <a:pPr>
                <a:defRPr/>
              </a:pPr>
              <a:t>12</a:t>
            </a:fld>
            <a:endParaRPr lang="en-US"/>
          </a:p>
        </p:txBody>
      </p:sp>
    </p:spTree>
    <p:extLst>
      <p:ext uri="{BB962C8B-B14F-4D97-AF65-F5344CB8AC3E}">
        <p14:creationId xmlns="" xmlns:p14="http://schemas.microsoft.com/office/powerpoint/2010/main" val="15828147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152400" y="1219200"/>
            <a:ext cx="8763000" cy="5334000"/>
          </a:xfrm>
        </p:spPr>
        <p:txBody>
          <a:bodyPr rtlCol="0">
            <a:normAutofit lnSpcReduction="10000"/>
          </a:bodyPr>
          <a:lstStyle/>
          <a:p>
            <a:pPr lvl="0"/>
            <a:r>
              <a:rPr lang="en-US" sz="2400" dirty="0">
                <a:latin typeface="Times New Roman" pitchFamily="18" charset="0"/>
                <a:cs typeface="Times New Roman" pitchFamily="18" charset="0"/>
              </a:rPr>
              <a:t>In this project electric shock is avoided by using </a:t>
            </a:r>
            <a:r>
              <a:rPr lang="en-US" sz="2400" dirty="0" err="1">
                <a:latin typeface="Times New Roman" pitchFamily="18" charset="0"/>
                <a:cs typeface="Times New Roman" pitchFamily="18" charset="0"/>
              </a:rPr>
              <a:t>zigbee</a:t>
            </a:r>
            <a:r>
              <a:rPr lang="en-US" sz="2400" dirty="0">
                <a:latin typeface="Times New Roman" pitchFamily="18" charset="0"/>
                <a:cs typeface="Times New Roman" pitchFamily="18" charset="0"/>
              </a:rPr>
              <a:t> to prevent </a:t>
            </a:r>
            <a:r>
              <a:rPr lang="en-US" sz="2400" dirty="0" smtClean="0">
                <a:latin typeface="Times New Roman" pitchFamily="18" charset="0"/>
                <a:cs typeface="Times New Roman" pitchFamily="18" charset="0"/>
              </a:rPr>
              <a:t>the </a:t>
            </a:r>
            <a:r>
              <a:rPr lang="en-US" sz="2400" dirty="0">
                <a:latin typeface="Times New Roman" pitchFamily="18" charset="0"/>
                <a:cs typeface="Times New Roman" pitchFamily="18" charset="0"/>
              </a:rPr>
              <a:t>life of human beings.</a:t>
            </a:r>
          </a:p>
          <a:p>
            <a:pPr lvl="0"/>
            <a:r>
              <a:rPr lang="en-US" sz="2400" dirty="0">
                <a:latin typeface="Times New Roman" pitchFamily="18" charset="0"/>
                <a:cs typeface="Times New Roman" pitchFamily="18" charset="0"/>
              </a:rPr>
              <a:t>If the voltage is below 12v it should not sensed by the electric potential  Sensor.</a:t>
            </a:r>
          </a:p>
          <a:p>
            <a:pPr lvl="0"/>
            <a:r>
              <a:rPr lang="en-US" sz="2400" dirty="0">
                <a:latin typeface="Times New Roman" pitchFamily="18" charset="0"/>
                <a:cs typeface="Times New Roman" pitchFamily="18" charset="0"/>
              </a:rPr>
              <a:t>If the voltage is above 12v entire unit will be off</a:t>
            </a:r>
            <a:r>
              <a:rPr lang="en-US" sz="2400" dirty="0" smtClean="0">
                <a:latin typeface="Times New Roman" pitchFamily="18" charset="0"/>
                <a:cs typeface="Times New Roman" pitchFamily="18" charset="0"/>
              </a:rPr>
              <a:t>.</a:t>
            </a:r>
          </a:p>
          <a:p>
            <a:pPr lvl="0"/>
            <a:endParaRPr lang="en-US" sz="2400" dirty="0">
              <a:latin typeface="Times New Roman" pitchFamily="18" charset="0"/>
              <a:cs typeface="Times New Roman" pitchFamily="18" charset="0"/>
            </a:endParaRPr>
          </a:p>
          <a:p>
            <a:pPr lvl="0"/>
            <a:endParaRPr lang="en-US" sz="2400" dirty="0" smtClean="0">
              <a:latin typeface="Times New Roman" pitchFamily="18" charset="0"/>
              <a:cs typeface="Times New Roman" pitchFamily="18" charset="0"/>
            </a:endParaRPr>
          </a:p>
          <a:p>
            <a:pPr lvl="0"/>
            <a:endParaRPr lang="en-US" sz="2400" dirty="0">
              <a:latin typeface="Times New Roman" pitchFamily="18" charset="0"/>
              <a:cs typeface="Times New Roman" pitchFamily="18" charset="0"/>
            </a:endParaRPr>
          </a:p>
          <a:p>
            <a:pPr lvl="0"/>
            <a:endParaRPr lang="en-US" sz="2400" dirty="0" smtClean="0">
              <a:latin typeface="Times New Roman" pitchFamily="18" charset="0"/>
              <a:cs typeface="Times New Roman" pitchFamily="18" charset="0"/>
            </a:endParaRPr>
          </a:p>
          <a:p>
            <a:pPr lvl="0"/>
            <a:endParaRPr lang="en-US" sz="2400" dirty="0">
              <a:latin typeface="Times New Roman" pitchFamily="18" charset="0"/>
              <a:cs typeface="Times New Roman" pitchFamily="18" charset="0"/>
            </a:endParaRPr>
          </a:p>
          <a:p>
            <a:pPr lvl="0"/>
            <a:endParaRPr lang="en-US" sz="2400" dirty="0" smtClean="0">
              <a:latin typeface="Times New Roman" pitchFamily="18" charset="0"/>
              <a:cs typeface="Times New Roman" pitchFamily="18" charset="0"/>
            </a:endParaRPr>
          </a:p>
          <a:p>
            <a:pPr lvl="0"/>
            <a:endParaRPr lang="en-US" sz="2400" dirty="0">
              <a:latin typeface="Times New Roman" pitchFamily="18" charset="0"/>
              <a:cs typeface="Times New Roman" pitchFamily="18" charset="0"/>
            </a:endParaRPr>
          </a:p>
          <a:p>
            <a:pPr marL="0" lvl="0" indent="0">
              <a:buNone/>
            </a:pPr>
            <a:r>
              <a:rPr lang="en-US" sz="2400" dirty="0" smtClean="0">
                <a:latin typeface="Times New Roman" pitchFamily="18" charset="0"/>
                <a:cs typeface="Times New Roman" pitchFamily="18" charset="0"/>
              </a:rPr>
              <a:t>                 receiver side                            transmitter side</a:t>
            </a:r>
            <a:endParaRPr lang="en-US" sz="2400" dirty="0">
              <a:latin typeface="Times New Roman" pitchFamily="18" charset="0"/>
              <a:cs typeface="Times New Roman" pitchFamily="18" charset="0"/>
            </a:endParaRPr>
          </a:p>
          <a:p>
            <a:pPr algn="just" eaLnBrk="1" fontAlgn="auto" hangingPunct="1">
              <a:spcAft>
                <a:spcPts val="0"/>
              </a:spcAft>
              <a:defRPr/>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13</a:t>
            </a:fld>
            <a:endParaRPr lang="en-US"/>
          </a:p>
        </p:txBody>
      </p:sp>
      <p:pic>
        <p:nvPicPr>
          <p:cNvPr id="5" name="Picture 4" descr="C:\Users\windows 8\AppData\Local\Microsoft\Windows\Temporary Internet Files\Content.Word\IMG_20170402_204121.jpg"/>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62001" y="3581400"/>
            <a:ext cx="3733799" cy="2362200"/>
          </a:xfrm>
          <a:prstGeom prst="rect">
            <a:avLst/>
          </a:prstGeom>
          <a:noFill/>
          <a:ln>
            <a:noFill/>
          </a:ln>
        </p:spPr>
      </p:pic>
      <p:pic>
        <p:nvPicPr>
          <p:cNvPr id="6" name="Picture 5" descr="C:\Users\windows 8\AppData\Local\Microsoft\Windows\Temporary Internet Files\Content.Word\IMG_20170402_204146.jpg"/>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800600" y="3581399"/>
            <a:ext cx="3657600" cy="2362201"/>
          </a:xfrm>
          <a:prstGeom prst="rect">
            <a:avLst/>
          </a:prstGeom>
          <a:noFill/>
          <a:ln>
            <a:noFill/>
          </a:ln>
        </p:spPr>
      </p:pic>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14</a:t>
            </a:fld>
            <a:endParaRPr lang="en-US"/>
          </a:p>
        </p:txBody>
      </p:sp>
      <p:sp>
        <p:nvSpPr>
          <p:cNvPr id="21506" name="Title 1"/>
          <p:cNvSpPr>
            <a:spLocks noGrp="1"/>
          </p:cNvSpPr>
          <p:nvPr>
            <p:ph type="title" idx="4294967295"/>
          </p:nvPr>
        </p:nvSpPr>
        <p:spPr>
          <a:xfrm>
            <a:off x="0" y="274638"/>
            <a:ext cx="8229600" cy="1143000"/>
          </a:xfrm>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4294967295"/>
          </p:nvPr>
        </p:nvSpPr>
        <p:spPr>
          <a:xfrm>
            <a:off x="0" y="1600200"/>
            <a:ext cx="8001000" cy="4525963"/>
          </a:xfrm>
        </p:spPr>
        <p:txBody>
          <a:bodyPr/>
          <a:lstStyle/>
          <a:p>
            <a:pPr marL="0" indent="0" eaLnBrk="1" hangingPunct="1">
              <a:buNone/>
            </a:pPr>
            <a:r>
              <a:rPr lang="en-US" sz="2400" dirty="0" smtClean="0">
                <a:latin typeface="Times New Roman" pitchFamily="18" charset="0"/>
                <a:cs typeface="Times New Roman" pitchFamily="18" charset="0"/>
              </a:rPr>
              <a:t>       </a:t>
            </a:r>
          </a:p>
          <a:p>
            <a:pPr eaLnBrk="1" hangingPunct="1">
              <a:buFont typeface="Wingdings" pitchFamily="2" charset="2"/>
              <a:buChar char="§"/>
            </a:pPr>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p>
        </p:txBody>
      </p:sp>
      <p:sp>
        <p:nvSpPr>
          <p:cNvPr id="2" name="Rectangle 1"/>
          <p:cNvSpPr/>
          <p:nvPr/>
        </p:nvSpPr>
        <p:spPr>
          <a:xfrm>
            <a:off x="457200" y="1859340"/>
            <a:ext cx="8382000" cy="5940088"/>
          </a:xfrm>
          <a:prstGeom prst="rect">
            <a:avLst/>
          </a:prstGeom>
        </p:spPr>
        <p:txBody>
          <a:bodyPr wrap="square">
            <a:spAutoFit/>
          </a:bodyPr>
          <a:lstStyle/>
          <a:p>
            <a:pPr marL="342900" indent="-342900">
              <a:buFont typeface="Wingdings" pitchFamily="2" charset="2"/>
              <a:buChar char="q"/>
            </a:pPr>
            <a:r>
              <a:rPr lang="en-US" sz="2000" dirty="0" smtClean="0">
                <a:latin typeface="Times New Roman" pitchFamily="18" charset="0"/>
                <a:cs typeface="Times New Roman" pitchFamily="18" charset="0"/>
              </a:rPr>
              <a:t>    The </a:t>
            </a:r>
            <a:r>
              <a:rPr lang="en-US" sz="2000" dirty="0">
                <a:latin typeface="Times New Roman" pitchFamily="18" charset="0"/>
                <a:cs typeface="Times New Roman" pitchFamily="18" charset="0"/>
              </a:rPr>
              <a:t>effect of electric shock depends on a variety of  factors ,including the strength of the current, the area of the body through which current passes ,and whether the person is grounded or insulated from the ground. Death caused by an electric shock is referred to as electrocution.to avoid injury by an electric shock, the embedded based shock preventer is used where it controls the total power unit of a factory or department which prevents human life from electric shock</a:t>
            </a:r>
            <a:r>
              <a:rPr lang="en-US" sz="2000" dirty="0" smtClean="0">
                <a:latin typeface="Times New Roman" pitchFamily="18" charset="0"/>
                <a:cs typeface="Times New Roman" pitchFamily="18" charset="0"/>
              </a:rPr>
              <a:t>. </a:t>
            </a:r>
          </a:p>
          <a:p>
            <a:pPr marL="342900" indent="-342900">
              <a:buFont typeface="Wingdings" pitchFamily="2" charset="2"/>
              <a:buChar char="q"/>
            </a:pPr>
            <a:endParaRPr lang="en-US" sz="2000" dirty="0">
              <a:latin typeface="Times New Roman" pitchFamily="18" charset="0"/>
              <a:cs typeface="Times New Roman" pitchFamily="18" charset="0"/>
            </a:endParaRPr>
          </a:p>
          <a:p>
            <a:pPr marL="342900" indent="-342900">
              <a:buFont typeface="Wingdings" pitchFamily="2" charset="2"/>
              <a:buChar char="q"/>
            </a:pPr>
            <a:r>
              <a:rPr lang="en-US" sz="2000" dirty="0">
                <a:latin typeface="Times New Roman" pitchFamily="18" charset="0"/>
                <a:cs typeface="Times New Roman" pitchFamily="18" charset="0"/>
              </a:rPr>
              <a:t>            In future it can be implemented in such a way that instead of shutting down the entire unit, finding proper way to reduce improper power supply</a:t>
            </a:r>
            <a:r>
              <a:rPr lang="en-US" sz="2000" b="1" dirty="0">
                <a:latin typeface="Times New Roman" pitchFamily="18" charset="0"/>
                <a:cs typeface="Times New Roman" pitchFamily="18" charset="0"/>
              </a:rPr>
              <a:t>.</a:t>
            </a:r>
            <a:endParaRPr lang="en-US" sz="2000" dirty="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p>
          <a:p>
            <a:endParaRPr lang="en-US" sz="2000" dirty="0"/>
          </a:p>
          <a:p>
            <a:r>
              <a:rPr lang="en-US" sz="2000" dirty="0" smtClean="0"/>
              <a:t>        </a:t>
            </a:r>
          </a:p>
          <a:p>
            <a:pPr marL="342900" indent="-342900">
              <a:buFont typeface="Arial" pitchFamily="34" charset="0"/>
              <a:buChar char="•"/>
            </a:pPr>
            <a:endParaRPr lang="en-US" sz="2000" dirty="0"/>
          </a:p>
          <a:p>
            <a:endParaRPr lang="en-US" sz="2000" dirty="0" smtClean="0"/>
          </a:p>
          <a:p>
            <a:endParaRPr lang="en-US" sz="2000" dirty="0"/>
          </a:p>
          <a:p>
            <a:endParaRPr lang="en-US" sz="2000" dirty="0" smtClean="0"/>
          </a:p>
          <a:p>
            <a:endParaRPr lang="en-US" sz="2000" dirty="0"/>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906963"/>
          </a:xfrm>
        </p:spPr>
        <p:txBody>
          <a:bodyPr/>
          <a:lstStyle/>
          <a:p>
            <a:pPr lvl="0"/>
            <a:r>
              <a:rPr lang="en-US" sz="2000" dirty="0"/>
              <a:t> K. </a:t>
            </a:r>
            <a:r>
              <a:rPr lang="en-US" sz="2000" dirty="0" err="1"/>
              <a:t>Ji</a:t>
            </a:r>
            <a:r>
              <a:rPr lang="en-US" sz="2000" dirty="0"/>
              <a:t>, X. </a:t>
            </a:r>
            <a:r>
              <a:rPr lang="en-US" sz="2000" dirty="0" err="1"/>
              <a:t>Rui</a:t>
            </a:r>
            <a:r>
              <a:rPr lang="en-US" sz="2000" dirty="0"/>
              <a:t>, L. Li, A. </a:t>
            </a:r>
            <a:r>
              <a:rPr lang="en-US" sz="2000" dirty="0" err="1"/>
              <a:t>Leblond</a:t>
            </a:r>
            <a:r>
              <a:rPr lang="en-US" sz="2000" dirty="0"/>
              <a:t>, and G. McClure, “A novel ice-shedding model for overhead power line conductors with the consideration of adhesive/cohesive forces,” </a:t>
            </a:r>
            <a:r>
              <a:rPr lang="en-US" sz="2000" dirty="0" err="1"/>
              <a:t>Comput</a:t>
            </a:r>
            <a:r>
              <a:rPr lang="en-US" sz="2000" dirty="0"/>
              <a:t>,  </a:t>
            </a:r>
            <a:r>
              <a:rPr lang="en-US" sz="2000" dirty="0" err="1"/>
              <a:t>Struct</a:t>
            </a:r>
            <a:r>
              <a:rPr lang="en-US" sz="2000" dirty="0"/>
              <a:t>, vol. 157, pp. 153-164, 2015.</a:t>
            </a:r>
          </a:p>
          <a:p>
            <a:pPr lvl="0"/>
            <a:r>
              <a:rPr lang="en-US" sz="2000" dirty="0"/>
              <a:t> G. McClure, K. </a:t>
            </a:r>
            <a:r>
              <a:rPr lang="en-US" sz="2000" dirty="0" err="1"/>
              <a:t>Ji</a:t>
            </a:r>
            <a:r>
              <a:rPr lang="en-US" sz="2000" dirty="0"/>
              <a:t>, and X. </a:t>
            </a:r>
            <a:r>
              <a:rPr lang="en-US" sz="2000" dirty="0" err="1"/>
              <a:t>Rui</a:t>
            </a:r>
            <a:r>
              <a:rPr lang="en-US" sz="2000" dirty="0"/>
              <a:t>, “An Integrated Ice-Shedding Model of Electric Transmission Lines with Consideration of Ice Adhesive/Cohesive Failure,” Proc. 9th Int. Conf. on Structural Dynamics, pp. 3731-3736, June30-July 02, 2014.</a:t>
            </a:r>
          </a:p>
          <a:p>
            <a:pPr lvl="0"/>
            <a:r>
              <a:rPr lang="en-US" sz="2000" dirty="0"/>
              <a:t> X. </a:t>
            </a:r>
            <a:r>
              <a:rPr lang="en-US" sz="2000" dirty="0" err="1"/>
              <a:t>Meng</a:t>
            </a:r>
            <a:r>
              <a:rPr lang="en-US" sz="2000" dirty="0"/>
              <a:t>, L. </a:t>
            </a:r>
            <a:r>
              <a:rPr lang="en-US" sz="2000" dirty="0" err="1"/>
              <a:t>Hou</a:t>
            </a:r>
            <a:r>
              <a:rPr lang="en-US" sz="2000" dirty="0"/>
              <a:t>, L. Wang et al., “Oscillation of conductors following ice-shedding on UHV transmission lines,” Mech. Syst. Signal Pr., vol. 30, pp. 393-406, 2012.</a:t>
            </a:r>
          </a:p>
          <a:p>
            <a:pPr lvl="0"/>
            <a:r>
              <a:rPr lang="en-US" sz="2000" dirty="0"/>
              <a:t> H. Landis Floyd II, PE, CSP, CMRP, Fellow IEEE(2014)”Leading Edge Developments in Advanced Safety Management and Applications to Electrical Safety” No.19</a:t>
            </a:r>
            <a:r>
              <a:rPr lang="en-US" sz="2000" dirty="0" smtClean="0"/>
              <a:t>. </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a:latin typeface="Times New Roman" pitchFamily="18" charset="0"/>
                <a:cs typeface="Times New Roman" pitchFamily="18" charset="0"/>
              </a:rPr>
              <a:t>REFERENCES</a:t>
            </a:r>
            <a:endParaRPr lang="en-US" dirty="0"/>
          </a:p>
        </p:txBody>
      </p:sp>
      <p:sp>
        <p:nvSpPr>
          <p:cNvPr id="3" name="Content Placeholder 2"/>
          <p:cNvSpPr>
            <a:spLocks noGrp="1"/>
          </p:cNvSpPr>
          <p:nvPr>
            <p:ph idx="1"/>
          </p:nvPr>
        </p:nvSpPr>
        <p:spPr/>
        <p:txBody>
          <a:bodyPr/>
          <a:lstStyle/>
          <a:p>
            <a:pPr lvl="0"/>
            <a:r>
              <a:rPr lang="en-US" sz="2000" dirty="0">
                <a:latin typeface="Times New Roman" pitchFamily="18" charset="0"/>
                <a:cs typeface="Times New Roman" pitchFamily="18" charset="0"/>
              </a:rPr>
              <a:t>Floyd, A.H.L. and Floyd, H.L(2013),”Cultural Drift and the Occlusion of Electrical Safety,  IEEE IAS Electrical Safety Workshop</a:t>
            </a:r>
            <a:r>
              <a:rPr lang="en-US" sz="2000" dirty="0" smtClean="0">
                <a:latin typeface="Times New Roman" pitchFamily="18" charset="0"/>
                <a:cs typeface="Times New Roman" pitchFamily="18" charset="0"/>
              </a:rPr>
              <a:t>, Dallas</a:t>
            </a:r>
            <a:r>
              <a:rPr lang="en-US" sz="2000" dirty="0">
                <a:latin typeface="Times New Roman" pitchFamily="18" charset="0"/>
                <a:cs typeface="Times New Roman" pitchFamily="18" charset="0"/>
              </a:rPr>
              <a:t>, TX.</a:t>
            </a:r>
          </a:p>
          <a:p>
            <a:pPr lvl="0"/>
            <a:r>
              <a:rPr lang="en-US" sz="2000" dirty="0">
                <a:latin typeface="Times New Roman" pitchFamily="18" charset="0"/>
                <a:cs typeface="Times New Roman" pitchFamily="18" charset="0"/>
              </a:rPr>
              <a:t> F. </a:t>
            </a:r>
            <a:r>
              <a:rPr lang="en-US" sz="2000" dirty="0" err="1">
                <a:latin typeface="Times New Roman" pitchFamily="18" charset="0"/>
                <a:cs typeface="Times New Roman" pitchFamily="18" charset="0"/>
              </a:rPr>
              <a:t>Mirshafiei</a:t>
            </a:r>
            <a:r>
              <a:rPr lang="en-US" sz="2000" dirty="0">
                <a:latin typeface="Times New Roman" pitchFamily="18" charset="0"/>
                <a:cs typeface="Times New Roman" pitchFamily="18" charset="0"/>
              </a:rPr>
              <a:t>, G. McClure, and M. </a:t>
            </a:r>
            <a:r>
              <a:rPr lang="en-US" sz="2000" dirty="0" err="1">
                <a:latin typeface="Times New Roman" pitchFamily="18" charset="0"/>
                <a:cs typeface="Times New Roman" pitchFamily="18" charset="0"/>
              </a:rPr>
              <a:t>Farzaneh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Modelling</a:t>
            </a:r>
            <a:r>
              <a:rPr lang="en-US" sz="2000" dirty="0">
                <a:latin typeface="Times New Roman" pitchFamily="18" charset="0"/>
                <a:cs typeface="Times New Roman" pitchFamily="18" charset="0"/>
              </a:rPr>
              <a:t> the Dynamic Response of Iced Transmission Lines Subjected to Cable Rupture and Ice Shedding,” IEEE Trans. Power Del, vol. 28, no. 2, pp. 948-54, 2013.</a:t>
            </a:r>
          </a:p>
          <a:p>
            <a:pPr lvl="0"/>
            <a:r>
              <a:rPr lang="en-US" sz="2000" dirty="0">
                <a:latin typeface="Times New Roman" pitchFamily="18" charset="0"/>
                <a:cs typeface="Times New Roman" pitchFamily="18" charset="0"/>
              </a:rPr>
              <a:t> F. Yang, J. Yang, Z. Zhang et al., “Analysis on the dynamic responses of a prototype line  from iced broken conductors,” Eng. Fail. Anal., vol. 39, no. 0, pp. 108-123, 2014.</a:t>
            </a:r>
          </a:p>
          <a:p>
            <a:pPr lvl="0"/>
            <a:r>
              <a:rPr lang="en-US" sz="2000" dirty="0">
                <a:latin typeface="Times New Roman" pitchFamily="18" charset="0"/>
                <a:cs typeface="Times New Roman" pitchFamily="18" charset="0"/>
              </a:rPr>
              <a:t> L. B. Gordon and L. </a:t>
            </a:r>
            <a:r>
              <a:rPr lang="en-US" sz="2000" dirty="0" err="1">
                <a:latin typeface="Times New Roman" pitchFamily="18" charset="0"/>
                <a:cs typeface="Times New Roman" pitchFamily="18" charset="0"/>
              </a:rPr>
              <a:t>Cartelli</a:t>
            </a:r>
            <a:r>
              <a:rPr lang="en-US" sz="2000" dirty="0">
                <a:latin typeface="Times New Roman" pitchFamily="18" charset="0"/>
                <a:cs typeface="Times New Roman" pitchFamily="18" charset="0"/>
              </a:rPr>
              <a:t>, (2009), “A complete electrical hazard classification system and its application,” in Proc. IEEE IAS Electrical Safety Workshop, St. Louis, MO, Feb. 2–6,2009, pp. 62–74.</a:t>
            </a:r>
          </a:p>
          <a:p>
            <a:pPr lvl="0"/>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Cawley</a:t>
            </a:r>
            <a:r>
              <a:rPr lang="en-US" sz="2000" dirty="0">
                <a:latin typeface="Times New Roman" pitchFamily="18" charset="0"/>
                <a:cs typeface="Times New Roman" pitchFamily="18" charset="0"/>
              </a:rPr>
              <a:t> J.C., Brenner, B.C.(2009),”Analyzing on the Job Electrical Injuries, a Survey of Selected U.S. </a:t>
            </a:r>
            <a:r>
              <a:rPr lang="en-US" sz="2000" dirty="0" err="1">
                <a:latin typeface="Times New Roman" pitchFamily="18" charset="0"/>
                <a:cs typeface="Times New Roman" pitchFamily="18" charset="0"/>
              </a:rPr>
              <a:t>Ocupational</a:t>
            </a:r>
            <a:r>
              <a:rPr lang="en-US" sz="2000" dirty="0">
                <a:latin typeface="Times New Roman" pitchFamily="18" charset="0"/>
                <a:cs typeface="Times New Roman" pitchFamily="18" charset="0"/>
              </a:rPr>
              <a:t> Electrical Injuries” IEEE Industry Applications, Magazine, May/June 2013.</a:t>
            </a:r>
          </a:p>
          <a:p>
            <a:endParaRPr lang="en-US" sz="2000" i="1" dirty="0">
              <a:latin typeface="Times New Roman" pitchFamily="18" charset="0"/>
              <a:cs typeface="Times New Roman" pitchFamily="18" charset="0"/>
            </a:endParaRPr>
          </a:p>
          <a:p>
            <a:endParaRPr lang="en-US" dirty="0"/>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16</a:t>
            </a:fld>
            <a:endParaRPr lang="en-US"/>
          </a:p>
        </p:txBody>
      </p:sp>
    </p:spTree>
    <p:extLst>
      <p:ext uri="{BB962C8B-B14F-4D97-AF65-F5344CB8AC3E}">
        <p14:creationId xmlns="" xmlns:p14="http://schemas.microsoft.com/office/powerpoint/2010/main" val="26532853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17</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1358</TotalTime>
  <Words>1187</Words>
  <Application>Microsoft Office PowerPoint</Application>
  <PresentationFormat>On-screen Show (4:3)</PresentationFormat>
  <Paragraphs>155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ELECTRIC SHOCK PREVENTION FOR HUMAN  SAFETY USING EMBEDDED SYSTEM</vt:lpstr>
      <vt:lpstr>CONTENTS</vt:lpstr>
      <vt:lpstr>INTRODUCTION</vt:lpstr>
      <vt:lpstr>ABSTRACT</vt:lpstr>
      <vt:lpstr>   EXISTING SCHEME</vt:lpstr>
      <vt:lpstr>   PROPOSED SCHEME </vt:lpstr>
      <vt:lpstr>PROPOSED SYSTEM WITH BLOCK DIAGRAM:</vt:lpstr>
      <vt:lpstr> RECEIVER SIDE:</vt:lpstr>
      <vt:lpstr>WORKING PRINCIPLE OF  PROPOSED SYSTEM</vt:lpstr>
      <vt:lpstr>WORKING PRINCIPLE WITH FLOW CHART</vt:lpstr>
      <vt:lpstr>Slide 11</vt:lpstr>
      <vt:lpstr>APPLICATIONS</vt:lpstr>
      <vt:lpstr>OUTCOMES AND RESULTS</vt:lpstr>
      <vt:lpstr>CONCLUSION AND FUTURE SCOPE</vt:lpstr>
      <vt:lpstr>Slide 15</vt:lpstr>
      <vt:lpstr>REFERENCES</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225</cp:revision>
  <dcterms:created xsi:type="dcterms:W3CDTF">2013-12-25T12:40:00Z</dcterms:created>
  <dcterms:modified xsi:type="dcterms:W3CDTF">2021-04-13T11:38:39Z</dcterms:modified>
</cp:coreProperties>
</file>