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85" r:id="rId2"/>
    <p:sldId id="375" r:id="rId3"/>
    <p:sldId id="371" r:id="rId4"/>
    <p:sldId id="342" r:id="rId5"/>
    <p:sldId id="367" r:id="rId6"/>
    <p:sldId id="361" r:id="rId7"/>
    <p:sldId id="381" r:id="rId8"/>
    <p:sldId id="363" r:id="rId9"/>
    <p:sldId id="374" r:id="rId10"/>
    <p:sldId id="384" r:id="rId11"/>
    <p:sldId id="350" r:id="rId12"/>
    <p:sldId id="377" r:id="rId13"/>
    <p:sldId id="313" r:id="rId14"/>
    <p:sldId id="257" r:id="rId15"/>
    <p:sldId id="366" r:id="rId16"/>
    <p:sldId id="380" r:id="rId17"/>
    <p:sldId id="382" r:id="rId18"/>
    <p:sldId id="331" r:id="rId19"/>
    <p:sldId id="383"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image" Target="../media/image5.wmf"/><Relationship Id="rId7" Type="http://schemas.openxmlformats.org/officeDocument/2006/relationships/image" Target="../media/image9.wmf"/><Relationship Id="rId2" Type="http://schemas.openxmlformats.org/officeDocument/2006/relationships/image" Target="../media/image4.wmf"/><Relationship Id="rId1" Type="http://schemas.openxmlformats.org/officeDocument/2006/relationships/image" Target="../media/image3.wmf"/><Relationship Id="rId6" Type="http://schemas.openxmlformats.org/officeDocument/2006/relationships/image" Target="../media/image8.wmf"/><Relationship Id="rId5" Type="http://schemas.openxmlformats.org/officeDocument/2006/relationships/image" Target="../media/image7.wmf"/><Relationship Id="rId4"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p14="http://schemas.microsoft.com/office/powerpoint/2010/main" xmlns=""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5.bin"/><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10" Type="http://schemas.openxmlformats.org/officeDocument/2006/relationships/oleObject" Target="../embeddings/oleObject8.bin"/><Relationship Id="rId4" Type="http://schemas.openxmlformats.org/officeDocument/2006/relationships/oleObject" Target="../embeddings/oleObject2.bin"/><Relationship Id="rId9" Type="http://schemas.openxmlformats.org/officeDocument/2006/relationships/oleObject" Target="../embeddings/oleObject7.bin"/></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602162"/>
          </a:xfrm>
        </p:spPr>
        <p:txBody>
          <a:bodyPr/>
          <a:lstStyle/>
          <a:p>
            <a:pPr lvl="1"/>
            <a:r>
              <a:rPr lang="en-US" b="1" dirty="0" smtClean="0">
                <a:latin typeface="Times New Roman" pitchFamily="18" charset="0"/>
                <a:cs typeface="Times New Roman" pitchFamily="18" charset="0"/>
              </a:rPr>
              <a:t>Design of Horn Feed for Parabolic Reflector Antenna</a:t>
            </a:r>
            <a:br>
              <a:rPr lang="en-US"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457200" y="990600"/>
            <a:ext cx="8458200" cy="5257800"/>
          </a:xfrm>
        </p:spPr>
        <p:txBody>
          <a:bodyPr/>
          <a:lstStyle/>
          <a:p>
            <a:pPr marL="2286000" indent="-401638">
              <a:buFont typeface="Wingdings" pitchFamily="2" charset="2"/>
              <a:buChar char="Ø"/>
            </a:pPr>
            <a:endParaRPr lang="en-US" sz="2000" dirty="0" smtClean="0">
              <a:latin typeface="Times New Roman" pitchFamily="18" charset="0"/>
              <a:cs typeface="Times New Roman" pitchFamily="18" charset="0"/>
            </a:endParaRPr>
          </a:p>
          <a:p>
            <a:pPr marL="346075" indent="-346075">
              <a:buFont typeface="Wingdings" pitchFamily="2" charset="2"/>
              <a:buChar char="§"/>
            </a:pPr>
            <a:r>
              <a:rPr lang="en-US" sz="2400" dirty="0" smtClean="0">
                <a:latin typeface="Times New Roman" pitchFamily="18" charset="0"/>
                <a:cs typeface="Times New Roman" pitchFamily="18" charset="0"/>
              </a:rPr>
              <a:t>Abstract</a:t>
            </a:r>
          </a:p>
          <a:p>
            <a:pPr marL="346075" indent="-346075">
              <a:buFont typeface="Wingdings" pitchFamily="2" charset="2"/>
              <a:buChar char="§"/>
            </a:pPr>
            <a:r>
              <a:rPr lang="en-US" sz="2400" dirty="0" smtClean="0">
                <a:latin typeface="Times New Roman" pitchFamily="18" charset="0"/>
                <a:cs typeface="Times New Roman" pitchFamily="18" charset="0"/>
              </a:rPr>
              <a:t>Existing scheme</a:t>
            </a:r>
          </a:p>
          <a:p>
            <a:pPr marL="346075" indent="-346075">
              <a:buFont typeface="Wingdings" pitchFamily="2" charset="2"/>
              <a:buChar char="§"/>
            </a:pPr>
            <a:r>
              <a:rPr lang="en-US" sz="2400" dirty="0" smtClean="0">
                <a:latin typeface="Times New Roman" pitchFamily="18" charset="0"/>
                <a:cs typeface="Times New Roman" pitchFamily="18" charset="0"/>
              </a:rPr>
              <a:t>Literature survey</a:t>
            </a:r>
          </a:p>
          <a:p>
            <a:pPr marL="346075" indent="-346075">
              <a:buFont typeface="Wingdings" pitchFamily="2" charset="2"/>
              <a:buChar char="§"/>
            </a:pPr>
            <a:r>
              <a:rPr lang="en-US" sz="2400" dirty="0" smtClean="0">
                <a:latin typeface="Times New Roman" pitchFamily="18" charset="0"/>
                <a:cs typeface="Times New Roman" pitchFamily="18" charset="0"/>
              </a:rPr>
              <a:t>Problems identified in existing scheme</a:t>
            </a:r>
          </a:p>
          <a:p>
            <a:pPr marL="346075" indent="-346075">
              <a:buFont typeface="Wingdings" pitchFamily="2" charset="2"/>
              <a:buChar char="§"/>
            </a:pPr>
            <a:r>
              <a:rPr lang="en-US" sz="2400" dirty="0" smtClean="0">
                <a:latin typeface="Times New Roman" pitchFamily="18" charset="0"/>
                <a:cs typeface="Times New Roman" pitchFamily="18" charset="0"/>
              </a:rPr>
              <a:t>Proposed scheme</a:t>
            </a:r>
          </a:p>
          <a:p>
            <a:pPr marL="346075" indent="-346075">
              <a:buFont typeface="Wingdings" pitchFamily="2" charset="2"/>
              <a:buChar char="§"/>
            </a:pPr>
            <a:r>
              <a:rPr lang="en-US" sz="2400" dirty="0" smtClean="0">
                <a:latin typeface="Times New Roman" pitchFamily="18" charset="0"/>
                <a:cs typeface="Times New Roman" pitchFamily="18" charset="0"/>
              </a:rPr>
              <a:t>Architecture and mathematical model of antenna</a:t>
            </a:r>
          </a:p>
          <a:p>
            <a:pPr marL="346075" indent="-346075">
              <a:buFont typeface="Wingdings" pitchFamily="2" charset="2"/>
              <a:buChar char="§"/>
            </a:pPr>
            <a:r>
              <a:rPr lang="en-US" sz="2400" dirty="0" smtClean="0">
                <a:latin typeface="Times New Roman" pitchFamily="18" charset="0"/>
                <a:cs typeface="Times New Roman" pitchFamily="18" charset="0"/>
              </a:rPr>
              <a:t>HFSS</a:t>
            </a:r>
          </a:p>
          <a:p>
            <a:pPr marL="346075" indent="-346075">
              <a:buFont typeface="Wingdings" pitchFamily="2" charset="2"/>
              <a:buChar char="§"/>
            </a:pPr>
            <a:r>
              <a:rPr lang="en-US" sz="2400" dirty="0" smtClean="0">
                <a:latin typeface="Times New Roman" pitchFamily="18" charset="0"/>
                <a:cs typeface="Times New Roman" pitchFamily="18" charset="0"/>
              </a:rPr>
              <a:t>Work done so far</a:t>
            </a:r>
          </a:p>
          <a:p>
            <a:pPr marL="346075" indent="-346075">
              <a:buFont typeface="Wingdings" pitchFamily="2" charset="2"/>
              <a:buChar char="§"/>
            </a:pPr>
            <a:r>
              <a:rPr lang="en-US" sz="2400" dirty="0" smtClean="0">
                <a:latin typeface="Times New Roman" pitchFamily="18" charset="0"/>
                <a:cs typeface="Times New Roman" pitchFamily="18" charset="0"/>
              </a:rPr>
              <a:t>Application </a:t>
            </a:r>
          </a:p>
          <a:p>
            <a:pPr marL="346075" indent="-346075">
              <a:buFont typeface="Wingdings" pitchFamily="2" charset="2"/>
              <a:buChar char="§"/>
            </a:pPr>
            <a:r>
              <a:rPr lang="en-US" sz="2400" dirty="0" smtClean="0">
                <a:latin typeface="Times New Roman" pitchFamily="18" charset="0"/>
                <a:cs typeface="Times New Roman" pitchFamily="18" charset="0"/>
              </a:rPr>
              <a:t>Work to be completed</a:t>
            </a:r>
          </a:p>
          <a:p>
            <a:pPr marL="346075" indent="-346075">
              <a:buFont typeface="Wingdings" pitchFamily="2" charset="2"/>
              <a:buChar char="§"/>
            </a:pPr>
            <a:r>
              <a:rPr lang="en-US" sz="2400" dirty="0" smtClean="0">
                <a:latin typeface="Times New Roman" pitchFamily="18" charset="0"/>
                <a:cs typeface="Times New Roman" pitchFamily="18" charset="0"/>
              </a:rPr>
              <a:t>References</a:t>
            </a:r>
          </a:p>
          <a:p>
            <a:pPr marL="2286000" indent="-401638">
              <a:buFont typeface="Wingdings" pitchFamily="2" charset="2"/>
              <a:buChar char="Ø"/>
            </a:pPr>
            <a:endParaRPr lang="en-US" sz="2000" dirty="0" smtClean="0">
              <a:latin typeface="Times New Roman" pitchFamily="18" charset="0"/>
              <a:cs typeface="Times New Roman" pitchFamily="18" charset="0"/>
            </a:endParaRPr>
          </a:p>
          <a:p>
            <a:pPr marL="2286000" indent="-401638">
              <a:buFont typeface="Wingdings" pitchFamily="2" charset="2"/>
              <a:buChar char="Ø"/>
            </a:pPr>
            <a:endParaRPr lang="en-US" sz="1400" dirty="0" smtClean="0">
              <a:latin typeface="Times New Roman" pitchFamily="18" charset="0"/>
              <a:cs typeface="Times New Roman" pitchFamily="18" charset="0"/>
            </a:endParaRPr>
          </a:p>
          <a:p>
            <a:pPr marL="2286000" indent="-401638">
              <a:buFont typeface="Wingdings" pitchFamily="2" charset="2"/>
              <a:buChar char="Ø"/>
            </a:pPr>
            <a:endParaRPr lang="en-US" sz="1400" dirty="0" smtClean="0">
              <a:latin typeface="Times New Roman" pitchFamily="18" charset="0"/>
              <a:cs typeface="Times New Roman" pitchFamily="18" charset="0"/>
            </a:endParaRPr>
          </a:p>
          <a:p>
            <a:pPr marL="2286000" indent="-401638">
              <a:buFont typeface="Wingdings" pitchFamily="2" charset="2"/>
              <a:buChar char="Ø"/>
            </a:pPr>
            <a:endParaRPr lang="en-US" sz="1400" dirty="0" smtClean="0">
              <a:latin typeface="Times New Roman" pitchFamily="18" charset="0"/>
              <a:cs typeface="Times New Roman" pitchFamily="18" charset="0"/>
            </a:endParaRPr>
          </a:p>
          <a:p>
            <a:pPr marL="2286000" indent="-401638">
              <a:buFont typeface="Wingdings" pitchFamily="2" charset="2"/>
              <a:buChar char="Ø"/>
            </a:pPr>
            <a:endParaRPr lang="en-US" sz="1400" dirty="0" smtClean="0">
              <a:latin typeface="Times New Roman" pitchFamily="18" charset="0"/>
              <a:cs typeface="Times New Roman" pitchFamily="18" charset="0"/>
            </a:endParaRPr>
          </a:p>
          <a:p>
            <a:pPr marL="2286000" indent="-401638">
              <a:buFont typeface="Wingdings" pitchFamily="2" charset="2"/>
              <a:buChar char="Ø"/>
            </a:pPr>
            <a:endParaRPr lang="en-US" sz="1400" dirty="0" smtClean="0">
              <a:latin typeface="Times New Roman" pitchFamily="18" charset="0"/>
              <a:cs typeface="Times New Roman" pitchFamily="18" charset="0"/>
            </a:endParaRPr>
          </a:p>
          <a:p>
            <a:pPr marL="2286000" indent="-401638">
              <a:buFont typeface="Wingdings" pitchFamily="2" charset="2"/>
              <a:buChar char="Ø"/>
            </a:pPr>
            <a:endParaRPr lang="en-US" sz="14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p14="http://schemas.microsoft.com/office/powerpoint/2010/main" xmlns=""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457200" y="1295400"/>
            <a:ext cx="8229600" cy="5105400"/>
          </a:xfrm>
        </p:spPr>
        <p:txBody>
          <a:bodyPr/>
          <a:lstStyle/>
          <a:p>
            <a:pPr marL="457200" indent="-457200"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Wireless technology is one of the main area of research in the world of communication systems today</a:t>
            </a:r>
          </a:p>
          <a:p>
            <a:pPr marL="457200" indent="-457200"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Antenna is the important part of  wireless technology</a:t>
            </a:r>
          </a:p>
          <a:p>
            <a:pPr marL="457200" indent="-457200"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There are different types of antenna available</a:t>
            </a:r>
          </a:p>
          <a:p>
            <a:pPr marL="457200" indent="-457200"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 The proposed system involves design and analysis of horn feed  for parabolic reflector antenna using HFSS</a:t>
            </a:r>
          </a:p>
          <a:p>
            <a:pPr marL="457200" indent="-457200" eaLnBrk="1" hangingPunct="1">
              <a:lnSpc>
                <a:spcPct val="150000"/>
              </a:lnSpc>
              <a:buFont typeface="Wingdings" pitchFamily="2" charset="2"/>
              <a:buChar char="§"/>
            </a:pPr>
            <a:r>
              <a:rPr lang="en-US" altLang="zh-CN" sz="2400" dirty="0" smtClean="0">
                <a:latin typeface="Times New Roman" pitchFamily="18" charset="0"/>
                <a:cs typeface="Times New Roman" pitchFamily="18" charset="0"/>
              </a:rPr>
              <a:t>To reduce the cross polarization </a:t>
            </a:r>
            <a:endParaRPr lang="zh-CN" altLang="en-US" sz="2400" dirty="0" smtClean="0">
              <a:latin typeface="Times New Roman" pitchFamily="18" charset="0"/>
              <a:cs typeface="Times New Roman" pitchFamily="18" charset="0"/>
            </a:endParaRPr>
          </a:p>
          <a:p>
            <a:pPr>
              <a:buFont typeface="Wingdings" pitchFamily="2" charset="2"/>
              <a:buChar char="Ø"/>
            </a:pPr>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p14="http://schemas.microsoft.com/office/powerpoint/2010/main" xmlns=""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524000"/>
            <a:ext cx="8482012" cy="5105400"/>
          </a:xfrm>
        </p:spPr>
        <p:txBody>
          <a:bodyPr/>
          <a:lstStyle/>
          <a:p>
            <a:pPr>
              <a:lnSpc>
                <a:spcPct val="150000"/>
              </a:lnSpc>
              <a:buNone/>
            </a:pPr>
            <a:r>
              <a:rPr lang="en-US" sz="2400" dirty="0" smtClean="0">
                <a:latin typeface="Times New Roman" pitchFamily="18" charset="0"/>
                <a:cs typeface="Times New Roman" pitchFamily="18" charset="0"/>
              </a:rPr>
              <a:t>	</a:t>
            </a:r>
          </a:p>
          <a:p>
            <a:pPr>
              <a:lnSpc>
                <a:spcPct val="150000"/>
              </a:lnSpc>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Chaurasiya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Satish</a:t>
            </a:r>
            <a:r>
              <a:rPr lang="en-US" sz="2400" dirty="0" smtClean="0">
                <a:latin typeface="Times New Roman" pitchFamily="18" charset="0"/>
                <a:cs typeface="Times New Roman" pitchFamily="18" charset="0"/>
              </a:rPr>
              <a:t> Kumar Student of Master of Technology, Dept. of ECE, “Design and Analysis of Parabolic Reflector Using MATLAB ”,International Journal of Advanced Research in Electrical, Electronics and Instrumentation Engineering Vol. 4, PP-26, Issue 3, March 2015 </a:t>
            </a:r>
            <a:endParaRPr lang="zh-CN" altLang="en-US" sz="2400" dirty="0" smtClean="0">
              <a:latin typeface="Times New Roman" pitchFamily="18" charset="0"/>
              <a:cs typeface="Times New Roman" pitchFamily="18" charset="0"/>
            </a:endParaRPr>
          </a:p>
          <a:p>
            <a:pPr>
              <a:lnSpc>
                <a:spcPct val="150000"/>
              </a:lnSpc>
              <a:buNone/>
            </a:pPr>
            <a:endParaRPr lang="en-US" sz="2400" dirty="0" smtClean="0">
              <a:latin typeface="Times New Roman" pitchFamily="18" charset="0"/>
              <a:cs typeface="Times New Roman" pitchFamily="18" charset="0"/>
            </a:endParaRPr>
          </a:p>
          <a:p>
            <a:pPr>
              <a:lnSpc>
                <a:spcPct val="150000"/>
              </a:lnSpc>
              <a:buNone/>
            </a:pPr>
            <a:r>
              <a:rPr lang="en-US" sz="2400" dirty="0" smtClean="0">
                <a:latin typeface="Times New Roman" pitchFamily="18" charset="0"/>
                <a:cs typeface="Times New Roman" pitchFamily="18" charset="0"/>
              </a:rPr>
              <a:t> </a:t>
            </a:r>
          </a:p>
          <a:p>
            <a:pPr>
              <a:lnSpc>
                <a:spcPct val="150000"/>
              </a:lnSpc>
              <a:buNone/>
            </a:pPr>
            <a:endParaRPr lang="en-US" dirty="0" smtClean="0"/>
          </a:p>
          <a:p>
            <a:pPr lvl="1" algn="just" eaLnBrk="1" hangingPunct="1">
              <a:buNone/>
            </a:pPr>
            <a:endParaRPr lang="en-US" dirty="0" smtClean="0">
              <a:solidFill>
                <a:srgbClr val="FF0000"/>
              </a:solidFill>
              <a:latin typeface="Times New Roman" pitchFamily="18" charset="0"/>
              <a:cs typeface="Times New Roman" pitchFamily="18" charset="0"/>
            </a:endParaRPr>
          </a:p>
          <a:p>
            <a:pPr algn="just" eaLnBrk="1" hangingPunct="1">
              <a:buFont typeface="Arial" pitchFamily="34" charset="0"/>
              <a:buNone/>
            </a:pPr>
            <a:r>
              <a:rPr lang="en-US" sz="2800" dirty="0" smtClean="0">
                <a:latin typeface="Times New Roman" pitchFamily="18" charset="0"/>
                <a:cs typeface="Times New Roman" pitchFamily="18" charset="0"/>
              </a:rPr>
              <a:t> </a:t>
            </a:r>
          </a:p>
          <a:p>
            <a:pPr algn="just" eaLnBrk="1" hangingPunct="1">
              <a:buFont typeface="Arial" pitchFamily="34" charset="0"/>
              <a:buNone/>
            </a:pPr>
            <a:endParaRPr lang="en-US" sz="28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1"/>
            <a:ext cx="8229600" cy="4876800"/>
          </a:xfrm>
        </p:spPr>
        <p:txBody>
          <a:bodyPr/>
          <a:lstStyle/>
          <a:p>
            <a:pPr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Parabolic reflector antenna -“Tri-mode feed”</a:t>
            </a:r>
          </a:p>
          <a:p>
            <a:pPr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Tool - MATLAB</a:t>
            </a:r>
          </a:p>
          <a:p>
            <a:pPr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List of  parameters analyzed </a:t>
            </a:r>
          </a:p>
          <a:p>
            <a:pPr lvl="5">
              <a:lnSpc>
                <a:spcPct val="150000"/>
              </a:lnSpc>
              <a:buFont typeface="Wingdings" pitchFamily="2" charset="2"/>
              <a:buChar char="v"/>
            </a:pPr>
            <a:r>
              <a:rPr lang="en-US" sz="2400" kern="1500" spc="10" dirty="0" smtClean="0">
                <a:latin typeface="Times New Roman" pitchFamily="18" charset="0"/>
                <a:cs typeface="Times New Roman" pitchFamily="18" charset="0"/>
              </a:rPr>
              <a:t> 	Centre frequency = 2.79GHz</a:t>
            </a:r>
          </a:p>
          <a:p>
            <a:pPr lvl="5">
              <a:lnSpc>
                <a:spcPct val="150000"/>
              </a:lnSpc>
              <a:buFont typeface="Wingdings" pitchFamily="2" charset="2"/>
              <a:buChar char="v"/>
            </a:pPr>
            <a:r>
              <a:rPr lang="en-US" sz="2400" kern="1500" spc="10" dirty="0" smtClean="0">
                <a:latin typeface="Times New Roman" pitchFamily="18" charset="0"/>
                <a:cs typeface="Times New Roman" pitchFamily="18" charset="0"/>
              </a:rPr>
              <a:t> 	Focal length = 14.4mm</a:t>
            </a:r>
          </a:p>
          <a:p>
            <a:pPr lvl="5">
              <a:lnSpc>
                <a:spcPct val="150000"/>
              </a:lnSpc>
              <a:buFont typeface="Wingdings" pitchFamily="2" charset="2"/>
              <a:buChar char="v"/>
            </a:pPr>
            <a:r>
              <a:rPr lang="en-US" sz="2400" kern="1500" spc="10" dirty="0" smtClean="0">
                <a:latin typeface="Times New Roman" pitchFamily="18" charset="0"/>
                <a:cs typeface="Times New Roman" pitchFamily="18" charset="0"/>
              </a:rPr>
              <a:t> 	Dish diameter = 26.9mm </a:t>
            </a:r>
          </a:p>
          <a:p>
            <a:pPr marL="457200" indent="-457200"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Advantage– Gives better response</a:t>
            </a:r>
          </a:p>
          <a:p>
            <a:pPr marL="457200" indent="-457200"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Drawback – Tri-mode feed is not much efficient</a:t>
            </a:r>
          </a:p>
          <a:p>
            <a:pPr>
              <a:buNone/>
            </a:pP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EXISTING SCHEME </a:t>
            </a:r>
            <a:r>
              <a:rPr lang="en-US" sz="2000" b="1" dirty="0" smtClean="0">
                <a:latin typeface="Times New Roman" pitchFamily="18" charset="0"/>
                <a:cs typeface="Times New Roman" pitchFamily="18" charset="0"/>
              </a:rPr>
              <a:t>Cont..</a:t>
            </a:r>
          </a:p>
        </p:txBody>
      </p:sp>
    </p:spTree>
    <p:extLst>
      <p:ext uri="{BB962C8B-B14F-4D97-AF65-F5344CB8AC3E}">
        <p14:creationId xmlns:p14="http://schemas.microsoft.com/office/powerpoint/2010/main" xmlns="" val="248870461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latin typeface="Times New Roman" pitchFamily="18" charset="0"/>
                <a:cs typeface="Times New Roman" pitchFamily="18" charset="0"/>
              </a:rPr>
              <a:pPr>
                <a:defRPr/>
              </a:pPr>
              <a:t>6</a:t>
            </a:fld>
            <a:endParaRPr lang="en-US">
              <a:latin typeface="Times New Roman" pitchFamily="18" charset="0"/>
              <a:cs typeface="Times New Roman" pitchFamily="18" charset="0"/>
            </a:endParaRPr>
          </a:p>
        </p:txBody>
      </p:sp>
      <p:sp>
        <p:nvSpPr>
          <p:cNvPr id="5" name="Title 1"/>
          <p:cNvSpPr txBox="1">
            <a:spLocks/>
          </p:cNvSpPr>
          <p:nvPr/>
        </p:nvSpPr>
        <p:spPr bwMode="auto">
          <a:xfrm>
            <a:off x="457200" y="274638"/>
            <a:ext cx="8229600" cy="1143000"/>
          </a:xfrm>
          <a:prstGeom prst="rect">
            <a:avLst/>
          </a:prstGeom>
          <a:noFill/>
          <a:ln w="9525">
            <a:solidFill>
              <a:schemeClr val="bg1"/>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2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endParaRPr>
          </a:p>
        </p:txBody>
      </p:sp>
      <p:sp>
        <p:nvSpPr>
          <p:cNvPr id="6" name="Content Placeholder 4"/>
          <p:cNvSpPr txBox="1">
            <a:spLocks/>
          </p:cNvSpPr>
          <p:nvPr/>
        </p:nvSpPr>
        <p:spPr bwMode="auto">
          <a:xfrm>
            <a:off x="457200" y="1295400"/>
            <a:ext cx="8229600" cy="5410200"/>
          </a:xfrm>
          <a:prstGeom prst="rect">
            <a:avLst/>
          </a:prstGeom>
          <a:solidFill>
            <a:schemeClr val="bg1"/>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p:txBody>
      </p:sp>
      <p:sp>
        <p:nvSpPr>
          <p:cNvPr id="7" name="Rectangle 7"/>
          <p:cNvSpPr/>
          <p:nvPr/>
        </p:nvSpPr>
        <p:spPr>
          <a:xfrm>
            <a:off x="3657600" y="2590800"/>
            <a:ext cx="1295400" cy="6096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a:r>
              <a:rPr lang="en-US" dirty="0">
                <a:latin typeface="Times New Roman" pitchFamily="18" charset="0"/>
                <a:cs typeface="Times New Roman" pitchFamily="18" charset="0"/>
              </a:rPr>
              <a:t>Feed Horn</a:t>
            </a:r>
          </a:p>
        </p:txBody>
      </p:sp>
      <p:sp>
        <p:nvSpPr>
          <p:cNvPr id="8" name="Rectangle 8"/>
          <p:cNvSpPr/>
          <p:nvPr/>
        </p:nvSpPr>
        <p:spPr>
          <a:xfrm>
            <a:off x="3657600" y="1447800"/>
            <a:ext cx="1295400" cy="6096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a:r>
              <a:rPr lang="en-US" dirty="0">
                <a:latin typeface="Times New Roman" pitchFamily="18" charset="0"/>
                <a:cs typeface="Times New Roman" pitchFamily="18" charset="0"/>
              </a:rPr>
              <a:t>Feeder</a:t>
            </a:r>
          </a:p>
        </p:txBody>
      </p:sp>
      <p:sp>
        <p:nvSpPr>
          <p:cNvPr id="9" name="Rectangle 10"/>
          <p:cNvSpPr/>
          <p:nvPr/>
        </p:nvSpPr>
        <p:spPr>
          <a:xfrm>
            <a:off x="3657600" y="4724400"/>
            <a:ext cx="1295400" cy="6096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a:r>
              <a:rPr lang="en-US" dirty="0">
                <a:latin typeface="Times New Roman" pitchFamily="18" charset="0"/>
                <a:cs typeface="Times New Roman" pitchFamily="18" charset="0"/>
              </a:rPr>
              <a:t>Vertex</a:t>
            </a:r>
          </a:p>
        </p:txBody>
      </p:sp>
      <p:sp>
        <p:nvSpPr>
          <p:cNvPr id="10" name="Rectangle 11"/>
          <p:cNvSpPr/>
          <p:nvPr/>
        </p:nvSpPr>
        <p:spPr>
          <a:xfrm>
            <a:off x="3657600" y="5791200"/>
            <a:ext cx="1295400" cy="6096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a:r>
              <a:rPr lang="en-US" dirty="0">
                <a:latin typeface="Times New Roman" pitchFamily="18" charset="0"/>
                <a:cs typeface="Times New Roman" pitchFamily="18" charset="0"/>
              </a:rPr>
              <a:t>Parabolic Dish</a:t>
            </a:r>
          </a:p>
        </p:txBody>
      </p:sp>
      <p:sp>
        <p:nvSpPr>
          <p:cNvPr id="11" name="Rectangle 12"/>
          <p:cNvSpPr/>
          <p:nvPr/>
        </p:nvSpPr>
        <p:spPr>
          <a:xfrm>
            <a:off x="3657600" y="3657600"/>
            <a:ext cx="1295400" cy="6096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a:r>
              <a:rPr lang="en-US" dirty="0">
                <a:latin typeface="Times New Roman" pitchFamily="18" charset="0"/>
                <a:cs typeface="Times New Roman" pitchFamily="18" charset="0"/>
              </a:rPr>
              <a:t>Focus</a:t>
            </a:r>
          </a:p>
        </p:txBody>
      </p:sp>
      <p:cxnSp>
        <p:nvCxnSpPr>
          <p:cNvPr id="12" name="Straight Arrow Connector 19"/>
          <p:cNvCxnSpPr>
            <a:cxnSpLocks/>
            <a:stCxn id="8" idx="2"/>
            <a:endCxn id="7" idx="0"/>
          </p:cNvCxnSpPr>
          <p:nvPr/>
        </p:nvCxnSpPr>
        <p:spPr>
          <a:xfrm rot="5400000">
            <a:off x="4038601" y="2324100"/>
            <a:ext cx="533400" cy="317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3" name="Straight Arrow Connector 22"/>
          <p:cNvCxnSpPr>
            <a:cxnSpLocks/>
          </p:cNvCxnSpPr>
          <p:nvPr/>
        </p:nvCxnSpPr>
        <p:spPr>
          <a:xfrm>
            <a:off x="2895600" y="1676400"/>
            <a:ext cx="7620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4" name="Straight Arrow Connector 34"/>
          <p:cNvCxnSpPr>
            <a:cxnSpLocks/>
          </p:cNvCxnSpPr>
          <p:nvPr/>
        </p:nvCxnSpPr>
        <p:spPr>
          <a:xfrm rot="5400000">
            <a:off x="4039394" y="3428206"/>
            <a:ext cx="4572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5" name="Straight Arrow Connector 35"/>
          <p:cNvCxnSpPr>
            <a:cxnSpLocks/>
          </p:cNvCxnSpPr>
          <p:nvPr/>
        </p:nvCxnSpPr>
        <p:spPr>
          <a:xfrm rot="5400000">
            <a:off x="4039394" y="4495006"/>
            <a:ext cx="4572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36"/>
          <p:cNvCxnSpPr>
            <a:cxnSpLocks/>
          </p:cNvCxnSpPr>
          <p:nvPr/>
        </p:nvCxnSpPr>
        <p:spPr>
          <a:xfrm rot="5400000">
            <a:off x="4039394" y="5561806"/>
            <a:ext cx="4572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7" name="Rectangle 40"/>
          <p:cNvSpPr/>
          <p:nvPr/>
        </p:nvSpPr>
        <p:spPr>
          <a:xfrm>
            <a:off x="1524000" y="1447800"/>
            <a:ext cx="1295400" cy="6096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a:r>
              <a:rPr lang="en-US" dirty="0">
                <a:latin typeface="Times New Roman" pitchFamily="18" charset="0"/>
                <a:cs typeface="Times New Roman" pitchFamily="18" charset="0"/>
              </a:rPr>
              <a:t>Input</a:t>
            </a: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457200" y="1371600"/>
            <a:ext cx="8229600" cy="4953000"/>
          </a:xfrm>
        </p:spPr>
        <p:txBody>
          <a:bodyPr/>
          <a:lstStyle/>
          <a:p>
            <a:pPr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Parabolic reflector antenna –“</a:t>
            </a:r>
            <a:r>
              <a:rPr lang="en-US" sz="2400" kern="1500" spc="10" smtClean="0">
                <a:latin typeface="Times New Roman" pitchFamily="18" charset="0"/>
                <a:cs typeface="Times New Roman" pitchFamily="18" charset="0"/>
              </a:rPr>
              <a:t>Multi mode Horn </a:t>
            </a:r>
            <a:r>
              <a:rPr lang="en-US" sz="2400" kern="1500" spc="10" dirty="0" smtClean="0">
                <a:latin typeface="Times New Roman" pitchFamily="18" charset="0"/>
                <a:cs typeface="Times New Roman" pitchFamily="18" charset="0"/>
              </a:rPr>
              <a:t>feed”</a:t>
            </a:r>
          </a:p>
          <a:p>
            <a:pPr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Tool - HFSS</a:t>
            </a:r>
          </a:p>
          <a:p>
            <a:pPr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By using multimode horn feed cross polarization can be minimized</a:t>
            </a:r>
          </a:p>
          <a:p>
            <a:pPr eaLnBrk="1" hangingPunct="1">
              <a:lnSpc>
                <a:spcPct val="150000"/>
              </a:lnSpc>
              <a:buFont typeface="Wingdings" pitchFamily="2" charset="2"/>
              <a:buChar char="§"/>
            </a:pPr>
            <a:r>
              <a:rPr lang="en-US" sz="2400" kern="1500" spc="10" dirty="0" smtClean="0">
                <a:latin typeface="Times New Roman" pitchFamily="18" charset="0"/>
                <a:cs typeface="Times New Roman" pitchFamily="18" charset="0"/>
              </a:rPr>
              <a:t>Cross polarization depends on </a:t>
            </a:r>
          </a:p>
          <a:p>
            <a:pPr lvl="5">
              <a:lnSpc>
                <a:spcPct val="150000"/>
              </a:lnSpc>
              <a:buFont typeface="Wingdings" pitchFamily="2" charset="2"/>
              <a:buChar char="v"/>
            </a:pPr>
            <a:r>
              <a:rPr lang="en-US" sz="2400" kern="1500" spc="10" dirty="0" smtClean="0">
                <a:latin typeface="Times New Roman" pitchFamily="18" charset="0"/>
                <a:cs typeface="Times New Roman" pitchFamily="18" charset="0"/>
              </a:rPr>
              <a:t> 	Focal length</a:t>
            </a:r>
          </a:p>
          <a:p>
            <a:pPr lvl="5">
              <a:lnSpc>
                <a:spcPct val="150000"/>
              </a:lnSpc>
              <a:buFont typeface="Wingdings" pitchFamily="2" charset="2"/>
              <a:buChar char="v"/>
            </a:pPr>
            <a:r>
              <a:rPr lang="en-US" sz="2400" kern="1500" spc="10" dirty="0" smtClean="0">
                <a:latin typeface="Times New Roman" pitchFamily="18" charset="0"/>
                <a:cs typeface="Times New Roman" pitchFamily="18" charset="0"/>
              </a:rPr>
              <a:t> 	Diameter</a:t>
            </a:r>
          </a:p>
          <a:p>
            <a:pPr lvl="5">
              <a:lnSpc>
                <a:spcPct val="150000"/>
              </a:lnSpc>
              <a:buFont typeface="Wingdings" pitchFamily="2" charset="2"/>
              <a:buChar char="v"/>
            </a:pPr>
            <a:r>
              <a:rPr lang="en-US" sz="2400" kern="1500" spc="10" dirty="0" smtClean="0">
                <a:latin typeface="Times New Roman" pitchFamily="18" charset="0"/>
                <a:cs typeface="Times New Roman" pitchFamily="18" charset="0"/>
              </a:rPr>
              <a:t> 	Frequency</a:t>
            </a:r>
          </a:p>
          <a:p>
            <a:pPr lvl="5">
              <a:lnSpc>
                <a:spcPct val="150000"/>
              </a:lnSpc>
              <a:buNone/>
            </a:pPr>
            <a:endParaRPr lang="en-US" sz="2400" kern="1500" spc="10" dirty="0" smtClean="0">
              <a:latin typeface="Times New Roman" pitchFamily="18" charset="0"/>
              <a:cs typeface="Times New Roman" pitchFamily="18" charset="0"/>
            </a:endParaRPr>
          </a:p>
          <a:p>
            <a:pPr algn="just" eaLnBrk="1" hangingPunct="1"/>
            <a:endParaRPr lang="en-US" dirty="0" smtClean="0">
              <a:latin typeface="Times New Roman" pitchFamily="18" charset="0"/>
              <a:cs typeface="Times New Roman" pitchFamily="18" charset="0"/>
            </a:endParaRPr>
          </a:p>
          <a:p>
            <a:pPr>
              <a:buNone/>
            </a:pPr>
            <a:endParaRPr lang="en-US" dirty="0">
              <a:solidFill>
                <a:srgbClr val="FF0000"/>
              </a:solidFill>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1143000"/>
          </a:xfrm>
        </p:spPr>
        <p:txBody>
          <a:bodyPr/>
          <a:lstStyle/>
          <a:p>
            <a:r>
              <a:rPr lang="en-US" sz="3200" b="1" dirty="0" smtClean="0">
                <a:latin typeface="Times New Roman" pitchFamily="18" charset="0"/>
                <a:cs typeface="Times New Roman" pitchFamily="18" charset="0"/>
              </a:rPr>
              <a:t>WORKING PRINCIPLE WITH FLOW CHART</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sp>
        <p:nvSpPr>
          <p:cNvPr id="6" name="Content Placeholder 5"/>
          <p:cNvSpPr>
            <a:spLocks noGrp="1"/>
          </p:cNvSpPr>
          <p:nvPr>
            <p:ph idx="1"/>
          </p:nvPr>
        </p:nvSpPr>
        <p:spPr>
          <a:xfrm>
            <a:off x="457200" y="1219200"/>
            <a:ext cx="8229600" cy="4906963"/>
          </a:xfrm>
        </p:spPr>
        <p:txBody>
          <a:bodyPr/>
          <a:lstStyle/>
          <a:p>
            <a:pPr>
              <a:buFont typeface="Wingdings" pitchFamily="2" charset="2"/>
              <a:buChar char="§"/>
            </a:pPr>
            <a:endParaRPr lang="en-US" sz="2800" dirty="0" smtClean="0">
              <a:latin typeface="Times New Roman" pitchFamily="18" charset="0"/>
              <a:cs typeface="Times New Roman" pitchFamily="18" charset="0"/>
            </a:endParaRPr>
          </a:p>
          <a:p>
            <a:pPr>
              <a:buFont typeface="Wingdings" pitchFamily="2" charset="2"/>
              <a:buChar char="§"/>
            </a:pPr>
            <a:r>
              <a:rPr lang="en-US" sz="2400" dirty="0" smtClean="0">
                <a:latin typeface="Times New Roman" pitchFamily="18" charset="0"/>
                <a:cs typeface="Times New Roman" pitchFamily="18" charset="0"/>
              </a:rPr>
              <a:t>Open and make a new project</a:t>
            </a:r>
          </a:p>
          <a:p>
            <a:pPr>
              <a:buFont typeface="Wingdings" pitchFamily="2" charset="2"/>
              <a:buChar char="§"/>
            </a:pPr>
            <a:r>
              <a:rPr lang="en-US" sz="2400" dirty="0" smtClean="0">
                <a:latin typeface="Times New Roman" pitchFamily="18" charset="0"/>
                <a:cs typeface="Times New Roman" pitchFamily="18" charset="0"/>
              </a:rPr>
              <a:t>Draw objects</a:t>
            </a:r>
          </a:p>
          <a:p>
            <a:pPr>
              <a:buFont typeface="Wingdings" pitchFamily="2" charset="2"/>
              <a:buChar char="§"/>
            </a:pPr>
            <a:r>
              <a:rPr lang="en-US" sz="2400" dirty="0" smtClean="0">
                <a:latin typeface="Times New Roman" pitchFamily="18" charset="0"/>
                <a:cs typeface="Times New Roman" pitchFamily="18" charset="0"/>
              </a:rPr>
              <a:t>Assign material property</a:t>
            </a:r>
          </a:p>
          <a:p>
            <a:pPr>
              <a:buFont typeface="Wingdings" pitchFamily="2" charset="2"/>
              <a:buChar char="§"/>
            </a:pPr>
            <a:r>
              <a:rPr lang="en-US" sz="2400" dirty="0" smtClean="0">
                <a:latin typeface="Times New Roman" pitchFamily="18" charset="0"/>
                <a:cs typeface="Times New Roman" pitchFamily="18" charset="0"/>
              </a:rPr>
              <a:t>Define boundary condition</a:t>
            </a:r>
          </a:p>
          <a:p>
            <a:pPr>
              <a:buFont typeface="Wingdings" pitchFamily="2" charset="2"/>
              <a:buChar char="§"/>
            </a:pPr>
            <a:r>
              <a:rPr lang="en-US" sz="2400" dirty="0" smtClean="0">
                <a:latin typeface="Times New Roman" pitchFamily="18" charset="0"/>
                <a:cs typeface="Times New Roman" pitchFamily="18" charset="0"/>
              </a:rPr>
              <a:t>Solve</a:t>
            </a:r>
          </a:p>
          <a:p>
            <a:pPr>
              <a:buFont typeface="Wingdings" pitchFamily="2" charset="2"/>
              <a:buChar char="§"/>
            </a:pPr>
            <a:r>
              <a:rPr lang="en-US" sz="2400" dirty="0" smtClean="0">
                <a:latin typeface="Times New Roman" pitchFamily="18" charset="0"/>
                <a:cs typeface="Times New Roman" pitchFamily="18" charset="0"/>
              </a:rPr>
              <a:t>Display result</a:t>
            </a:r>
            <a:endParaRPr lang="en-US" sz="24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sz="3200" b="1" dirty="0" smtClean="0">
                <a:latin typeface="Times New Roman" pitchFamily="18" charset="0"/>
                <a:cs typeface="Times New Roman" pitchFamily="18" charset="0"/>
              </a:rPr>
              <a:t>MATHEMATICAL MODELING</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pic>
        <p:nvPicPr>
          <p:cNvPr id="9" name="Content Placeholder 8" descr="pb.png"/>
          <p:cNvPicPr>
            <a:picLocks noGrp="1" noChangeAspect="1"/>
          </p:cNvPicPr>
          <p:nvPr>
            <p:ph idx="1"/>
          </p:nvPr>
        </p:nvPicPr>
        <p:blipFill>
          <a:blip r:embed="rId2"/>
          <a:stretch>
            <a:fillRect/>
          </a:stretch>
        </p:blipFill>
        <p:spPr>
          <a:xfrm>
            <a:off x="762000" y="1752600"/>
            <a:ext cx="4648200" cy="4040233"/>
          </a:xfrm>
        </p:spPr>
      </p:pic>
      <p:pic>
        <p:nvPicPr>
          <p:cNvPr id="10" name="Picture 9" descr="hr.png"/>
          <p:cNvPicPr>
            <a:picLocks noChangeAspect="1"/>
          </p:cNvPicPr>
          <p:nvPr/>
        </p:nvPicPr>
        <p:blipFill>
          <a:blip r:embed="rId3"/>
          <a:stretch>
            <a:fillRect/>
          </a:stretch>
        </p:blipFill>
        <p:spPr>
          <a:xfrm>
            <a:off x="5257800" y="1905000"/>
            <a:ext cx="3657600" cy="3810000"/>
          </a:xfrm>
          <a:prstGeom prst="rect">
            <a:avLst/>
          </a:prstGeom>
        </p:spPr>
      </p:pic>
    </p:spTree>
    <p:extLst>
      <p:ext uri="{BB962C8B-B14F-4D97-AF65-F5344CB8AC3E}">
        <p14:creationId xmlns:p14="http://schemas.microsoft.com/office/powerpoint/2010/main" xmlns="" val="865854589"/>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sz="3200" b="1" dirty="0" smtClean="0">
                <a:latin typeface="Times New Roman" pitchFamily="18" charset="0"/>
                <a:cs typeface="Times New Roman" pitchFamily="18" charset="0"/>
              </a:rPr>
              <a:t>MATHEMATICAL MODELING</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Cont..</a:t>
            </a:r>
            <a:endParaRPr lang="en-US" sz="32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graphicFrame>
        <p:nvGraphicFramePr>
          <p:cNvPr id="7" name="Object 6"/>
          <p:cNvGraphicFramePr>
            <a:graphicFrameLocks noChangeAspect="1"/>
          </p:cNvGraphicFramePr>
          <p:nvPr/>
        </p:nvGraphicFramePr>
        <p:xfrm>
          <a:off x="4394200" y="1905000"/>
          <a:ext cx="914400" cy="198438"/>
        </p:xfrm>
        <a:graphic>
          <a:graphicData uri="http://schemas.openxmlformats.org/presentationml/2006/ole">
            <p:oleObj spid="_x0000_s1027" name="Equation" r:id="rId3" imgW="914400" imgH="198720" progId="">
              <p:embed/>
            </p:oleObj>
          </a:graphicData>
        </a:graphic>
      </p:graphicFrame>
      <p:graphicFrame>
        <p:nvGraphicFramePr>
          <p:cNvPr id="1029" name="Object 5"/>
          <p:cNvGraphicFramePr>
            <a:graphicFrameLocks noChangeAspect="1"/>
          </p:cNvGraphicFramePr>
          <p:nvPr/>
        </p:nvGraphicFramePr>
        <p:xfrm>
          <a:off x="4724400" y="1828800"/>
          <a:ext cx="2562225" cy="609600"/>
        </p:xfrm>
        <a:graphic>
          <a:graphicData uri="http://schemas.openxmlformats.org/presentationml/2006/ole">
            <p:oleObj spid="_x0000_s1029" name="Equation" r:id="rId4" imgW="1104840" imgH="228600" progId="">
              <p:embed/>
            </p:oleObj>
          </a:graphicData>
        </a:graphic>
      </p:graphicFrame>
      <p:graphicFrame>
        <p:nvGraphicFramePr>
          <p:cNvPr id="10" name="Object 9"/>
          <p:cNvGraphicFramePr>
            <a:graphicFrameLocks noChangeAspect="1"/>
          </p:cNvGraphicFramePr>
          <p:nvPr/>
        </p:nvGraphicFramePr>
        <p:xfrm>
          <a:off x="1219200" y="1752600"/>
          <a:ext cx="2514600" cy="609600"/>
        </p:xfrm>
        <a:graphic>
          <a:graphicData uri="http://schemas.openxmlformats.org/presentationml/2006/ole">
            <p:oleObj spid="_x0000_s1030" name="Equation" r:id="rId5" imgW="952200" imgH="228600" progId="">
              <p:embed/>
            </p:oleObj>
          </a:graphicData>
        </a:graphic>
      </p:graphicFrame>
      <p:graphicFrame>
        <p:nvGraphicFramePr>
          <p:cNvPr id="14" name="Object 13"/>
          <p:cNvGraphicFramePr>
            <a:graphicFrameLocks noChangeAspect="1"/>
          </p:cNvGraphicFramePr>
          <p:nvPr/>
        </p:nvGraphicFramePr>
        <p:xfrm>
          <a:off x="990600" y="2743200"/>
          <a:ext cx="2486025" cy="1219200"/>
        </p:xfrm>
        <a:graphic>
          <a:graphicData uri="http://schemas.openxmlformats.org/presentationml/2006/ole">
            <p:oleObj spid="_x0000_s1033" name="Equation" r:id="rId6" imgW="533160" imgH="419040" progId="">
              <p:embed/>
            </p:oleObj>
          </a:graphicData>
        </a:graphic>
      </p:graphicFrame>
      <p:graphicFrame>
        <p:nvGraphicFramePr>
          <p:cNvPr id="15" name="Object 14"/>
          <p:cNvGraphicFramePr>
            <a:graphicFrameLocks noChangeAspect="1"/>
          </p:cNvGraphicFramePr>
          <p:nvPr/>
        </p:nvGraphicFramePr>
        <p:xfrm>
          <a:off x="4572000" y="2743200"/>
          <a:ext cx="2819400" cy="1219200"/>
        </p:xfrm>
        <a:graphic>
          <a:graphicData uri="http://schemas.openxmlformats.org/presentationml/2006/ole">
            <p:oleObj spid="_x0000_s1034" name="Equation" r:id="rId7" imgW="545760" imgH="419040" progId="">
              <p:embed/>
            </p:oleObj>
          </a:graphicData>
        </a:graphic>
      </p:graphicFrame>
      <p:graphicFrame>
        <p:nvGraphicFramePr>
          <p:cNvPr id="16" name="Object 15"/>
          <p:cNvGraphicFramePr>
            <a:graphicFrameLocks noChangeAspect="1"/>
          </p:cNvGraphicFramePr>
          <p:nvPr/>
        </p:nvGraphicFramePr>
        <p:xfrm>
          <a:off x="1066800" y="4114800"/>
          <a:ext cx="2819400" cy="1219200"/>
        </p:xfrm>
        <a:graphic>
          <a:graphicData uri="http://schemas.openxmlformats.org/presentationml/2006/ole">
            <p:oleObj spid="_x0000_s1035" name="Equation" r:id="rId8" imgW="1002960" imgH="431640" progId="">
              <p:embed/>
            </p:oleObj>
          </a:graphicData>
        </a:graphic>
      </p:graphicFrame>
      <p:graphicFrame>
        <p:nvGraphicFramePr>
          <p:cNvPr id="17" name="Object 16"/>
          <p:cNvGraphicFramePr>
            <a:graphicFrameLocks noChangeAspect="1"/>
          </p:cNvGraphicFramePr>
          <p:nvPr/>
        </p:nvGraphicFramePr>
        <p:xfrm>
          <a:off x="4495800" y="4114800"/>
          <a:ext cx="3276600" cy="1219200"/>
        </p:xfrm>
        <a:graphic>
          <a:graphicData uri="http://schemas.openxmlformats.org/presentationml/2006/ole">
            <p:oleObj spid="_x0000_s1036" name="Equation" r:id="rId9" imgW="1002960" imgH="431640" progId="">
              <p:embed/>
            </p:oleObj>
          </a:graphicData>
        </a:graphic>
      </p:graphicFrame>
      <p:graphicFrame>
        <p:nvGraphicFramePr>
          <p:cNvPr id="18" name="Object 17"/>
          <p:cNvGraphicFramePr>
            <a:graphicFrameLocks noChangeAspect="1"/>
          </p:cNvGraphicFramePr>
          <p:nvPr/>
        </p:nvGraphicFramePr>
        <p:xfrm>
          <a:off x="2514600" y="5638800"/>
          <a:ext cx="3733800" cy="533400"/>
        </p:xfrm>
        <a:graphic>
          <a:graphicData uri="http://schemas.openxmlformats.org/presentationml/2006/ole">
            <p:oleObj spid="_x0000_s1037" name="Equation" r:id="rId10" imgW="927000" imgH="177480" progId="">
              <p:embed/>
            </p:oleObj>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52400" y="152400"/>
            <a:ext cx="8762999"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a:t>
            </a:r>
            <a:endParaRPr lang="en-US" sz="2400" dirty="0">
              <a:latin typeface="Times New Roman" pitchFamily="18" charset="0"/>
              <a:cs typeface="Times New Roman" pitchFamily="18" charset="0"/>
            </a:endParaRPr>
          </a:p>
        </p:txBody>
      </p:sp>
      <p:sp>
        <p:nvSpPr>
          <p:cNvPr id="6" name="Content Placeholder 5"/>
          <p:cNvSpPr>
            <a:spLocks noGrp="1"/>
          </p:cNvSpPr>
          <p:nvPr>
            <p:ph idx="1"/>
          </p:nvPr>
        </p:nvSpPr>
        <p:spPr>
          <a:xfrm>
            <a:off x="457200" y="1600200"/>
            <a:ext cx="8382000" cy="4800600"/>
          </a:xfrm>
        </p:spPr>
        <p:txBody>
          <a:bodyPr/>
          <a:lstStyle/>
          <a:p>
            <a:pPr>
              <a:buFont typeface="Wingdings" pitchFamily="2" charset="2"/>
              <a:buChar char="§"/>
            </a:pPr>
            <a:endParaRPr lang="en-US" sz="2800" dirty="0" smtClean="0">
              <a:latin typeface="Times New Roman" pitchFamily="18" charset="0"/>
              <a:cs typeface="Times New Roman" pitchFamily="18" charset="0"/>
            </a:endParaRPr>
          </a:p>
          <a:p>
            <a:pPr>
              <a:buFont typeface="Wingdings" pitchFamily="2" charset="2"/>
              <a:buChar char="§"/>
            </a:pPr>
            <a:r>
              <a:rPr lang="en-US" sz="2400" dirty="0" smtClean="0">
                <a:latin typeface="Times New Roman" pitchFamily="18" charset="0"/>
                <a:cs typeface="Times New Roman" pitchFamily="18" charset="0"/>
              </a:rPr>
              <a:t>HFSS – High frequency structure simulator</a:t>
            </a:r>
          </a:p>
          <a:p>
            <a:pPr>
              <a:lnSpc>
                <a:spcPct val="150000"/>
              </a:lnSpc>
              <a:buFont typeface="Wingdings" pitchFamily="2" charset="2"/>
              <a:buChar char="§"/>
            </a:pPr>
            <a:r>
              <a:rPr lang="en-US" sz="2400" dirty="0" smtClean="0">
                <a:latin typeface="Times New Roman" pitchFamily="18" charset="0"/>
                <a:cs typeface="Times New Roman" pitchFamily="18" charset="0"/>
              </a:rPr>
              <a:t>Developed by </a:t>
            </a:r>
            <a:r>
              <a:rPr lang="en-US" sz="2400" dirty="0" err="1" smtClean="0">
                <a:latin typeface="Times New Roman" pitchFamily="18" charset="0"/>
                <a:cs typeface="Times New Roman" pitchFamily="18" charset="0"/>
              </a:rPr>
              <a:t>prof.zoltan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cendes</a:t>
            </a:r>
            <a:endParaRPr lang="en-US" sz="2400" dirty="0" smtClean="0">
              <a:latin typeface="Times New Roman" pitchFamily="18" charset="0"/>
              <a:cs typeface="Times New Roman" pitchFamily="18" charset="0"/>
            </a:endParaRPr>
          </a:p>
          <a:p>
            <a:pPr>
              <a:lnSpc>
                <a:spcPct val="150000"/>
              </a:lnSpc>
              <a:buFont typeface="Wingdings" pitchFamily="2" charset="2"/>
              <a:buChar char="§"/>
            </a:pPr>
            <a:r>
              <a:rPr lang="en-US" sz="2400" dirty="0" smtClean="0">
                <a:latin typeface="Times New Roman" pitchFamily="18" charset="0"/>
                <a:cs typeface="Times New Roman" pitchFamily="18" charset="0"/>
              </a:rPr>
              <a:t> It is a 3D EM simulators</a:t>
            </a:r>
          </a:p>
          <a:p>
            <a:pPr>
              <a:buFont typeface="Wingdings" pitchFamily="2" charset="2"/>
              <a:buChar char="§"/>
            </a:pPr>
            <a:r>
              <a:rPr lang="en-US" sz="2400" dirty="0" smtClean="0">
                <a:latin typeface="Times New Roman" pitchFamily="18" charset="0"/>
                <a:cs typeface="Times New Roman" pitchFamily="18" charset="0"/>
              </a:rPr>
              <a:t>It uses FEM(finite element method) – large structure is divided into small element and then solved independently</a:t>
            </a:r>
          </a:p>
          <a:p>
            <a:pPr>
              <a:buFont typeface="Wingdings" pitchFamily="2" charset="2"/>
              <a:buChar char="§"/>
            </a:pPr>
            <a:endParaRPr lang="en-US" dirty="0" smtClean="0">
              <a:latin typeface="Times New Roman" pitchFamily="18" charset="0"/>
              <a:cs typeface="Times New Roman" pitchFamily="18" charset="0"/>
            </a:endParaRPr>
          </a:p>
          <a:p>
            <a:pPr>
              <a:buFont typeface="Wingdings" pitchFamily="2" charset="2"/>
              <a:buChar char="§"/>
            </a:pPr>
            <a:endParaRPr lang="en-US" dirty="0" smtClean="0">
              <a:latin typeface="Times New Roman" pitchFamily="18" charset="0"/>
              <a:cs typeface="Times New Roman" pitchFamily="18" charset="0"/>
            </a:endParaRPr>
          </a:p>
          <a:p>
            <a:pPr>
              <a:buFont typeface="Wingdings" pitchFamily="2" charset="2"/>
              <a:buChar char="§"/>
            </a:pPr>
            <a:endParaRPr lang="en-US" dirty="0" smtClean="0">
              <a:latin typeface="Times New Roman" pitchFamily="18" charset="0"/>
              <a:cs typeface="Times New Roman" pitchFamily="18" charset="0"/>
            </a:endParaRPr>
          </a:p>
          <a:p>
            <a:endParaRPr lang="en-US" dirty="0"/>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11</a:t>
            </a:fld>
            <a:endParaRPr lang="en-US"/>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623887" y="304800"/>
            <a:ext cx="7391400"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 Cont..</a:t>
            </a:r>
            <a:endParaRPr lang="en-US" sz="2400" dirty="0">
              <a:latin typeface="Times New Roman" pitchFamily="18" charset="0"/>
              <a:cs typeface="Times New Roman" pitchFamily="18" charset="0"/>
            </a:endParaRPr>
          </a:p>
        </p:txBody>
      </p:sp>
      <p:sp>
        <p:nvSpPr>
          <p:cNvPr id="5" name="Content Placeholder 4"/>
          <p:cNvSpPr>
            <a:spLocks noGrp="1"/>
          </p:cNvSpPr>
          <p:nvPr>
            <p:ph idx="1"/>
          </p:nvPr>
        </p:nvSpPr>
        <p:spPr/>
        <p:txBody>
          <a:bodyPr/>
          <a:lstStyle/>
          <a:p>
            <a:pPr>
              <a:buFont typeface="Wingdings" pitchFamily="2" charset="2"/>
              <a:buChar char="§"/>
            </a:pPr>
            <a:endParaRPr lang="en-US" sz="2400" dirty="0" smtClean="0">
              <a:latin typeface="Times New Roman" pitchFamily="18" charset="0"/>
              <a:cs typeface="Times New Roman" pitchFamily="18" charset="0"/>
            </a:endParaRPr>
          </a:p>
          <a:p>
            <a:pPr>
              <a:buFont typeface="Wingdings" pitchFamily="2" charset="2"/>
              <a:buChar char="§"/>
            </a:pPr>
            <a:endParaRPr lang="en-US" sz="2400" dirty="0" smtClean="0">
              <a:latin typeface="Times New Roman" pitchFamily="18" charset="0"/>
              <a:cs typeface="Times New Roman" pitchFamily="18" charset="0"/>
            </a:endParaRPr>
          </a:p>
          <a:p>
            <a:pPr>
              <a:buFont typeface="Wingdings" pitchFamily="2" charset="2"/>
              <a:buChar char="§"/>
            </a:pPr>
            <a:r>
              <a:rPr lang="en-US" sz="2400" dirty="0" smtClean="0">
                <a:latin typeface="Times New Roman" pitchFamily="18" charset="0"/>
                <a:cs typeface="Times New Roman" pitchFamily="18" charset="0"/>
              </a:rPr>
              <a:t>HFSS results are close to experimental results with more insight into the structure available</a:t>
            </a:r>
          </a:p>
          <a:p>
            <a:pPr>
              <a:buFont typeface="Wingdings" pitchFamily="2" charset="2"/>
              <a:buChar char="§"/>
            </a:pPr>
            <a:r>
              <a:rPr lang="en-US" sz="2400" dirty="0" smtClean="0">
                <a:latin typeface="Times New Roman" pitchFamily="18" charset="0"/>
                <a:cs typeface="Times New Roman" pitchFamily="18" charset="0"/>
              </a:rPr>
              <a:t>It is used for,</a:t>
            </a:r>
          </a:p>
          <a:p>
            <a:pPr>
              <a:buNone/>
            </a:pPr>
            <a:r>
              <a:rPr lang="en-US" sz="2400" dirty="0" smtClean="0">
                <a:latin typeface="Times New Roman" pitchFamily="18" charset="0"/>
                <a:cs typeface="Times New Roman" pitchFamily="18" charset="0"/>
              </a:rPr>
              <a:t>			1.Antenna analysis and design</a:t>
            </a:r>
          </a:p>
          <a:p>
            <a:pPr>
              <a:buNone/>
            </a:pPr>
            <a:r>
              <a:rPr lang="en-US" sz="2400" dirty="0" smtClean="0">
                <a:latin typeface="Times New Roman" pitchFamily="18" charset="0"/>
                <a:cs typeface="Times New Roman" pitchFamily="18" charset="0"/>
              </a:rPr>
              <a:t>			2.RF circuit analysis and design</a:t>
            </a:r>
          </a:p>
          <a:p>
            <a:pPr>
              <a:buNone/>
            </a:pPr>
            <a:endParaRPr lang="en-US" dirty="0" smtClean="0">
              <a:latin typeface="Times New Roman" pitchFamily="18" charset="0"/>
              <a:cs typeface="Times New Roman" pitchFamily="18" charset="0"/>
            </a:endParaRPr>
          </a:p>
          <a:p>
            <a:pPr>
              <a:buNone/>
            </a:pPr>
            <a:endParaRPr lang="en-US" dirty="0"/>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12</a:t>
            </a:fld>
            <a:endParaRPr lang="en-US"/>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13</a:t>
            </a:fld>
            <a:endParaRPr lang="en-US"/>
          </a:p>
        </p:txBody>
      </p:sp>
      <p:pic>
        <p:nvPicPr>
          <p:cNvPr id="6" name="Picture 5" descr="Radiation pattern.png"/>
          <p:cNvPicPr>
            <a:picLocks noChangeAspect="1"/>
          </p:cNvPicPr>
          <p:nvPr/>
        </p:nvPicPr>
        <p:blipFill>
          <a:blip r:embed="rId2"/>
          <a:stretch>
            <a:fillRect/>
          </a:stretch>
        </p:blipFill>
        <p:spPr>
          <a:xfrm>
            <a:off x="4648200" y="2286000"/>
            <a:ext cx="4062916" cy="3124200"/>
          </a:xfrm>
          <a:prstGeom prst="rect">
            <a:avLst/>
          </a:prstGeom>
        </p:spPr>
      </p:pic>
      <p:pic>
        <p:nvPicPr>
          <p:cNvPr id="8" name="Content Placeholder 7" descr="3D polar plot.png"/>
          <p:cNvPicPr>
            <a:picLocks noGrp="1" noChangeAspect="1"/>
          </p:cNvPicPr>
          <p:nvPr>
            <p:ph idx="1"/>
          </p:nvPr>
        </p:nvPicPr>
        <p:blipFill>
          <a:blip r:embed="rId3"/>
          <a:stretch>
            <a:fillRect/>
          </a:stretch>
        </p:blipFill>
        <p:spPr>
          <a:xfrm>
            <a:off x="685800" y="2286001"/>
            <a:ext cx="3810000" cy="3124199"/>
          </a:xfrm>
        </p:spPr>
      </p:pic>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sz="3200" b="1" dirty="0" smtClean="0">
                <a:latin typeface="Times New Roman" pitchFamily="18" charset="0"/>
                <a:cs typeface="Times New Roman" pitchFamily="18" charset="0"/>
              </a:rPr>
              <a:t>CONCLUSION AND FUTURE SCOPE</a:t>
            </a:r>
          </a:p>
        </p:txBody>
      </p:sp>
      <p:sp>
        <p:nvSpPr>
          <p:cNvPr id="21507" name="Content Placeholder 2"/>
          <p:cNvSpPr>
            <a:spLocks noGrp="1"/>
          </p:cNvSpPr>
          <p:nvPr>
            <p:ph idx="1"/>
          </p:nvPr>
        </p:nvSpPr>
        <p:spPr/>
        <p:txBody>
          <a:bodyPr/>
          <a:lstStyle/>
          <a:p>
            <a:pPr eaLnBrk="1" hangingPunct="1">
              <a:buFont typeface="Wingdings" pitchFamily="2" charset="2"/>
              <a:buChar char="§"/>
            </a:pPr>
            <a:r>
              <a:rPr lang="en-US" sz="2400" dirty="0" smtClean="0">
                <a:latin typeface="Times New Roman" pitchFamily="18" charset="0"/>
                <a:cs typeface="Times New Roman" pitchFamily="18" charset="0"/>
              </a:rPr>
              <a:t>The cross polarization is reduced by using the multi mode horn feed.</a:t>
            </a:r>
          </a:p>
          <a:p>
            <a:pPr eaLnBrk="1" hangingPunct="1">
              <a:buFont typeface="Wingdings" pitchFamily="2" charset="2"/>
              <a:buChar char="§"/>
            </a:pPr>
            <a:r>
              <a:rPr lang="en-US" sz="2400" dirty="0" smtClean="0">
                <a:latin typeface="Times New Roman" pitchFamily="18" charset="0"/>
                <a:cs typeface="Times New Roman" pitchFamily="18" charset="0"/>
              </a:rPr>
              <a:t>The parabolic reflector with multimode horn feed can be further improved as dome shaped radar antenna which yields higher bandwidth and efficiency.</a:t>
            </a:r>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14</a:t>
            </a:fld>
            <a:endParaRPr lang="en-US"/>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b="1" dirty="0" smtClean="0">
                <a:latin typeface="Times New Roman" pitchFamily="18" charset="0"/>
                <a:cs typeface="Times New Roman" pitchFamily="18" charset="0"/>
              </a:rPr>
              <a:t>REFERENCES</a:t>
            </a:r>
            <a:r>
              <a:rPr lang="en-US" sz="3200" b="1" dirty="0" smtClean="0"/>
              <a:t> </a:t>
            </a:r>
            <a:endParaRPr lang="en-US" sz="3200" b="1" dirty="0"/>
          </a:p>
        </p:txBody>
      </p:sp>
      <p:sp>
        <p:nvSpPr>
          <p:cNvPr id="3" name="Content Placeholder 2"/>
          <p:cNvSpPr>
            <a:spLocks noGrp="1"/>
          </p:cNvSpPr>
          <p:nvPr>
            <p:ph idx="1"/>
          </p:nvPr>
        </p:nvSpPr>
        <p:spPr>
          <a:xfrm>
            <a:off x="533400" y="685800"/>
            <a:ext cx="8229600" cy="6019800"/>
          </a:xfrm>
        </p:spPr>
        <p:txBody>
          <a:bodyPr/>
          <a:lstStyle/>
          <a:p>
            <a:pPr>
              <a:buNone/>
            </a:pPr>
            <a:r>
              <a:rPr lang="en-US" sz="20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Chaurasiya</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Satish</a:t>
            </a:r>
            <a:r>
              <a:rPr lang="en-US" sz="2400" dirty="0" smtClean="0">
                <a:latin typeface="Times New Roman" pitchFamily="18" charset="0"/>
                <a:cs typeface="Times New Roman" pitchFamily="18" charset="0"/>
              </a:rPr>
              <a:t> Kumar Student of Master of Technology, Dept. of ECE, “Design and Analysis of Parabolic Reflector Using MATLAB ”,International Journal of Research in Electrical, Electronics and Instrumentation Engineering Vol. 4,PP-26, Issue 3, March 2015</a:t>
            </a: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Zohair</a:t>
            </a:r>
            <a:r>
              <a:rPr lang="en-US" sz="2400" dirty="0" smtClean="0">
                <a:latin typeface="Times New Roman" pitchFamily="18" charset="0"/>
                <a:cs typeface="Times New Roman" pitchFamily="18" charset="0"/>
              </a:rPr>
              <a:t> Mohammed </a:t>
            </a:r>
            <a:r>
              <a:rPr lang="en-US" sz="2400" dirty="0" err="1" smtClean="0">
                <a:latin typeface="Times New Roman" pitchFamily="18" charset="0"/>
                <a:cs typeface="Times New Roman" pitchFamily="18" charset="0"/>
              </a:rPr>
              <a:t>Elhassan</a:t>
            </a:r>
            <a:r>
              <a:rPr lang="en-US" sz="2400" dirty="0" smtClean="0">
                <a:latin typeface="Times New Roman" pitchFamily="18" charset="0"/>
                <a:cs typeface="Times New Roman" pitchFamily="18" charset="0"/>
              </a:rPr>
              <a:t> Hussein1, Abdel </a:t>
            </a:r>
            <a:r>
              <a:rPr lang="en-US" sz="2400" dirty="0" err="1" smtClean="0">
                <a:latin typeface="Times New Roman" pitchFamily="18" charset="0"/>
                <a:cs typeface="Times New Roman" pitchFamily="18" charset="0"/>
              </a:rPr>
              <a:t>rasoul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gabbarkizar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elzibaidi</a:t>
            </a:r>
            <a:r>
              <a:rPr lang="en-US" sz="2400" dirty="0" smtClean="0">
                <a:latin typeface="Times New Roman" pitchFamily="18" charset="0"/>
                <a:cs typeface="Times New Roman" pitchFamily="18" charset="0"/>
              </a:rPr>
              <a:t> ,” Design and implementation of a controlled gain parabolic antenna”, International organization of Scientific Research 24 ,Vol.04, Issue 11(November. 2014),PP 24-28</a:t>
            </a:r>
          </a:p>
          <a:p>
            <a:pPr>
              <a:buNone/>
            </a:pPr>
            <a:r>
              <a:rPr lang="en-US" sz="2400" dirty="0" smtClean="0">
                <a:latin typeface="Times New Roman" pitchFamily="18" charset="0"/>
                <a:cs typeface="Times New Roman" pitchFamily="18" charset="0"/>
              </a:rPr>
              <a:t>	M. </a:t>
            </a:r>
            <a:r>
              <a:rPr lang="en-US" sz="2400" dirty="0" err="1" smtClean="0">
                <a:latin typeface="Times New Roman" pitchFamily="18" charset="0"/>
                <a:cs typeface="Times New Roman" pitchFamily="18" charset="0"/>
              </a:rPr>
              <a:t>Naranjo</a:t>
            </a:r>
            <a:r>
              <a:rPr lang="en-US" sz="2400" dirty="0" smtClean="0">
                <a:latin typeface="Times New Roman" pitchFamily="18" charset="0"/>
                <a:cs typeface="Times New Roman" pitchFamily="18" charset="0"/>
              </a:rPr>
              <a:t>, A. Montesano, F. </a:t>
            </a:r>
            <a:r>
              <a:rPr lang="en-US" sz="2400" dirty="0" err="1" smtClean="0">
                <a:latin typeface="Times New Roman" pitchFamily="18" charset="0"/>
                <a:cs typeface="Times New Roman" pitchFamily="18" charset="0"/>
              </a:rPr>
              <a:t>Monjas</a:t>
            </a:r>
            <a:r>
              <a:rPr lang="en-US" sz="2400" dirty="0" smtClean="0">
                <a:latin typeface="Times New Roman" pitchFamily="18" charset="0"/>
                <a:cs typeface="Times New Roman" pitchFamily="18" charset="0"/>
              </a:rPr>
              <a:t>, M. Gomez, R. </a:t>
            </a:r>
            <a:r>
              <a:rPr lang="en-US" sz="2400" dirty="0" err="1" smtClean="0">
                <a:latin typeface="Times New Roman" pitchFamily="18" charset="0"/>
                <a:cs typeface="Times New Roman" pitchFamily="18" charset="0"/>
              </a:rPr>
              <a:t>Manrique</a:t>
            </a:r>
            <a:r>
              <a:rPr lang="en-US" sz="2400" dirty="0" smtClean="0">
                <a:latin typeface="Times New Roman" pitchFamily="18" charset="0"/>
                <a:cs typeface="Times New Roman" pitchFamily="18" charset="0"/>
              </a:rPr>
              <a:t>, F. </a:t>
            </a:r>
            <a:r>
              <a:rPr lang="en-US" sz="2400" dirty="0" err="1" smtClean="0">
                <a:latin typeface="Times New Roman" pitchFamily="18" charset="0"/>
                <a:cs typeface="Times New Roman" pitchFamily="18" charset="0"/>
              </a:rPr>
              <a:t>Heliere</a:t>
            </a:r>
            <a:r>
              <a:rPr lang="en-US" sz="2400" dirty="0" smtClean="0">
                <a:latin typeface="Times New Roman" pitchFamily="18" charset="0"/>
                <a:cs typeface="Times New Roman" pitchFamily="18" charset="0"/>
              </a:rPr>
              <a:t> and  K. </a:t>
            </a:r>
            <a:r>
              <a:rPr lang="en-US" sz="2400" dirty="0" err="1" smtClean="0">
                <a:latin typeface="Times New Roman" pitchFamily="18" charset="0"/>
                <a:cs typeface="Times New Roman" pitchFamily="18" charset="0"/>
              </a:rPr>
              <a:t>Van’t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Klooster</a:t>
            </a:r>
            <a:r>
              <a:rPr lang="en-US" sz="2400" dirty="0" smtClean="0">
                <a:latin typeface="Times New Roman" pitchFamily="18" charset="0"/>
                <a:cs typeface="Times New Roman" pitchFamily="18" charset="0"/>
              </a:rPr>
              <a:t>, “Biomass </a:t>
            </a:r>
            <a:r>
              <a:rPr lang="en-US" sz="2400" dirty="0" err="1" smtClean="0">
                <a:latin typeface="Times New Roman" pitchFamily="18" charset="0"/>
                <a:cs typeface="Times New Roman" pitchFamily="18" charset="0"/>
              </a:rPr>
              <a:t>Pband</a:t>
            </a:r>
            <a:r>
              <a:rPr lang="en-US" sz="2400" dirty="0" smtClean="0">
                <a:latin typeface="Times New Roman" pitchFamily="18" charset="0"/>
                <a:cs typeface="Times New Roman" pitchFamily="18" charset="0"/>
              </a:rPr>
              <a:t> SAR reflector antenna-feed S7S </a:t>
            </a:r>
            <a:r>
              <a:rPr lang="en-US" sz="2400" dirty="0" err="1" smtClean="0">
                <a:latin typeface="Times New Roman" pitchFamily="18" charset="0"/>
                <a:cs typeface="Times New Roman" pitchFamily="18" charset="0"/>
              </a:rPr>
              <a:t>breadboarding</a:t>
            </a:r>
            <a:r>
              <a:rPr lang="en-US" sz="2400" dirty="0" smtClean="0">
                <a:latin typeface="Times New Roman" pitchFamily="18" charset="0"/>
                <a:cs typeface="Times New Roman" pitchFamily="18" charset="0"/>
              </a:rPr>
              <a:t>”, International Journal of Advanced Research in Electrical, Electronics and Instrumentation Engineering  EUSAR 2014, Berlin, Germany, June 2014 ,PP-88 to 90</a:t>
            </a:r>
          </a:p>
          <a:p>
            <a:pPr>
              <a:buNone/>
            </a:pPr>
            <a:r>
              <a:rPr lang="en-US" sz="2400" dirty="0" smtClean="0">
                <a:latin typeface="Times New Roman" pitchFamily="18" charset="0"/>
                <a:cs typeface="Times New Roman" pitchFamily="18" charset="0"/>
              </a:rPr>
              <a:t> 	</a:t>
            </a:r>
          </a:p>
          <a:p>
            <a:pPr>
              <a:buNone/>
            </a:pPr>
            <a:endParaRPr lang="en-US" sz="2000" dirty="0" smtClean="0">
              <a:latin typeface="Times New Roman" pitchFamily="18" charset="0"/>
              <a:cs typeface="Times New Roman" pitchFamily="18" charset="0"/>
            </a:endParaRPr>
          </a:p>
          <a:p>
            <a:pPr>
              <a:buNone/>
            </a:pPr>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382000" cy="5638800"/>
          </a:xfrm>
        </p:spPr>
        <p:txBody>
          <a:bodyPr/>
          <a:lstStyle/>
          <a:p>
            <a:pPr>
              <a:buNone/>
            </a:pPr>
            <a:r>
              <a:rPr lang="en-US" sz="2000" dirty="0" smtClean="0">
                <a:latin typeface="Times New Roman" pitchFamily="18" charset="0"/>
                <a:cs typeface="Times New Roman" pitchFamily="18" charset="0"/>
              </a:rPr>
              <a:t>	</a:t>
            </a:r>
          </a:p>
          <a:p>
            <a:pPr>
              <a:buNone/>
            </a:pPr>
            <a:r>
              <a:rPr lang="en-US" sz="20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Dhruv</a:t>
            </a:r>
            <a:r>
              <a:rPr lang="en-US" sz="2400" dirty="0" smtClean="0">
                <a:latin typeface="Times New Roman" pitchFamily="18" charset="0"/>
                <a:cs typeface="Times New Roman" pitchFamily="18" charset="0"/>
              </a:rPr>
              <a:t> H. </a:t>
            </a:r>
            <a:r>
              <a:rPr lang="en-US" sz="2400" dirty="0" err="1" smtClean="0">
                <a:latin typeface="Times New Roman" pitchFamily="18" charset="0"/>
                <a:cs typeface="Times New Roman" pitchFamily="18" charset="0"/>
              </a:rPr>
              <a:t>Jadeja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Ila</a:t>
            </a:r>
            <a:r>
              <a:rPr lang="en-US" sz="2400" dirty="0" smtClean="0">
                <a:latin typeface="Times New Roman" pitchFamily="18" charset="0"/>
                <a:cs typeface="Times New Roman" pitchFamily="18" charset="0"/>
              </a:rPr>
              <a:t> D. </a:t>
            </a:r>
            <a:r>
              <a:rPr lang="en-US" sz="2400" dirty="0" err="1" smtClean="0">
                <a:latin typeface="Times New Roman" pitchFamily="18" charset="0"/>
                <a:cs typeface="Times New Roman" pitchFamily="18" charset="0"/>
              </a:rPr>
              <a:t>Parmar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Balvant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Makwana</a:t>
            </a:r>
            <a:r>
              <a:rPr lang="en-US" sz="2400" dirty="0" smtClean="0">
                <a:latin typeface="Times New Roman" pitchFamily="18" charset="0"/>
                <a:cs typeface="Times New Roman" pitchFamily="18" charset="0"/>
              </a:rPr>
              <a:t>  Dept. of Electronics &amp; Communication Dept. of Electronics &amp; Communication  </a:t>
            </a:r>
            <a:r>
              <a:rPr lang="en-US" sz="2400" dirty="0" err="1" smtClean="0">
                <a:latin typeface="Times New Roman" pitchFamily="18" charset="0"/>
                <a:cs typeface="Times New Roman" pitchFamily="18" charset="0"/>
              </a:rPr>
              <a:t>Parul</a:t>
            </a:r>
            <a:r>
              <a:rPr lang="en-US" sz="2400" dirty="0" smtClean="0">
                <a:latin typeface="Times New Roman" pitchFamily="18" charset="0"/>
                <a:cs typeface="Times New Roman" pitchFamily="18" charset="0"/>
              </a:rPr>
              <a:t> Institute of </a:t>
            </a:r>
            <a:r>
              <a:rPr lang="en-US" sz="2400" dirty="0" err="1" smtClean="0">
                <a:latin typeface="Times New Roman" pitchFamily="18" charset="0"/>
                <a:cs typeface="Times New Roman" pitchFamily="18" charset="0"/>
              </a:rPr>
              <a:t>Engg</a:t>
            </a:r>
            <a:r>
              <a:rPr lang="en-US" sz="2400" dirty="0" smtClean="0">
                <a:latin typeface="Times New Roman" pitchFamily="18" charset="0"/>
                <a:cs typeface="Times New Roman" pitchFamily="18" charset="0"/>
              </a:rPr>
              <a:t>. &amp; </a:t>
            </a:r>
            <a:r>
              <a:rPr lang="en-US" sz="2400" dirty="0" err="1" smtClean="0">
                <a:latin typeface="Times New Roman" pitchFamily="18" charset="0"/>
                <a:cs typeface="Times New Roman" pitchFamily="18" charset="0"/>
              </a:rPr>
              <a:t>Technology,“Cross</a:t>
            </a:r>
            <a:r>
              <a:rPr lang="en-US" sz="2400" dirty="0" smtClean="0">
                <a:latin typeface="Times New Roman" pitchFamily="18" charset="0"/>
                <a:cs typeface="Times New Roman" pitchFamily="18" charset="0"/>
              </a:rPr>
              <a:t> Polarization Reduction in Offset Reflector Antenna using Multimode Horn Feed”, International Journal of Advanced Research in Computer Science and Software Engineering Volume 4, Issue 2, February 2014,PP-35 to 40</a:t>
            </a:r>
          </a:p>
          <a:p>
            <a:pPr>
              <a:buNone/>
            </a:pPr>
            <a:r>
              <a:rPr lang="en-US" sz="2400" dirty="0" smtClean="0">
                <a:latin typeface="Times New Roman" pitchFamily="18" charset="0"/>
                <a:cs typeface="Times New Roman" pitchFamily="18" charset="0"/>
              </a:rPr>
              <a:t>	Chuan Liu , </a:t>
            </a:r>
            <a:r>
              <a:rPr lang="en-US" sz="2400" dirty="0" err="1" smtClean="0">
                <a:latin typeface="Times New Roman" pitchFamily="18" charset="0"/>
                <a:cs typeface="Times New Roman" pitchFamily="18" charset="0"/>
              </a:rPr>
              <a:t>Shiwen</a:t>
            </a:r>
            <a:r>
              <a:rPr lang="en-US" sz="2400" dirty="0" smtClean="0">
                <a:latin typeface="Times New Roman" pitchFamily="18" charset="0"/>
                <a:cs typeface="Times New Roman" pitchFamily="18" charset="0"/>
              </a:rPr>
              <a:t> Yang and </a:t>
            </a:r>
            <a:r>
              <a:rPr lang="en-US" sz="2400" dirty="0" err="1" smtClean="0">
                <a:latin typeface="Times New Roman" pitchFamily="18" charset="0"/>
                <a:cs typeface="Times New Roman" pitchFamily="18" charset="0"/>
              </a:rPr>
              <a:t>Zaiping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Nie</a:t>
            </a:r>
            <a:r>
              <a:rPr lang="en-US" sz="2400" dirty="0" smtClean="0">
                <a:latin typeface="Times New Roman" pitchFamily="18" charset="0"/>
                <a:cs typeface="Times New Roman" pitchFamily="18" charset="0"/>
              </a:rPr>
              <a:t>, “Design of a parabolic    reflector antenna with a compact splash-plate feed”,  IEEE Cross Strait Quad Regional Radio Science and Wireless Technology Conference (CSQRWC), </a:t>
            </a:r>
            <a:r>
              <a:rPr lang="en-US" sz="2400" dirty="0" err="1" smtClean="0">
                <a:latin typeface="Times New Roman" pitchFamily="18" charset="0"/>
                <a:cs typeface="Times New Roman" pitchFamily="18" charset="0"/>
              </a:rPr>
              <a:t>vol</a:t>
            </a:r>
            <a:r>
              <a:rPr lang="en-US" sz="2400" dirty="0" smtClean="0">
                <a:latin typeface="Times New Roman" pitchFamily="18" charset="0"/>
                <a:cs typeface="Times New Roman" pitchFamily="18" charset="0"/>
              </a:rPr>
              <a:t> 3,PP-38,issue 1,2013</a:t>
            </a:r>
          </a:p>
          <a:p>
            <a:pPr>
              <a:buNone/>
            </a:pPr>
            <a:r>
              <a:rPr lang="en-US" sz="24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16</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a:t>
            </a:r>
            <a:r>
              <a:rPr kumimoji="0" lang="en-US" sz="3200" b="1"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a:t>
            </a:r>
            <a:r>
              <a:rPr kumimoji="0" lang="en-US" sz="24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Cont..</a:t>
            </a:r>
            <a:r>
              <a:rPr kumimoji="0" lang="en-US" sz="20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 </a:t>
            </a:r>
            <a:endParaRPr kumimoji="0" lang="en-US" sz="2000" b="1"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486400"/>
          </a:xfrm>
        </p:spPr>
        <p:txBody>
          <a:bodyPr/>
          <a:lstStyle/>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A.Moreira</a:t>
            </a:r>
            <a:r>
              <a:rPr lang="en-US" sz="2400" dirty="0" smtClean="0">
                <a:latin typeface="Times New Roman" pitchFamily="18" charset="0"/>
                <a:cs typeface="Times New Roman" pitchFamily="18" charset="0"/>
              </a:rPr>
              <a:t> , I. </a:t>
            </a:r>
            <a:r>
              <a:rPr lang="en-US" sz="2400" dirty="0" err="1" smtClean="0">
                <a:latin typeface="Times New Roman" pitchFamily="18" charset="0"/>
                <a:cs typeface="Times New Roman" pitchFamily="18" charset="0"/>
              </a:rPr>
              <a:t>Hajnsek</a:t>
            </a:r>
            <a:r>
              <a:rPr lang="en-US" sz="2400" dirty="0" smtClean="0">
                <a:latin typeface="Times New Roman" pitchFamily="18" charset="0"/>
                <a:cs typeface="Times New Roman" pitchFamily="18" charset="0"/>
              </a:rPr>
              <a:t> , G. Krieger, M. </a:t>
            </a:r>
            <a:r>
              <a:rPr lang="en-US" sz="2400" dirty="0" err="1" smtClean="0">
                <a:latin typeface="Times New Roman" pitchFamily="18" charset="0"/>
                <a:cs typeface="Times New Roman" pitchFamily="18" charset="0"/>
              </a:rPr>
              <a:t>Eineder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F.De</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Zan</a:t>
            </a:r>
            <a:r>
              <a:rPr lang="en-US" sz="2400" dirty="0" smtClean="0">
                <a:latin typeface="Times New Roman" pitchFamily="18" charset="0"/>
                <a:cs typeface="Times New Roman" pitchFamily="18" charset="0"/>
              </a:rPr>
              <a:t>, M. </a:t>
            </a:r>
            <a:r>
              <a:rPr lang="en-US" sz="2400" dirty="0" err="1" smtClean="0">
                <a:latin typeface="Times New Roman" pitchFamily="18" charset="0"/>
                <a:cs typeface="Times New Roman" pitchFamily="18" charset="0"/>
              </a:rPr>
              <a:t>Younis</a:t>
            </a:r>
            <a:r>
              <a:rPr lang="en-US" sz="2400" dirty="0" smtClean="0">
                <a:latin typeface="Times New Roman" pitchFamily="18" charset="0"/>
                <a:cs typeface="Times New Roman" pitchFamily="18" charset="0"/>
              </a:rPr>
              <a:t> and M. Werner, "</a:t>
            </a:r>
            <a:r>
              <a:rPr lang="en-US" sz="2400" dirty="0" err="1" smtClean="0">
                <a:latin typeface="Times New Roman" pitchFamily="18" charset="0"/>
                <a:cs typeface="Times New Roman" pitchFamily="18" charset="0"/>
              </a:rPr>
              <a:t>TandemL</a:t>
            </a:r>
            <a:r>
              <a:rPr lang="en-US" sz="2400" dirty="0" smtClean="0">
                <a:latin typeface="Times New Roman" pitchFamily="18" charset="0"/>
                <a:cs typeface="Times New Roman" pitchFamily="18" charset="0"/>
              </a:rPr>
              <a:t>: Monitoring the Earth's dynamics with </a:t>
            </a:r>
            <a:r>
              <a:rPr lang="en-US" sz="2400" dirty="0" err="1" smtClean="0">
                <a:latin typeface="Times New Roman" pitchFamily="18" charset="0"/>
                <a:cs typeface="Times New Roman" pitchFamily="18" charset="0"/>
              </a:rPr>
              <a:t>insar</a:t>
            </a:r>
            <a:r>
              <a:rPr lang="en-US" sz="2400" dirty="0" smtClean="0">
                <a:latin typeface="Times New Roman" pitchFamily="18" charset="0"/>
                <a:cs typeface="Times New Roman" pitchFamily="18" charset="0"/>
              </a:rPr>
              <a:t> and </a:t>
            </a:r>
            <a:r>
              <a:rPr lang="en-US" sz="2400" dirty="0" err="1" smtClean="0">
                <a:latin typeface="Times New Roman" pitchFamily="18" charset="0"/>
                <a:cs typeface="Times New Roman" pitchFamily="18" charset="0"/>
              </a:rPr>
              <a:t>polinsar</a:t>
            </a:r>
            <a:r>
              <a:rPr lang="en-US" sz="2400" dirty="0" smtClean="0">
                <a:latin typeface="Times New Roman" pitchFamily="18" charset="0"/>
                <a:cs typeface="Times New Roman" pitchFamily="18" charset="0"/>
              </a:rPr>
              <a:t>", International Workshop on Applications of </a:t>
            </a:r>
            <a:r>
              <a:rPr lang="en-US" sz="2400" dirty="0" err="1" smtClean="0">
                <a:latin typeface="Times New Roman" pitchFamily="18" charset="0"/>
                <a:cs typeface="Times New Roman" pitchFamily="18" charset="0"/>
              </a:rPr>
              <a:t>Polarimetry</a:t>
            </a:r>
            <a:r>
              <a:rPr lang="en-US" sz="2400" dirty="0" smtClean="0">
                <a:latin typeface="Times New Roman" pitchFamily="18" charset="0"/>
                <a:cs typeface="Times New Roman" pitchFamily="18" charset="0"/>
              </a:rPr>
              <a:t> and </a:t>
            </a:r>
            <a:r>
              <a:rPr lang="en-US" sz="2400" dirty="0" err="1" smtClean="0">
                <a:latin typeface="Times New Roman" pitchFamily="18" charset="0"/>
                <a:cs typeface="Times New Roman" pitchFamily="18" charset="0"/>
              </a:rPr>
              <a:t>Polarimetric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Interferometry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PolInSAR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Frascati</a:t>
            </a:r>
            <a:r>
              <a:rPr lang="en-US" sz="2400" dirty="0" smtClean="0">
                <a:latin typeface="Times New Roman" pitchFamily="18" charset="0"/>
                <a:cs typeface="Times New Roman" pitchFamily="18" charset="0"/>
              </a:rPr>
              <a:t>, Italy, January 2009 </a:t>
            </a: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Hartzell</a:t>
            </a:r>
            <a:r>
              <a:rPr lang="en-US" sz="2400" dirty="0" smtClean="0">
                <a:latin typeface="Times New Roman" pitchFamily="18" charset="0"/>
                <a:cs typeface="Times New Roman" pitchFamily="18" charset="0"/>
              </a:rPr>
              <a:t> S.D. Tran, T.M. Black, J.T. </a:t>
            </a:r>
            <a:r>
              <a:rPr lang="en-US" sz="2400" dirty="0" err="1" smtClean="0">
                <a:latin typeface="Times New Roman" pitchFamily="18" charset="0"/>
                <a:cs typeface="Times New Roman" pitchFamily="18" charset="0"/>
              </a:rPr>
              <a:t>Marhefka</a:t>
            </a:r>
            <a:r>
              <a:rPr lang="en-US" sz="2400" dirty="0" smtClean="0">
                <a:latin typeface="Times New Roman" pitchFamily="18" charset="0"/>
                <a:cs typeface="Times New Roman" pitchFamily="18" charset="0"/>
              </a:rPr>
              <a:t> and  R.J. </a:t>
            </a:r>
            <a:r>
              <a:rPr lang="en-US" sz="2400" dirty="0" err="1" smtClean="0">
                <a:latin typeface="Times New Roman" pitchFamily="18" charset="0"/>
                <a:cs typeface="Times New Roman" pitchFamily="18" charset="0"/>
              </a:rPr>
              <a:t>Terzuoli</a:t>
            </a:r>
            <a:r>
              <a:rPr lang="en-US" sz="2400" dirty="0" smtClean="0">
                <a:latin typeface="Times New Roman" pitchFamily="18" charset="0"/>
                <a:cs typeface="Times New Roman" pitchFamily="18" charset="0"/>
              </a:rPr>
              <a:t>,  “Analysis and feed design of a sparse aperture parabolic reflector” in IEEE Radio Science Meeting, 2013</a:t>
            </a: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Jagdish</a:t>
            </a:r>
            <a:r>
              <a:rPr lang="en-US" sz="2400" dirty="0" smtClean="0">
                <a:latin typeface="Times New Roman" pitchFamily="18" charset="0"/>
                <a:cs typeface="Times New Roman" pitchFamily="18" charset="0"/>
              </a:rPr>
              <a:t>. M. </a:t>
            </a:r>
            <a:r>
              <a:rPr lang="en-US" sz="2400" dirty="0" err="1" smtClean="0">
                <a:latin typeface="Times New Roman" pitchFamily="18" charset="0"/>
                <a:cs typeface="Times New Roman" pitchFamily="18" charset="0"/>
              </a:rPr>
              <a:t>Rathod</a:t>
            </a:r>
            <a:r>
              <a:rPr lang="en-US" sz="2400" dirty="0" smtClean="0">
                <a:latin typeface="Times New Roman" pitchFamily="18" charset="0"/>
                <a:cs typeface="Times New Roman" pitchFamily="18" charset="0"/>
              </a:rPr>
              <a:t> Member, IACSIT and </a:t>
            </a:r>
            <a:r>
              <a:rPr lang="en-US" sz="2400" dirty="0" err="1" smtClean="0">
                <a:latin typeface="Times New Roman" pitchFamily="18" charset="0"/>
                <a:cs typeface="Times New Roman" pitchFamily="18" charset="0"/>
              </a:rPr>
              <a:t>Y.P.Kosta</a:t>
            </a:r>
            <a:r>
              <a:rPr lang="en-US" sz="2400" dirty="0" smtClean="0">
                <a:latin typeface="Times New Roman" pitchFamily="18" charset="0"/>
                <a:cs typeface="Times New Roman" pitchFamily="18" charset="0"/>
              </a:rPr>
              <a:t>, Senior Member           IEEE, “Development of Conical Horn Feed For Reflector Antenna”, International journal of engineering and technology –vol:1,page 120 2009 </a:t>
            </a:r>
          </a:p>
          <a:p>
            <a:pPr>
              <a:buNone/>
            </a:pPr>
            <a:r>
              <a:rPr lang="en-US" sz="2400" dirty="0" smtClean="0">
                <a:latin typeface="Times New Roman" pitchFamily="18" charset="0"/>
                <a:cs typeface="Times New Roman" pitchFamily="18" charset="0"/>
              </a:rPr>
              <a:t>	Leo Diaz, Thomas Milligan, “Antenna Engineering Using Physics Optics” – Textbook </a:t>
            </a:r>
            <a:endParaRPr lang="zh-CN" altLang="en-US" sz="2400" dirty="0" smtClean="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17</a:t>
            </a:fld>
            <a:endParaRPr lang="en-US"/>
          </a:p>
        </p:txBody>
      </p:sp>
      <p:sp>
        <p:nvSpPr>
          <p:cNvPr id="5" name="Title 1"/>
          <p:cNvSpPr txBox="1">
            <a:spLocks noGrp="1"/>
          </p:cNvSpPr>
          <p:nvPr>
            <p:ph type="title"/>
          </p:nvPr>
        </p:nvSpPr>
        <p:spPr bwMode="auto">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a:t>
            </a:r>
            <a:r>
              <a:rPr kumimoji="0" lang="en-US" sz="3200" b="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a:t>
            </a:r>
            <a:r>
              <a:rPr kumimoji="0" lang="en-US" sz="24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Cont..</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 </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18</a:t>
            </a:fld>
            <a:endParaRPr lang="en-US"/>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438400"/>
            <a:ext cx="8229600" cy="1752600"/>
          </a:xfrm>
        </p:spPr>
        <p:txBody>
          <a:bodyPr/>
          <a:lstStyle/>
          <a:p>
            <a:r>
              <a:rPr lang="en-US" sz="4000" b="1" dirty="0" smtClean="0">
                <a:latin typeface="Times New Roman" pitchFamily="18" charset="0"/>
                <a:cs typeface="Times New Roman" pitchFamily="18" charset="0"/>
              </a:rPr>
              <a:t>ANY QUERIES !!??</a:t>
            </a:r>
            <a:endParaRPr lang="en-US" sz="40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19</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1131</TotalTime>
  <Words>330</Words>
  <Application>Microsoft Office PowerPoint</Application>
  <PresentationFormat>On-screen Show (4:3)</PresentationFormat>
  <Paragraphs>130</Paragraphs>
  <Slides>19</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1" baseType="lpstr">
      <vt:lpstr>Office Theme</vt:lpstr>
      <vt:lpstr>Equation</vt:lpstr>
      <vt:lpstr>Design of Horn Feed for Parabolic Reflector Antenna </vt:lpstr>
      <vt:lpstr>CONTENTS</vt:lpstr>
      <vt:lpstr>ABSTRACT</vt:lpstr>
      <vt:lpstr>   EXISTING SCHEME</vt:lpstr>
      <vt:lpstr>   EXISTING SCHEME Cont..</vt:lpstr>
      <vt:lpstr>PROPOSED SYSTEM WITH BLOCK DIAGRAM</vt:lpstr>
      <vt:lpstr>WORKING PRINCIPLE OF  PROPOSED SYSTEM</vt:lpstr>
      <vt:lpstr>WORKING PRINCIPLE WITH FLOW CHART</vt:lpstr>
      <vt:lpstr>MATHEMATICAL MODELING</vt:lpstr>
      <vt:lpstr>MATHEMATICAL MODELING Cont..</vt:lpstr>
      <vt:lpstr>Slide 11</vt:lpstr>
      <vt:lpstr>Slide 12</vt:lpstr>
      <vt:lpstr>OUTCOMES AND RESULTS</vt:lpstr>
      <vt:lpstr>CONCLUSION AND FUTURE SCOPE</vt:lpstr>
      <vt:lpstr>REFERENCES </vt:lpstr>
      <vt:lpstr>Slide 16</vt:lpstr>
      <vt:lpstr>REFERENCES Cont.. </vt:lpstr>
      <vt:lpstr>Slide 18</vt:lpstr>
      <vt:lpstr>ANY QUERIES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250</cp:revision>
  <dcterms:created xsi:type="dcterms:W3CDTF">2013-12-25T12:40:00Z</dcterms:created>
  <dcterms:modified xsi:type="dcterms:W3CDTF">2021-04-13T11:38:55Z</dcterms:modified>
</cp:coreProperties>
</file>