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389" r:id="rId2"/>
    <p:sldId id="375" r:id="rId3"/>
    <p:sldId id="371" r:id="rId4"/>
    <p:sldId id="383" r:id="rId5"/>
    <p:sldId id="342" r:id="rId6"/>
    <p:sldId id="382" r:id="rId7"/>
    <p:sldId id="361" r:id="rId8"/>
    <p:sldId id="388" r:id="rId9"/>
    <p:sldId id="381" r:id="rId10"/>
    <p:sldId id="363" r:id="rId11"/>
    <p:sldId id="313" r:id="rId12"/>
    <p:sldId id="257" r:id="rId13"/>
    <p:sldId id="385" r:id="rId14"/>
    <p:sldId id="366" r:id="rId15"/>
    <p:sldId id="380" r:id="rId16"/>
    <p:sldId id="387" r:id="rId1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1" d="100"/>
          <a:sy n="71" d="100"/>
        </p:scale>
        <p:origin x="-516" y="-96"/>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microchip.com/" TargetMode="External"/><Relationship Id="rId2" Type="http://schemas.openxmlformats.org/officeDocument/2006/relationships/hyperlink" Target="http://www.atmel.com/"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602162"/>
          </a:xfrm>
        </p:spPr>
        <p:txBody>
          <a:bodyPr/>
          <a:lstStyle/>
          <a:p>
            <a:pPr lvl="1"/>
            <a:r>
              <a:rPr lang="en-US" b="1" dirty="0" smtClean="0">
                <a:latin typeface="Times New Roman" pitchFamily="18" charset="0"/>
                <a:cs typeface="Times New Roman" pitchFamily="18" charset="0"/>
              </a:rPr>
              <a:t>Design Of Closed Control Loop For Boiler Air Flow System                                                                                                                                                                      </a:t>
            </a:r>
            <a:r>
              <a:rPr lang="en-US" b="1" dirty="0" smtClean="0">
                <a:latin typeface="Times New Roman" pitchFamily="18" charset="0"/>
                <a:cs typeface="Times New Roman" pitchFamily="18" charset="0"/>
              </a:rPr>
              <a:t>	using </a:t>
            </a:r>
            <a:r>
              <a:rPr lang="en-US" b="1" dirty="0" smtClean="0">
                <a:latin typeface="Times New Roman" pitchFamily="18" charset="0"/>
                <a:cs typeface="Times New Roman" pitchFamily="18" charset="0"/>
              </a:rPr>
              <a:t>Embedded system</a:t>
            </a:r>
            <a:r>
              <a:rPr lang="en-US" sz="2600" dirty="0" smtClean="0"/>
              <a:t/>
            </a:r>
            <a:br>
              <a:rPr lang="en-US" sz="2600" dirty="0" smtClean="0"/>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p:txBody>
          <a:bodyPr/>
          <a:lstStyle/>
          <a:p>
            <a:pPr marL="457200" indent="-457200" algn="just">
              <a:buFont typeface="Wingdings" pitchFamily="2" charset="2"/>
              <a:buChar char="Ø"/>
            </a:pPr>
            <a:r>
              <a:rPr lang="en-US" sz="2400" dirty="0" smtClean="0">
                <a:latin typeface="Times New Roman" pitchFamily="18" charset="0"/>
                <a:cs typeface="Times New Roman" pitchFamily="18" charset="0"/>
              </a:rPr>
              <a:t>ABSTRACT </a:t>
            </a:r>
          </a:p>
          <a:p>
            <a:pPr algn="just">
              <a:buFont typeface="Wingdings" pitchFamily="2" charset="2"/>
              <a:buChar char="Ø"/>
            </a:pPr>
            <a:r>
              <a:rPr lang="en-US" sz="2400" dirty="0" smtClean="0">
                <a:latin typeface="Times New Roman" pitchFamily="18" charset="0"/>
                <a:cs typeface="Times New Roman" pitchFamily="18" charset="0"/>
              </a:rPr>
              <a:t> INTRODUCTION</a:t>
            </a:r>
          </a:p>
          <a:p>
            <a:pPr algn="just">
              <a:buFont typeface="Wingdings" pitchFamily="2" charset="2"/>
              <a:buChar char="Ø"/>
            </a:pPr>
            <a:r>
              <a:rPr lang="en-US" sz="2400" dirty="0" smtClean="0">
                <a:latin typeface="Times New Roman" pitchFamily="18" charset="0"/>
                <a:cs typeface="Times New Roman" pitchFamily="18" charset="0"/>
              </a:rPr>
              <a:t> EXISTING SCHEME</a:t>
            </a:r>
          </a:p>
          <a:p>
            <a:pPr algn="just">
              <a:buFont typeface="Wingdings" pitchFamily="2" charset="2"/>
              <a:buChar char="Ø"/>
            </a:pPr>
            <a:r>
              <a:rPr lang="en-US" sz="2400" dirty="0" smtClean="0">
                <a:latin typeface="Times New Roman" pitchFamily="18" charset="0"/>
                <a:cs typeface="Times New Roman" pitchFamily="18" charset="0"/>
              </a:rPr>
              <a:t> GENERAL LAYOUT OF THERMAL POWER PLANT</a:t>
            </a:r>
          </a:p>
          <a:p>
            <a:pPr algn="just">
              <a:buFont typeface="Wingdings" pitchFamily="2" charset="2"/>
              <a:buChar char="Ø"/>
            </a:pPr>
            <a:r>
              <a:rPr lang="en-US" sz="2400" dirty="0" smtClean="0">
                <a:latin typeface="Times New Roman" pitchFamily="18" charset="0"/>
                <a:cs typeface="Times New Roman" pitchFamily="18" charset="0"/>
              </a:rPr>
              <a:t>PROPOSED SYSTEM</a:t>
            </a:r>
          </a:p>
          <a:p>
            <a:pPr algn="just">
              <a:buFont typeface="Wingdings" pitchFamily="2" charset="2"/>
              <a:buChar char="Ø"/>
            </a:pPr>
            <a:r>
              <a:rPr lang="en-US" sz="2400" dirty="0" smtClean="0">
                <a:latin typeface="Times New Roman" pitchFamily="18" charset="0"/>
                <a:cs typeface="Times New Roman" pitchFamily="18" charset="0"/>
              </a:rPr>
              <a:t> PROPOSED SYSTEM WITH OPERATION</a:t>
            </a:r>
          </a:p>
          <a:p>
            <a:pPr algn="just">
              <a:buFont typeface="Wingdings" pitchFamily="2" charset="2"/>
              <a:buChar char="Ø"/>
            </a:pPr>
            <a:r>
              <a:rPr lang="en-US" sz="2400" dirty="0" smtClean="0">
                <a:latin typeface="Times New Roman" pitchFamily="18" charset="0"/>
                <a:cs typeface="Times New Roman" pitchFamily="18" charset="0"/>
              </a:rPr>
              <a:t> WORKING PRINCIPLE OF PROPOSED SYSTEM</a:t>
            </a:r>
          </a:p>
          <a:p>
            <a:pPr>
              <a:buFont typeface="Wingdings" pitchFamily="2" charset="2"/>
              <a:buChar char="Ø"/>
            </a:pPr>
            <a:r>
              <a:rPr lang="en-US" sz="2400" dirty="0" smtClean="0">
                <a:latin typeface="Times New Roman" pitchFamily="18" charset="0"/>
                <a:cs typeface="Times New Roman" pitchFamily="18" charset="0"/>
              </a:rPr>
              <a:t>OUTCOMES AND RESULTS</a:t>
            </a:r>
          </a:p>
          <a:p>
            <a:pPr>
              <a:buFont typeface="Wingdings" pitchFamily="2" charset="2"/>
              <a:buChar char="Ø"/>
            </a:pPr>
            <a:r>
              <a:rPr lang="en-US" sz="2400" dirty="0" smtClean="0">
                <a:latin typeface="Times New Roman" pitchFamily="18" charset="0"/>
                <a:cs typeface="Times New Roman" pitchFamily="18" charset="0"/>
              </a:rPr>
              <a:t>CONCLUTION AND FUTURE SCOPE</a:t>
            </a:r>
          </a:p>
          <a:p>
            <a:pPr>
              <a:buFont typeface="Wingdings" pitchFamily="2" charset="2"/>
              <a:buChar char="Ø"/>
            </a:pPr>
            <a:r>
              <a:rPr lang="en-US" sz="2400" dirty="0" smtClean="0">
                <a:latin typeface="Times New Roman" pitchFamily="18" charset="0"/>
                <a:cs typeface="Times New Roman" pitchFamily="18" charset="0"/>
              </a:rPr>
              <a:t>REFERENCES</a:t>
            </a:r>
          </a:p>
          <a:p>
            <a:pPr>
              <a:buFont typeface="Wingdings" pitchFamily="2" charset="2"/>
              <a:buChar char="Ø"/>
            </a:pPr>
            <a:endParaRPr lang="en-US" sz="2400" dirty="0" smtClean="0">
              <a:latin typeface="Times New Roman" pitchFamily="18" charset="0"/>
              <a:cs typeface="Times New Roman" pitchFamily="18" charset="0"/>
            </a:endParaRPr>
          </a:p>
          <a:p>
            <a:pPr>
              <a:buFont typeface="Wingdings" pitchFamily="2" charset="2"/>
              <a:buChar char="Ø"/>
            </a:pPr>
            <a:endParaRPr lang="en-US" sz="2400" dirty="0" smtClean="0">
              <a:latin typeface="Times New Roman" pitchFamily="18" charset="0"/>
              <a:cs typeface="Times New Roman" pitchFamily="18" charset="0"/>
            </a:endParaRPr>
          </a:p>
          <a:p>
            <a:pPr>
              <a:buFont typeface="Wingdings" pitchFamily="2" charset="2"/>
              <a:buChar char="Ø"/>
            </a:pP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 xmlns:p14="http://schemas.microsoft.com/office/powerpoint/2010/main"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p:txBody>
          <a:bodyPr/>
          <a:lstStyle/>
          <a:p>
            <a:pPr algn="just">
              <a:lnSpc>
                <a:spcPct val="150000"/>
              </a:lnSpc>
            </a:pPr>
            <a:r>
              <a:rPr lang="en-US" sz="2000" dirty="0" smtClean="0"/>
              <a:t>In this project, a new steam boilers Oxygen and Air flow monitoring  device for real-time measurement of Oxygen and Air flow rates is presented.</a:t>
            </a:r>
          </a:p>
          <a:p>
            <a:pPr algn="just">
              <a:lnSpc>
                <a:spcPct val="150000"/>
              </a:lnSpc>
            </a:pPr>
            <a:r>
              <a:rPr lang="en-US" sz="2000" dirty="0" smtClean="0"/>
              <a:t>In  Proposed system  our project has been designed for Steam Boiler which monitoring the air flow</a:t>
            </a:r>
          </a:p>
          <a:p>
            <a:pPr algn="just">
              <a:lnSpc>
                <a:spcPct val="150000"/>
              </a:lnSpc>
            </a:pPr>
            <a:r>
              <a:rPr lang="en-US" sz="2000" dirty="0" smtClean="0"/>
              <a:t>It will monitor and control  the normal -Abnormal level of air automatically by PIC Based systems in forced draft fan.</a:t>
            </a:r>
          </a:p>
          <a:p>
            <a:pPr algn="just">
              <a:lnSpc>
                <a:spcPct val="150000"/>
              </a:lnSpc>
            </a:pPr>
            <a:r>
              <a:rPr lang="en-US" sz="2000" dirty="0" smtClean="0"/>
              <a:t> It will generate high power by filling coal and inlet air pressure into the boiler with more accuracy.</a:t>
            </a:r>
          </a:p>
          <a:p>
            <a:endParaRPr lang="en-US" sz="20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p14="http://schemas.microsoft.com/office/powerpoint/2010/main"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pPr algn="just" eaLnBrk="1" hangingPunct="1">
              <a:lnSpc>
                <a:spcPct val="150000"/>
              </a:lnSpc>
              <a:buFont typeface="Wingdings" pitchFamily="2" charset="2"/>
              <a:buChar char="§"/>
            </a:pPr>
            <a:r>
              <a:rPr lang="en-US" sz="1600" dirty="0" smtClean="0">
                <a:latin typeface="Times New Roman" pitchFamily="18" charset="0"/>
                <a:cs typeface="Times New Roman" pitchFamily="18" charset="0"/>
              </a:rPr>
              <a:t>In this frame work, it is required to optimize the boiler efficiency which in turn helps to generate maximum amount of power in an optimized environment.</a:t>
            </a:r>
          </a:p>
          <a:p>
            <a:pPr algn="just" eaLnBrk="1" hangingPunct="1">
              <a:lnSpc>
                <a:spcPct val="150000"/>
              </a:lnSpc>
              <a:buFont typeface="Wingdings" pitchFamily="2" charset="2"/>
              <a:buChar char="§"/>
            </a:pPr>
            <a:r>
              <a:rPr lang="en-US" sz="1600" dirty="0" smtClean="0">
                <a:latin typeface="Times New Roman" pitchFamily="18" charset="0"/>
                <a:cs typeface="Times New Roman" pitchFamily="18" charset="0"/>
              </a:rPr>
              <a:t>Boiler efficiency can  be increased by reducing losses inside the boilers  which are done using good quality fuels(coal) &amp; air.</a:t>
            </a:r>
          </a:p>
          <a:p>
            <a:pPr algn="just" eaLnBrk="1" hangingPunct="1">
              <a:lnSpc>
                <a:spcPct val="150000"/>
              </a:lnSpc>
              <a:buFont typeface="Wingdings" pitchFamily="2" charset="2"/>
              <a:buChar char="§"/>
            </a:pPr>
            <a:r>
              <a:rPr lang="en-US" sz="1600" dirty="0" smtClean="0">
                <a:latin typeface="Times New Roman" pitchFamily="18" charset="0"/>
                <a:cs typeface="Times New Roman" pitchFamily="18" charset="0"/>
              </a:rPr>
              <a:t>The main function of the boiler is to generate  steam at desire pressure and desired steam generation rate.</a:t>
            </a:r>
          </a:p>
          <a:p>
            <a:pPr lvl="1" algn="just" eaLnBrk="1" hangingPunct="1">
              <a:lnSpc>
                <a:spcPct val="150000"/>
              </a:lnSpc>
              <a:buFont typeface="Wingdings" pitchFamily="2" charset="2"/>
              <a:buChar char="§"/>
            </a:pPr>
            <a:r>
              <a:rPr lang="en-US" sz="1800" b="1" dirty="0" smtClean="0">
                <a:latin typeface="Times New Roman" pitchFamily="18" charset="0"/>
                <a:cs typeface="Times New Roman" pitchFamily="18" charset="0"/>
              </a:rPr>
              <a:t>Types of fan in boiler operation</a:t>
            </a:r>
            <a:r>
              <a:rPr lang="en-US" sz="1800" dirty="0" smtClean="0">
                <a:latin typeface="Times New Roman" pitchFamily="18" charset="0"/>
                <a:cs typeface="Times New Roman" pitchFamily="18" charset="0"/>
              </a:rPr>
              <a:t> </a:t>
            </a:r>
          </a:p>
          <a:p>
            <a:pPr lvl="2" algn="just" eaLnBrk="1" hangingPunct="1">
              <a:lnSpc>
                <a:spcPct val="150000"/>
              </a:lnSpc>
              <a:buNone/>
            </a:pPr>
            <a:endParaRPr lang="en-US" sz="1600" dirty="0" smtClean="0">
              <a:latin typeface="Times New Roman" pitchFamily="18" charset="0"/>
              <a:cs typeface="Times New Roman" pitchFamily="18" charset="0"/>
            </a:endParaRPr>
          </a:p>
          <a:p>
            <a:endParaRPr lang="en-US" sz="14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4</a:t>
            </a:fld>
            <a:endParaRPr lang="en-US"/>
          </a:p>
        </p:txBody>
      </p:sp>
      <p:graphicFrame>
        <p:nvGraphicFramePr>
          <p:cNvPr id="6" name="Table 5"/>
          <p:cNvGraphicFramePr>
            <a:graphicFrameLocks noGrp="1"/>
          </p:cNvGraphicFramePr>
          <p:nvPr/>
        </p:nvGraphicFramePr>
        <p:xfrm>
          <a:off x="1676400" y="4419600"/>
          <a:ext cx="6096000" cy="1747520"/>
        </p:xfrm>
        <a:graphic>
          <a:graphicData uri="http://schemas.openxmlformats.org/drawingml/2006/table">
            <a:tbl>
              <a:tblPr firstRow="1" bandRow="1">
                <a:tableStyleId>{5C22544A-7EE6-4342-B048-85BDC9FD1C3A}</a:tableStyleId>
              </a:tblPr>
              <a:tblGrid>
                <a:gridCol w="2032000"/>
                <a:gridCol w="2235200"/>
                <a:gridCol w="1828800"/>
              </a:tblGrid>
              <a:tr h="304800">
                <a:tc>
                  <a:txBody>
                    <a:bodyPr/>
                    <a:lstStyle/>
                    <a:p>
                      <a:r>
                        <a:rPr lang="en-US" dirty="0" smtClean="0"/>
                        <a:t>Types of fan</a:t>
                      </a:r>
                      <a:endParaRPr lang="en-US" dirty="0"/>
                    </a:p>
                  </a:txBody>
                  <a:tcPr/>
                </a:tc>
                <a:tc>
                  <a:txBody>
                    <a:bodyPr/>
                    <a:lstStyle/>
                    <a:p>
                      <a:r>
                        <a:rPr lang="en-US" dirty="0" smtClean="0"/>
                        <a:t>Operation</a:t>
                      </a:r>
                      <a:endParaRPr lang="en-US" dirty="0"/>
                    </a:p>
                  </a:txBody>
                  <a:tcPr/>
                </a:tc>
                <a:tc>
                  <a:txBody>
                    <a:bodyPr/>
                    <a:lstStyle/>
                    <a:p>
                      <a:r>
                        <a:rPr lang="en-US" dirty="0" smtClean="0"/>
                        <a:t>SYSTEM</a:t>
                      </a:r>
                      <a:endParaRPr lang="en-US" dirty="0"/>
                    </a:p>
                  </a:txBody>
                  <a:tcPr/>
                </a:tc>
              </a:tr>
              <a:tr h="370840">
                <a:tc>
                  <a:txBody>
                    <a:bodyPr/>
                    <a:lstStyle/>
                    <a:p>
                      <a:r>
                        <a:rPr lang="en-US" dirty="0" smtClean="0"/>
                        <a:t>Primary Air fan</a:t>
                      </a:r>
                      <a:endParaRPr lang="en-US" dirty="0"/>
                    </a:p>
                  </a:txBody>
                  <a:tcPr/>
                </a:tc>
                <a:tc>
                  <a:txBody>
                    <a:bodyPr/>
                    <a:lstStyle/>
                    <a:p>
                      <a:r>
                        <a:rPr lang="en-US" dirty="0" smtClean="0"/>
                        <a:t>Supply</a:t>
                      </a:r>
                      <a:r>
                        <a:rPr lang="en-US" baseline="0" dirty="0" smtClean="0"/>
                        <a:t> coal</a:t>
                      </a:r>
                      <a:endParaRPr lang="en-US" dirty="0"/>
                    </a:p>
                  </a:txBody>
                  <a:tcPr/>
                </a:tc>
                <a:tc>
                  <a:txBody>
                    <a:bodyPr/>
                    <a:lstStyle/>
                    <a:p>
                      <a:r>
                        <a:rPr lang="en-US" dirty="0" smtClean="0"/>
                        <a:t>Automatic</a:t>
                      </a:r>
                      <a:endParaRPr lang="en-US" dirty="0"/>
                    </a:p>
                  </a:txBody>
                  <a:tcPr/>
                </a:tc>
              </a:tr>
              <a:tr h="370840">
                <a:tc>
                  <a:txBody>
                    <a:bodyPr/>
                    <a:lstStyle/>
                    <a:p>
                      <a:r>
                        <a:rPr lang="en-US" dirty="0" smtClean="0"/>
                        <a:t>Induced  Draft fan</a:t>
                      </a:r>
                      <a:endParaRPr lang="en-US" dirty="0"/>
                    </a:p>
                  </a:txBody>
                  <a:tcPr/>
                </a:tc>
                <a:tc>
                  <a:txBody>
                    <a:bodyPr/>
                    <a:lstStyle/>
                    <a:p>
                      <a:r>
                        <a:rPr lang="en-US" dirty="0" smtClean="0"/>
                        <a:t>Exit</a:t>
                      </a:r>
                      <a:r>
                        <a:rPr lang="en-US" baseline="0" dirty="0" smtClean="0"/>
                        <a:t> unwanted smoke in boiler furnace</a:t>
                      </a:r>
                      <a:endParaRPr lang="en-US" dirty="0"/>
                    </a:p>
                  </a:txBody>
                  <a:tcPr/>
                </a:tc>
                <a:tc>
                  <a:txBody>
                    <a:bodyPr/>
                    <a:lstStyle/>
                    <a:p>
                      <a:r>
                        <a:rPr lang="en-US" dirty="0" smtClean="0"/>
                        <a:t>Automatic</a:t>
                      </a:r>
                      <a:endParaRPr lang="en-US" dirty="0"/>
                    </a:p>
                  </a:txBody>
                  <a:tcPr/>
                </a:tc>
              </a:tr>
              <a:tr h="370840">
                <a:tc>
                  <a:txBody>
                    <a:bodyPr/>
                    <a:lstStyle/>
                    <a:p>
                      <a:r>
                        <a:rPr lang="en-US" dirty="0" smtClean="0"/>
                        <a:t>Forced Draft</a:t>
                      </a:r>
                      <a:r>
                        <a:rPr lang="en-US" baseline="0" dirty="0" smtClean="0"/>
                        <a:t> fan</a:t>
                      </a:r>
                      <a:endParaRPr lang="en-US" dirty="0"/>
                    </a:p>
                  </a:txBody>
                  <a:tcPr/>
                </a:tc>
                <a:tc>
                  <a:txBody>
                    <a:bodyPr/>
                    <a:lstStyle/>
                    <a:p>
                      <a:r>
                        <a:rPr lang="en-US" dirty="0" smtClean="0"/>
                        <a:t>Supply Air flow</a:t>
                      </a:r>
                      <a:endParaRPr lang="en-US" dirty="0"/>
                    </a:p>
                  </a:txBody>
                  <a:tcPr/>
                </a:tc>
                <a:tc>
                  <a:txBody>
                    <a:bodyPr/>
                    <a:lstStyle/>
                    <a:p>
                      <a:r>
                        <a:rPr lang="en-US" dirty="0" smtClean="0"/>
                        <a:t>Manual</a:t>
                      </a:r>
                      <a:endParaRPr lang="en-US" dirty="0"/>
                    </a:p>
                  </a:txBody>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915400" cy="5105400"/>
          </a:xfrm>
        </p:spPr>
        <p:txBody>
          <a:bodyPr/>
          <a:lstStyle/>
          <a:p>
            <a:pPr lvl="1" algn="just" eaLnBrk="1" hangingPunct="1">
              <a:buNone/>
            </a:pPr>
            <a:endParaRPr lang="en-US" dirty="0" smtClean="0">
              <a:solidFill>
                <a:srgbClr val="FF0000"/>
              </a:solidFill>
              <a:latin typeface="Times New Roman" pitchFamily="18" charset="0"/>
              <a:cs typeface="Times New Roman" pitchFamily="18" charset="0"/>
            </a:endParaRPr>
          </a:p>
          <a:p>
            <a:pPr eaLnBrk="1" hangingPunct="1">
              <a:buFont typeface="Arial" charset="0"/>
              <a:buNone/>
            </a:pPr>
            <a:r>
              <a:rPr lang="en-US" sz="2800" dirty="0" smtClean="0">
                <a:latin typeface="Times New Roman" pitchFamily="18" charset="0"/>
                <a:cs typeface="Times New Roman" pitchFamily="18" charset="0"/>
              </a:rPr>
              <a:t> </a:t>
            </a:r>
            <a:r>
              <a:rPr lang="en-US" sz="2800" u="sng" dirty="0" smtClean="0">
                <a:latin typeface="Times New Roman" pitchFamily="18" charset="0"/>
                <a:cs typeface="Times New Roman" pitchFamily="18" charset="0"/>
              </a:rPr>
              <a:t>Forced draft(FD) fan</a:t>
            </a:r>
            <a:r>
              <a:rPr lang="en-US" sz="2800" dirty="0" smtClean="0">
                <a:latin typeface="Times New Roman" pitchFamily="18" charset="0"/>
                <a:cs typeface="Times New Roman" pitchFamily="18" charset="0"/>
              </a:rPr>
              <a:t>:</a:t>
            </a:r>
          </a:p>
          <a:p>
            <a:pPr lvl="2" eaLnBrk="1" hangingPunct="1"/>
            <a:r>
              <a:rPr lang="en-US" sz="16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It is controlled manually in the existing boiler system.</a:t>
            </a:r>
          </a:p>
          <a:p>
            <a:pPr eaLnBrk="1" hangingPunct="1"/>
            <a:endParaRPr lang="en-US" sz="2000" dirty="0" smtClean="0">
              <a:latin typeface="Times New Roman" pitchFamily="18" charset="0"/>
              <a:cs typeface="Times New Roman" pitchFamily="18" charset="0"/>
            </a:endParaRPr>
          </a:p>
          <a:p>
            <a:pPr lvl="2" eaLnBrk="1" hangingPunct="1"/>
            <a:r>
              <a:rPr lang="en-US" sz="2000" dirty="0" smtClean="0">
                <a:latin typeface="Times New Roman" pitchFamily="18" charset="0"/>
                <a:cs typeface="Times New Roman" pitchFamily="18" charset="0"/>
              </a:rPr>
              <a:t>   It provides  air  to the closed vessel of furnace.</a:t>
            </a:r>
          </a:p>
          <a:p>
            <a:pPr eaLnBrk="1" hangingPunct="1"/>
            <a:endParaRPr lang="en-US" sz="2000" dirty="0" smtClean="0">
              <a:latin typeface="Times New Roman" pitchFamily="18" charset="0"/>
              <a:cs typeface="Times New Roman" pitchFamily="18" charset="0"/>
            </a:endParaRPr>
          </a:p>
          <a:p>
            <a:pPr lvl="2" eaLnBrk="1" hangingPunct="1"/>
            <a:r>
              <a:rPr lang="en-US" sz="2000" dirty="0" smtClean="0">
                <a:latin typeface="Times New Roman" pitchFamily="18" charset="0"/>
                <a:cs typeface="Times New Roman" pitchFamily="18" charset="0"/>
              </a:rPr>
              <a:t>  Its is not easy to control the flow of  air in FD fan, </a:t>
            </a:r>
          </a:p>
          <a:p>
            <a:pPr lvl="2" eaLnBrk="1" hangingPunct="1">
              <a:buNone/>
            </a:pPr>
            <a:r>
              <a:rPr lang="en-US" sz="2000" dirty="0" smtClean="0">
                <a:latin typeface="Times New Roman" pitchFamily="18" charset="0"/>
                <a:cs typeface="Times New Roman" pitchFamily="18" charset="0"/>
              </a:rPr>
              <a:t>	because  it  is 	dependent  upon the  coal  of  nature</a:t>
            </a: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5</a:t>
            </a:fld>
            <a:endParaRPr lang="en-US"/>
          </a:p>
        </p:txBody>
      </p:sp>
      <p:pic>
        <p:nvPicPr>
          <p:cNvPr id="6" name="Picture 5" descr="industrial-cooling-fd-fan-250x250.jpg"/>
          <p:cNvPicPr>
            <a:picLocks noChangeAspect="1"/>
          </p:cNvPicPr>
          <p:nvPr/>
        </p:nvPicPr>
        <p:blipFill>
          <a:blip r:embed="rId2"/>
          <a:stretch>
            <a:fillRect/>
          </a:stretch>
        </p:blipFill>
        <p:spPr>
          <a:xfrm>
            <a:off x="7010400" y="1752600"/>
            <a:ext cx="1905000" cy="2819400"/>
          </a:xfrm>
          <a:prstGeom prst="rect">
            <a:avLst/>
          </a:prstGeom>
        </p:spPr>
      </p:pic>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GENERAL LAYOUT OF THERMAL POWER PLANT</a:t>
            </a:r>
            <a:endParaRPr lang="en-US" dirty="0"/>
          </a:p>
        </p:txBody>
      </p:sp>
      <p:pic>
        <p:nvPicPr>
          <p:cNvPr id="5" name="Content Placeholder 4" descr="layout-of-modern-steam-power-plant.png"/>
          <p:cNvPicPr>
            <a:picLocks noGrp="1" noChangeAspect="1"/>
          </p:cNvPicPr>
          <p:nvPr>
            <p:ph idx="1"/>
          </p:nvPr>
        </p:nvPicPr>
        <p:blipFill>
          <a:blip r:embed="rId2"/>
          <a:stretch>
            <a:fillRect/>
          </a:stretch>
        </p:blipFill>
        <p:spPr>
          <a:xfrm>
            <a:off x="152400" y="1371600"/>
            <a:ext cx="8610600" cy="4678363"/>
          </a:xfrm>
        </p:spPr>
      </p:pic>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PROPOSED SYSTEM </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algn="just" eaLnBrk="1" hangingPunct="1">
              <a:lnSpc>
                <a:spcPct val="150000"/>
              </a:lnSpc>
            </a:pPr>
            <a:r>
              <a:rPr lang="en-US" sz="2400" dirty="0" smtClean="0">
                <a:latin typeface="Times New Roman" pitchFamily="18" charset="0"/>
                <a:cs typeface="Times New Roman" pitchFamily="18" charset="0"/>
              </a:rPr>
              <a:t>In Forced Draft  Fan it is a manual operation it will be change into automatic through simulation</a:t>
            </a:r>
          </a:p>
          <a:p>
            <a:pPr algn="just" eaLnBrk="1" hangingPunct="1">
              <a:lnSpc>
                <a:spcPct val="150000"/>
              </a:lnSpc>
            </a:pPr>
            <a:r>
              <a:rPr lang="en-US" sz="2400" dirty="0" smtClean="0">
                <a:latin typeface="Times New Roman" pitchFamily="18" charset="0"/>
                <a:cs typeface="Times New Roman" pitchFamily="18" charset="0"/>
              </a:rPr>
              <a:t>In this fan do not supply air flow due to coal’s nature it will make serious problem it will be overcome by closed control loop for air flow system</a:t>
            </a: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7</a:t>
            </a:fld>
            <a:endParaRPr lang="en-US"/>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24800" cy="792162"/>
          </a:xfrm>
        </p:spPr>
        <p:txBody>
          <a:bodyPr/>
          <a:lstStyle/>
          <a:p>
            <a:r>
              <a:rPr lang="en-US" sz="3200" b="1" dirty="0" smtClean="0">
                <a:latin typeface="Times New Roman" pitchFamily="18" charset="0"/>
                <a:cs typeface="Times New Roman" pitchFamily="18" charset="0"/>
              </a:rPr>
              <a:t>PROPOSED SYSTEM OPERATION </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533400" y="2667000"/>
            <a:ext cx="8229600" cy="4525963"/>
          </a:xfrm>
        </p:spPr>
        <p:txBody>
          <a:bodyPr/>
          <a:lstStyle/>
          <a:p>
            <a:pPr>
              <a:buNone/>
            </a:pPr>
            <a:r>
              <a:rPr lang="en-US" dirty="0" smtClean="0">
                <a:latin typeface="Times New Roman" pitchFamily="18" charset="0"/>
                <a:cs typeface="Times New Roman" pitchFamily="18" charset="0"/>
              </a:rPr>
              <a:t>  </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sp>
        <p:nvSpPr>
          <p:cNvPr id="119" name="Title 1"/>
          <p:cNvSpPr txBox="1">
            <a:spLocks/>
          </p:cNvSpPr>
          <p:nvPr/>
        </p:nvSpPr>
        <p:spPr bwMode="auto">
          <a:xfrm>
            <a:off x="609601" y="-152400"/>
            <a:ext cx="8229600" cy="1447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4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endParaRPr>
          </a:p>
        </p:txBody>
      </p:sp>
      <p:sp>
        <p:nvSpPr>
          <p:cNvPr id="120" name="Content Placeholder 4"/>
          <p:cNvSpPr txBox="1">
            <a:spLocks/>
          </p:cNvSpPr>
          <p:nvPr/>
        </p:nvSpPr>
        <p:spPr bwMode="auto">
          <a:xfrm>
            <a:off x="609601" y="7620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smtClean="0">
              <a:ln>
                <a:noFill/>
              </a:ln>
              <a:solidFill>
                <a:schemeClr val="tx1"/>
              </a:solidFill>
              <a:effectLst/>
              <a:uLnTx/>
              <a:uFillTx/>
              <a:latin typeface="Times New Roman" pitchFamily="18" charset="0"/>
              <a:ea typeface="+mn-ea"/>
              <a:cs typeface="Times New Roman" pitchFamily="18" charset="0"/>
            </a:endParaRPr>
          </a:p>
          <a:p>
            <a:pPr marL="342900" marR="0" lvl="0" indent="-342900" algn="l" defTabSz="914400" rtl="0" eaLnBrk="0" fontAlgn="base" latinLnBrk="0" hangingPunct="0">
              <a:lnSpc>
                <a:spcPct val="100000"/>
              </a:lnSpc>
              <a:spcBef>
                <a:spcPct val="20000"/>
              </a:spcBef>
              <a:spcAft>
                <a:spcPct val="0"/>
              </a:spcAft>
              <a:buClrTx/>
              <a:buSzTx/>
              <a:buFont typeface="Arial" pitchFamily="34" charset="0"/>
              <a:buChar char="•"/>
              <a:tabLst/>
              <a:defRPr/>
            </a:pPr>
            <a:endParaRPr kumimoji="0" lang="en-US" sz="2400" b="0" i="0"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endParaRPr>
          </a:p>
        </p:txBody>
      </p:sp>
      <p:sp>
        <p:nvSpPr>
          <p:cNvPr id="121" name="Slide Number Placeholder 4"/>
          <p:cNvSpPr txBox="1">
            <a:spLocks/>
          </p:cNvSpPr>
          <p:nvPr/>
        </p:nvSpPr>
        <p:spPr>
          <a:xfrm>
            <a:off x="6705601" y="5518150"/>
            <a:ext cx="2133600" cy="365125"/>
          </a:xfrm>
          <a:prstGeom prst="rect">
            <a:avLst/>
          </a:prstGeom>
        </p:spPr>
        <p:txBody>
          <a:bodyPr vert="horz" lIns="91440" tIns="45720" rIns="91440" bIns="45720"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fld id="{D5C91573-0111-4463-8BE1-D8CDE12C0CE3}" type="slidenum">
              <a:rPr kumimoji="0" lang="en-US" sz="1200" b="0" i="0" u="none" strike="noStrike" kern="1200" cap="none" spc="0" normalizeH="0" baseline="0" noProof="0" smtClean="0">
                <a:ln>
                  <a:noFill/>
                </a:ln>
                <a:solidFill>
                  <a:schemeClr val="tx1">
                    <a:tint val="7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22" name="Subtitle 2"/>
          <p:cNvSpPr txBox="1">
            <a:spLocks/>
          </p:cNvSpPr>
          <p:nvPr/>
        </p:nvSpPr>
        <p:spPr bwMode="auto">
          <a:xfrm>
            <a:off x="-1447800" y="415925"/>
            <a:ext cx="10890251" cy="5930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normAutofit/>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IN" b="1" dirty="0" smtClean="0">
              <a:latin typeface="+mj-lt"/>
            </a:endParaRPr>
          </a:p>
        </p:txBody>
      </p:sp>
      <p:sp>
        <p:nvSpPr>
          <p:cNvPr id="123" name="Rectangle 122"/>
          <p:cNvSpPr/>
          <p:nvPr/>
        </p:nvSpPr>
        <p:spPr>
          <a:xfrm>
            <a:off x="193677" y="1384300"/>
            <a:ext cx="1343025" cy="990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Forced Draft Fan</a:t>
            </a:r>
            <a:endParaRPr lang="en-IN" dirty="0"/>
          </a:p>
        </p:txBody>
      </p:sp>
      <p:sp>
        <p:nvSpPr>
          <p:cNvPr id="124" name="Rectangle 123"/>
          <p:cNvSpPr/>
          <p:nvPr/>
        </p:nvSpPr>
        <p:spPr>
          <a:xfrm>
            <a:off x="2114553" y="1384300"/>
            <a:ext cx="1498600" cy="990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Vane / Damper  Arrangement</a:t>
            </a:r>
            <a:endParaRPr lang="en-IN" dirty="0"/>
          </a:p>
        </p:txBody>
      </p:sp>
      <p:sp>
        <p:nvSpPr>
          <p:cNvPr id="125" name="Rectangle 124"/>
          <p:cNvSpPr/>
          <p:nvPr/>
        </p:nvSpPr>
        <p:spPr>
          <a:xfrm>
            <a:off x="6227765" y="1193800"/>
            <a:ext cx="1831975" cy="16129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sz="2400" dirty="0" smtClean="0"/>
              <a:t>Boiler</a:t>
            </a:r>
          </a:p>
        </p:txBody>
      </p:sp>
      <p:sp>
        <p:nvSpPr>
          <p:cNvPr id="126" name="Rectangle 125"/>
          <p:cNvSpPr/>
          <p:nvPr/>
        </p:nvSpPr>
        <p:spPr>
          <a:xfrm>
            <a:off x="2425703" y="3524250"/>
            <a:ext cx="1073150" cy="793750"/>
          </a:xfrm>
          <a:prstGeom prst="rect">
            <a:avLst/>
          </a:prstGeom>
          <a:ln>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Actuator</a:t>
            </a:r>
            <a:endParaRPr lang="en-IN" dirty="0"/>
          </a:p>
        </p:txBody>
      </p:sp>
      <p:sp>
        <p:nvSpPr>
          <p:cNvPr id="127" name="Rectangle 126"/>
          <p:cNvSpPr/>
          <p:nvPr/>
        </p:nvSpPr>
        <p:spPr>
          <a:xfrm>
            <a:off x="7143752" y="3600450"/>
            <a:ext cx="590550" cy="3937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ADC</a:t>
            </a:r>
            <a:endParaRPr lang="en-IN" dirty="0"/>
          </a:p>
        </p:txBody>
      </p:sp>
      <p:sp>
        <p:nvSpPr>
          <p:cNvPr id="128" name="Rectangle 127"/>
          <p:cNvSpPr/>
          <p:nvPr/>
        </p:nvSpPr>
        <p:spPr>
          <a:xfrm>
            <a:off x="4819650" y="3600450"/>
            <a:ext cx="584199" cy="3937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ADC</a:t>
            </a:r>
            <a:endParaRPr lang="en-IN" dirty="0"/>
          </a:p>
        </p:txBody>
      </p:sp>
      <p:sp>
        <p:nvSpPr>
          <p:cNvPr id="129" name="Rectangle 128"/>
          <p:cNvSpPr/>
          <p:nvPr/>
        </p:nvSpPr>
        <p:spPr>
          <a:xfrm>
            <a:off x="6264277" y="3600450"/>
            <a:ext cx="609600" cy="3937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smtClean="0"/>
              <a:t>ADC</a:t>
            </a:r>
            <a:endParaRPr lang="en-IN" dirty="0"/>
          </a:p>
        </p:txBody>
      </p:sp>
      <p:sp>
        <p:nvSpPr>
          <p:cNvPr id="130" name="Rectangle 129"/>
          <p:cNvSpPr/>
          <p:nvPr/>
        </p:nvSpPr>
        <p:spPr>
          <a:xfrm>
            <a:off x="6227765" y="4318000"/>
            <a:ext cx="1831975" cy="13843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PIC</a:t>
            </a:r>
            <a:br>
              <a:rPr lang="en-IN" dirty="0" smtClean="0"/>
            </a:br>
            <a:r>
              <a:rPr lang="en-IN" dirty="0" smtClean="0"/>
              <a:t>H 5000M</a:t>
            </a:r>
            <a:endParaRPr lang="en-IN" dirty="0"/>
          </a:p>
        </p:txBody>
      </p:sp>
      <p:sp>
        <p:nvSpPr>
          <p:cNvPr id="131" name="Rectangle 130"/>
          <p:cNvSpPr/>
          <p:nvPr/>
        </p:nvSpPr>
        <p:spPr>
          <a:xfrm>
            <a:off x="4667253" y="4594225"/>
            <a:ext cx="863600" cy="425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Relay</a:t>
            </a:r>
            <a:endParaRPr lang="en-IN" dirty="0"/>
          </a:p>
        </p:txBody>
      </p:sp>
      <p:sp>
        <p:nvSpPr>
          <p:cNvPr id="132" name="Rectangle 131"/>
          <p:cNvSpPr/>
          <p:nvPr/>
        </p:nvSpPr>
        <p:spPr>
          <a:xfrm>
            <a:off x="4667253" y="5276850"/>
            <a:ext cx="876300" cy="425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Relay</a:t>
            </a:r>
            <a:endParaRPr lang="en-IN" dirty="0"/>
          </a:p>
        </p:txBody>
      </p:sp>
      <p:sp>
        <p:nvSpPr>
          <p:cNvPr id="133" name="Rectangle 132"/>
          <p:cNvSpPr/>
          <p:nvPr/>
        </p:nvSpPr>
        <p:spPr>
          <a:xfrm>
            <a:off x="8407799" y="4752975"/>
            <a:ext cx="660001" cy="5143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IN" dirty="0" smtClean="0"/>
              <a:t>LCD</a:t>
            </a:r>
            <a:endParaRPr lang="en-IN" dirty="0"/>
          </a:p>
        </p:txBody>
      </p:sp>
      <p:cxnSp>
        <p:nvCxnSpPr>
          <p:cNvPr id="134" name="Straight Connector 133"/>
          <p:cNvCxnSpPr/>
          <p:nvPr/>
        </p:nvCxnSpPr>
        <p:spPr>
          <a:xfrm>
            <a:off x="3613153" y="2197100"/>
            <a:ext cx="261461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p:cNvCxnSpPr/>
          <p:nvPr/>
        </p:nvCxnSpPr>
        <p:spPr>
          <a:xfrm>
            <a:off x="3613153" y="1587500"/>
            <a:ext cx="261461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6" name="Down Arrow 135"/>
          <p:cNvSpPr/>
          <p:nvPr/>
        </p:nvSpPr>
        <p:spPr>
          <a:xfrm>
            <a:off x="622873" y="1193800"/>
            <a:ext cx="374080" cy="190500"/>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IN"/>
          </a:p>
        </p:txBody>
      </p:sp>
      <p:cxnSp>
        <p:nvCxnSpPr>
          <p:cNvPr id="137" name="Straight Connector 136"/>
          <p:cNvCxnSpPr/>
          <p:nvPr/>
        </p:nvCxnSpPr>
        <p:spPr>
          <a:xfrm>
            <a:off x="1536702" y="1587500"/>
            <a:ext cx="5778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a:off x="1536702" y="2197100"/>
            <a:ext cx="5778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p:cNvCxnSpPr/>
          <p:nvPr/>
        </p:nvCxnSpPr>
        <p:spPr>
          <a:xfrm flipV="1">
            <a:off x="4552953" y="1981201"/>
            <a:ext cx="0" cy="21589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p:cNvCxnSpPr/>
          <p:nvPr/>
        </p:nvCxnSpPr>
        <p:spPr>
          <a:xfrm flipV="1">
            <a:off x="4781553" y="1981201"/>
            <a:ext cx="0" cy="21589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p:cNvCxnSpPr/>
          <p:nvPr/>
        </p:nvCxnSpPr>
        <p:spPr>
          <a:xfrm>
            <a:off x="4552953" y="1981201"/>
            <a:ext cx="228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a:off x="4552953" y="1587500"/>
            <a:ext cx="0" cy="2159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p:cNvCxnSpPr/>
          <p:nvPr/>
        </p:nvCxnSpPr>
        <p:spPr>
          <a:xfrm>
            <a:off x="4781553" y="1587500"/>
            <a:ext cx="0" cy="2159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p:cNvCxnSpPr/>
          <p:nvPr/>
        </p:nvCxnSpPr>
        <p:spPr>
          <a:xfrm>
            <a:off x="4552953" y="1803400"/>
            <a:ext cx="228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a:off x="2697959" y="2374900"/>
            <a:ext cx="794" cy="1168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p:cNvCxnSpPr>
            <a:stCxn id="124" idx="2"/>
          </p:cNvCxnSpPr>
          <p:nvPr/>
        </p:nvCxnSpPr>
        <p:spPr>
          <a:xfrm>
            <a:off x="2863853" y="2374900"/>
            <a:ext cx="0" cy="11493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Elbow Connector 30"/>
          <p:cNvCxnSpPr>
            <a:stCxn id="128" idx="2"/>
          </p:cNvCxnSpPr>
          <p:nvPr/>
        </p:nvCxnSpPr>
        <p:spPr>
          <a:xfrm rot="16200000" flipH="1">
            <a:off x="5435602" y="3670297"/>
            <a:ext cx="468311" cy="1116015"/>
          </a:xfrm>
          <a:prstGeom prst="bentConnector2">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a:endCxn id="131" idx="3"/>
          </p:cNvCxnSpPr>
          <p:nvPr/>
        </p:nvCxnSpPr>
        <p:spPr>
          <a:xfrm flipH="1">
            <a:off x="5530853" y="4806950"/>
            <a:ext cx="69691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a:endCxn id="132" idx="3"/>
          </p:cNvCxnSpPr>
          <p:nvPr/>
        </p:nvCxnSpPr>
        <p:spPr>
          <a:xfrm flipH="1">
            <a:off x="5543553" y="5489575"/>
            <a:ext cx="68421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Elbow Connector 149"/>
          <p:cNvCxnSpPr>
            <a:stCxn id="131" idx="1"/>
          </p:cNvCxnSpPr>
          <p:nvPr/>
        </p:nvCxnSpPr>
        <p:spPr>
          <a:xfrm rot="10800000">
            <a:off x="3498853" y="3797300"/>
            <a:ext cx="1168400" cy="1009650"/>
          </a:xfrm>
          <a:prstGeom prst="bentConnector3">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1" name="Elbow Connector 34"/>
          <p:cNvCxnSpPr>
            <a:stCxn id="132" idx="1"/>
          </p:cNvCxnSpPr>
          <p:nvPr/>
        </p:nvCxnSpPr>
        <p:spPr>
          <a:xfrm rot="10800000">
            <a:off x="3854453" y="4228305"/>
            <a:ext cx="812800" cy="1261271"/>
          </a:xfrm>
          <a:prstGeom prst="bentConnector2">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Straight Arrow Connector 151"/>
          <p:cNvCxnSpPr/>
          <p:nvPr/>
        </p:nvCxnSpPr>
        <p:spPr>
          <a:xfrm flipH="1">
            <a:off x="3498852" y="4228304"/>
            <a:ext cx="355600"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3" name="Straight Arrow Connector 152"/>
          <p:cNvCxnSpPr>
            <a:stCxn id="129" idx="2"/>
          </p:cNvCxnSpPr>
          <p:nvPr/>
        </p:nvCxnSpPr>
        <p:spPr>
          <a:xfrm>
            <a:off x="6569077" y="3994150"/>
            <a:ext cx="0" cy="3079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4" name="Straight Arrow Connector 153"/>
          <p:cNvCxnSpPr>
            <a:stCxn id="127" idx="2"/>
          </p:cNvCxnSpPr>
          <p:nvPr/>
        </p:nvCxnSpPr>
        <p:spPr>
          <a:xfrm>
            <a:off x="7439027" y="3994150"/>
            <a:ext cx="0" cy="3079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a:stCxn id="130" idx="3"/>
            <a:endCxn id="133" idx="1"/>
          </p:cNvCxnSpPr>
          <p:nvPr/>
        </p:nvCxnSpPr>
        <p:spPr>
          <a:xfrm>
            <a:off x="8059740" y="5010150"/>
            <a:ext cx="34805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p:cNvCxnSpPr/>
          <p:nvPr/>
        </p:nvCxnSpPr>
        <p:spPr>
          <a:xfrm flipH="1">
            <a:off x="5879309" y="1333500"/>
            <a:ext cx="34845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p:cNvCxnSpPr/>
          <p:nvPr/>
        </p:nvCxnSpPr>
        <p:spPr>
          <a:xfrm flipH="1">
            <a:off x="5336781" y="1333500"/>
            <a:ext cx="542528"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a:off x="5336781" y="1333500"/>
            <a:ext cx="0" cy="1651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9" name="Freeform 158"/>
          <p:cNvSpPr/>
          <p:nvPr/>
        </p:nvSpPr>
        <p:spPr>
          <a:xfrm>
            <a:off x="5340353" y="1498600"/>
            <a:ext cx="140023" cy="203200"/>
          </a:xfrm>
          <a:custGeom>
            <a:avLst/>
            <a:gdLst>
              <a:gd name="connsiteX0" fmla="*/ 0 w 140023"/>
              <a:gd name="connsiteY0" fmla="*/ 0 h 203200"/>
              <a:gd name="connsiteX1" fmla="*/ 139700 w 140023"/>
              <a:gd name="connsiteY1" fmla="*/ 76200 h 203200"/>
              <a:gd name="connsiteX2" fmla="*/ 38100 w 140023"/>
              <a:gd name="connsiteY2" fmla="*/ 190500 h 203200"/>
              <a:gd name="connsiteX3" fmla="*/ 25400 w 140023"/>
              <a:gd name="connsiteY3" fmla="*/ 190500 h 203200"/>
              <a:gd name="connsiteX4" fmla="*/ 25400 w 140023"/>
              <a:gd name="connsiteY4" fmla="*/ 190500 h 203200"/>
              <a:gd name="connsiteX5" fmla="*/ 38100 w 140023"/>
              <a:gd name="connsiteY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023" h="203200">
                <a:moveTo>
                  <a:pt x="0" y="0"/>
                </a:moveTo>
                <a:cubicBezTo>
                  <a:pt x="66675" y="22225"/>
                  <a:pt x="133350" y="44450"/>
                  <a:pt x="139700" y="76200"/>
                </a:cubicBezTo>
                <a:cubicBezTo>
                  <a:pt x="146050" y="107950"/>
                  <a:pt x="57150" y="171450"/>
                  <a:pt x="38100" y="190500"/>
                </a:cubicBezTo>
                <a:cubicBezTo>
                  <a:pt x="19050" y="209550"/>
                  <a:pt x="25400" y="190500"/>
                  <a:pt x="25400" y="190500"/>
                </a:cubicBezTo>
                <a:lnTo>
                  <a:pt x="25400" y="190500"/>
                </a:lnTo>
                <a:lnTo>
                  <a:pt x="38100" y="20320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60" name="Freeform 159"/>
          <p:cNvSpPr/>
          <p:nvPr/>
        </p:nvSpPr>
        <p:spPr>
          <a:xfrm>
            <a:off x="6552088" y="3190875"/>
            <a:ext cx="140023" cy="203200"/>
          </a:xfrm>
          <a:custGeom>
            <a:avLst/>
            <a:gdLst>
              <a:gd name="connsiteX0" fmla="*/ 0 w 140023"/>
              <a:gd name="connsiteY0" fmla="*/ 0 h 203200"/>
              <a:gd name="connsiteX1" fmla="*/ 139700 w 140023"/>
              <a:gd name="connsiteY1" fmla="*/ 76200 h 203200"/>
              <a:gd name="connsiteX2" fmla="*/ 38100 w 140023"/>
              <a:gd name="connsiteY2" fmla="*/ 190500 h 203200"/>
              <a:gd name="connsiteX3" fmla="*/ 25400 w 140023"/>
              <a:gd name="connsiteY3" fmla="*/ 190500 h 203200"/>
              <a:gd name="connsiteX4" fmla="*/ 25400 w 140023"/>
              <a:gd name="connsiteY4" fmla="*/ 190500 h 203200"/>
              <a:gd name="connsiteX5" fmla="*/ 38100 w 140023"/>
              <a:gd name="connsiteY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023" h="203200">
                <a:moveTo>
                  <a:pt x="0" y="0"/>
                </a:moveTo>
                <a:cubicBezTo>
                  <a:pt x="66675" y="22225"/>
                  <a:pt x="133350" y="44450"/>
                  <a:pt x="139700" y="76200"/>
                </a:cubicBezTo>
                <a:cubicBezTo>
                  <a:pt x="146050" y="107950"/>
                  <a:pt x="57150" y="171450"/>
                  <a:pt x="38100" y="190500"/>
                </a:cubicBezTo>
                <a:cubicBezTo>
                  <a:pt x="19050" y="209550"/>
                  <a:pt x="25400" y="190500"/>
                  <a:pt x="25400" y="190500"/>
                </a:cubicBezTo>
                <a:lnTo>
                  <a:pt x="25400" y="190500"/>
                </a:lnTo>
                <a:lnTo>
                  <a:pt x="38100" y="20320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161" name="Straight Arrow Connector 160"/>
          <p:cNvCxnSpPr/>
          <p:nvPr/>
        </p:nvCxnSpPr>
        <p:spPr>
          <a:xfrm>
            <a:off x="3854452" y="1879600"/>
            <a:ext cx="29527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p:cNvCxnSpPr/>
          <p:nvPr/>
        </p:nvCxnSpPr>
        <p:spPr>
          <a:xfrm>
            <a:off x="4405316" y="1879600"/>
            <a:ext cx="295274"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63" name="TextBox 162"/>
          <p:cNvSpPr txBox="1"/>
          <p:nvPr/>
        </p:nvSpPr>
        <p:spPr>
          <a:xfrm>
            <a:off x="0" y="838200"/>
            <a:ext cx="1427186" cy="400110"/>
          </a:xfrm>
          <a:prstGeom prst="rect">
            <a:avLst/>
          </a:prstGeom>
          <a:noFill/>
        </p:spPr>
        <p:txBody>
          <a:bodyPr wrap="none" rtlCol="0">
            <a:spAutoFit/>
          </a:bodyPr>
          <a:lstStyle/>
          <a:p>
            <a:r>
              <a:rPr lang="en-IN" sz="2000" b="1" dirty="0" smtClean="0">
                <a:latin typeface="+mj-lt"/>
              </a:rPr>
              <a:t>Atmosphere</a:t>
            </a:r>
            <a:endParaRPr lang="en-IN" sz="2000" b="1" dirty="0">
              <a:latin typeface="+mj-lt"/>
            </a:endParaRPr>
          </a:p>
        </p:txBody>
      </p:sp>
      <p:sp>
        <p:nvSpPr>
          <p:cNvPr id="164" name="TextBox 163"/>
          <p:cNvSpPr txBox="1"/>
          <p:nvPr/>
        </p:nvSpPr>
        <p:spPr>
          <a:xfrm flipH="1">
            <a:off x="6198395" y="1179553"/>
            <a:ext cx="1138237" cy="369332"/>
          </a:xfrm>
          <a:prstGeom prst="rect">
            <a:avLst/>
          </a:prstGeom>
          <a:noFill/>
        </p:spPr>
        <p:txBody>
          <a:bodyPr wrap="square" rtlCol="0">
            <a:spAutoFit/>
          </a:bodyPr>
          <a:lstStyle/>
          <a:p>
            <a:r>
              <a:rPr lang="en-IN" dirty="0" smtClean="0"/>
              <a:t>Oxygen</a:t>
            </a:r>
            <a:endParaRPr lang="en-IN" dirty="0"/>
          </a:p>
        </p:txBody>
      </p:sp>
      <p:sp>
        <p:nvSpPr>
          <p:cNvPr id="165" name="TextBox 164"/>
          <p:cNvSpPr txBox="1"/>
          <p:nvPr/>
        </p:nvSpPr>
        <p:spPr>
          <a:xfrm rot="5400000">
            <a:off x="4010929" y="2793096"/>
            <a:ext cx="1616073" cy="646331"/>
          </a:xfrm>
          <a:prstGeom prst="rect">
            <a:avLst/>
          </a:prstGeom>
          <a:noFill/>
        </p:spPr>
        <p:txBody>
          <a:bodyPr wrap="square" rtlCol="0">
            <a:spAutoFit/>
          </a:bodyPr>
          <a:lstStyle/>
          <a:p>
            <a:r>
              <a:rPr lang="en-IN" dirty="0" smtClean="0"/>
              <a:t>Differential pressure</a:t>
            </a:r>
            <a:endParaRPr lang="en-IN" dirty="0"/>
          </a:p>
        </p:txBody>
      </p:sp>
      <p:sp>
        <p:nvSpPr>
          <p:cNvPr id="166" name="Freeform 165"/>
          <p:cNvSpPr/>
          <p:nvPr/>
        </p:nvSpPr>
        <p:spPr>
          <a:xfrm>
            <a:off x="5352095" y="2103437"/>
            <a:ext cx="140023" cy="203200"/>
          </a:xfrm>
          <a:custGeom>
            <a:avLst/>
            <a:gdLst>
              <a:gd name="connsiteX0" fmla="*/ 0 w 140023"/>
              <a:gd name="connsiteY0" fmla="*/ 0 h 203200"/>
              <a:gd name="connsiteX1" fmla="*/ 139700 w 140023"/>
              <a:gd name="connsiteY1" fmla="*/ 76200 h 203200"/>
              <a:gd name="connsiteX2" fmla="*/ 38100 w 140023"/>
              <a:gd name="connsiteY2" fmla="*/ 190500 h 203200"/>
              <a:gd name="connsiteX3" fmla="*/ 25400 w 140023"/>
              <a:gd name="connsiteY3" fmla="*/ 190500 h 203200"/>
              <a:gd name="connsiteX4" fmla="*/ 25400 w 140023"/>
              <a:gd name="connsiteY4" fmla="*/ 190500 h 203200"/>
              <a:gd name="connsiteX5" fmla="*/ 38100 w 140023"/>
              <a:gd name="connsiteY5" fmla="*/ 203200 h 20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023" h="203200">
                <a:moveTo>
                  <a:pt x="0" y="0"/>
                </a:moveTo>
                <a:cubicBezTo>
                  <a:pt x="66675" y="22225"/>
                  <a:pt x="133350" y="44450"/>
                  <a:pt x="139700" y="76200"/>
                </a:cubicBezTo>
                <a:cubicBezTo>
                  <a:pt x="146050" y="107950"/>
                  <a:pt x="57150" y="171450"/>
                  <a:pt x="38100" y="190500"/>
                </a:cubicBezTo>
                <a:cubicBezTo>
                  <a:pt x="19050" y="209550"/>
                  <a:pt x="25400" y="190500"/>
                  <a:pt x="25400" y="190500"/>
                </a:cubicBezTo>
                <a:lnTo>
                  <a:pt x="25400" y="190500"/>
                </a:lnTo>
                <a:lnTo>
                  <a:pt x="38100" y="20320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167" name="Straight Connector 166"/>
          <p:cNvCxnSpPr>
            <a:endCxn id="166" idx="0"/>
          </p:cNvCxnSpPr>
          <p:nvPr/>
        </p:nvCxnSpPr>
        <p:spPr>
          <a:xfrm flipH="1">
            <a:off x="5352095" y="1697037"/>
            <a:ext cx="1286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p:nvPr/>
        </p:nvCxnSpPr>
        <p:spPr>
          <a:xfrm>
            <a:off x="5376547" y="3251199"/>
            <a:ext cx="207407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9" name="Straight Connector 168"/>
          <p:cNvCxnSpPr>
            <a:endCxn id="127" idx="0"/>
          </p:cNvCxnSpPr>
          <p:nvPr/>
        </p:nvCxnSpPr>
        <p:spPr>
          <a:xfrm>
            <a:off x="7439027" y="3251199"/>
            <a:ext cx="0" cy="3492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p:cNvCxnSpPr/>
          <p:nvPr/>
        </p:nvCxnSpPr>
        <p:spPr>
          <a:xfrm flipH="1">
            <a:off x="5885659" y="2515632"/>
            <a:ext cx="34210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p:cNvCxnSpPr>
            <a:stCxn id="160" idx="3"/>
            <a:endCxn id="129" idx="0"/>
          </p:cNvCxnSpPr>
          <p:nvPr/>
        </p:nvCxnSpPr>
        <p:spPr>
          <a:xfrm flipH="1">
            <a:off x="6569077" y="3381375"/>
            <a:ext cx="8411" cy="2190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p:cNvCxnSpPr>
            <a:stCxn id="160" idx="0"/>
          </p:cNvCxnSpPr>
          <p:nvPr/>
        </p:nvCxnSpPr>
        <p:spPr>
          <a:xfrm flipV="1">
            <a:off x="6552088" y="2949575"/>
            <a:ext cx="0" cy="2413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a:off x="5879309" y="2515632"/>
            <a:ext cx="6350" cy="43394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p:cNvCxnSpPr/>
          <p:nvPr/>
        </p:nvCxnSpPr>
        <p:spPr>
          <a:xfrm>
            <a:off x="5885659" y="2949575"/>
            <a:ext cx="66642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5" name="TextBox 174"/>
          <p:cNvSpPr txBox="1"/>
          <p:nvPr/>
        </p:nvSpPr>
        <p:spPr>
          <a:xfrm>
            <a:off x="6198395" y="2339976"/>
            <a:ext cx="593432" cy="369332"/>
          </a:xfrm>
          <a:prstGeom prst="rect">
            <a:avLst/>
          </a:prstGeom>
          <a:noFill/>
        </p:spPr>
        <p:txBody>
          <a:bodyPr wrap="none" rtlCol="0">
            <a:spAutoFit/>
          </a:bodyPr>
          <a:lstStyle/>
          <a:p>
            <a:r>
              <a:rPr lang="en-IN" dirty="0" smtClean="0"/>
              <a:t>Coal</a:t>
            </a:r>
            <a:endParaRPr lang="en-IN" dirty="0"/>
          </a:p>
        </p:txBody>
      </p:sp>
      <p:cxnSp>
        <p:nvCxnSpPr>
          <p:cNvPr id="176" name="Straight Connector 175"/>
          <p:cNvCxnSpPr>
            <a:stCxn id="166" idx="3"/>
          </p:cNvCxnSpPr>
          <p:nvPr/>
        </p:nvCxnSpPr>
        <p:spPr>
          <a:xfrm flipH="1">
            <a:off x="5364955" y="2293937"/>
            <a:ext cx="12540" cy="9572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a:off x="4781553" y="2089150"/>
            <a:ext cx="32385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Arrow Connector 177"/>
          <p:cNvCxnSpPr/>
          <p:nvPr/>
        </p:nvCxnSpPr>
        <p:spPr>
          <a:xfrm>
            <a:off x="5110004" y="2089150"/>
            <a:ext cx="2303" cy="15113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9" name="TextBox 178"/>
          <p:cNvSpPr txBox="1"/>
          <p:nvPr/>
        </p:nvSpPr>
        <p:spPr>
          <a:xfrm>
            <a:off x="4191000" y="1317625"/>
            <a:ext cx="851515" cy="369332"/>
          </a:xfrm>
          <a:prstGeom prst="rect">
            <a:avLst/>
          </a:prstGeom>
          <a:noFill/>
        </p:spPr>
        <p:txBody>
          <a:bodyPr wrap="none" rtlCol="0">
            <a:spAutoFit/>
          </a:bodyPr>
          <a:lstStyle/>
          <a:p>
            <a:r>
              <a:rPr lang="en-US" dirty="0" smtClean="0"/>
              <a:t>Orifice</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pic>
        <p:nvPicPr>
          <p:cNvPr id="5" name="Content Placeholder 4" descr="9cc89f5a-da6a-4de3-a48d-58f361787243.gif"/>
          <p:cNvPicPr>
            <a:picLocks noGrp="1" noChangeAspect="1"/>
          </p:cNvPicPr>
          <p:nvPr>
            <p:ph idx="1"/>
          </p:nvPr>
        </p:nvPicPr>
        <p:blipFill>
          <a:blip r:embed="rId2"/>
          <a:stretch>
            <a:fillRect/>
          </a:stretch>
        </p:blipFill>
        <p:spPr>
          <a:xfrm>
            <a:off x="1600200" y="1752600"/>
            <a:ext cx="5943600" cy="4343400"/>
          </a:xfrm>
        </p:spPr>
      </p:pic>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sz="3200" b="1" dirty="0" smtClean="0">
                <a:latin typeface="Times New Roman" pitchFamily="18" charset="0"/>
                <a:cs typeface="Times New Roman" pitchFamily="18" charset="0"/>
              </a:rPr>
              <a:t>WORKING PRINCIPLE </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
        <p:nvSpPr>
          <p:cNvPr id="6" name="Content Placeholder 5"/>
          <p:cNvSpPr>
            <a:spLocks noGrp="1"/>
          </p:cNvSpPr>
          <p:nvPr>
            <p:ph idx="1"/>
          </p:nvPr>
        </p:nvSpPr>
        <p:spPr/>
        <p:txBody>
          <a:bodyPr/>
          <a:lstStyle/>
          <a:p>
            <a:pPr algn="just">
              <a:lnSpc>
                <a:spcPct val="150000"/>
              </a:lnSpc>
            </a:pPr>
            <a:r>
              <a:rPr lang="en-US" sz="2000" dirty="0" smtClean="0"/>
              <a:t>This project work proposes a prototype of   closed loop air damper control method used where the air supply can be controlled with the help of actuator, microcontroller through simulation </a:t>
            </a:r>
          </a:p>
          <a:p>
            <a:pPr algn="just">
              <a:lnSpc>
                <a:spcPct val="150000"/>
              </a:lnSpc>
            </a:pPr>
            <a:r>
              <a:rPr lang="en-US" sz="2000" dirty="0" smtClean="0"/>
              <a:t>The main function of the boiler is to generate steam at desire    pressure and desired steam generation rate in boiler system</a:t>
            </a:r>
            <a:endParaRPr lang="en-US" sz="2000" dirty="0"/>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11</a:t>
            </a:fld>
            <a:endParaRPr lang="en-US"/>
          </a:p>
        </p:txBody>
      </p:sp>
      <p:pic>
        <p:nvPicPr>
          <p:cNvPr id="5" name="Content Placeholder 4" descr="C:\Documents and Settings\Student\Desktop\bala\Screenshot (7).png"/>
          <p:cNvPicPr>
            <a:picLocks noGrp="1"/>
          </p:cNvPicPr>
          <p:nvPr>
            <p:ph idx="1"/>
          </p:nvPr>
        </p:nvPicPr>
        <p:blipFill>
          <a:blip r:embed="rId2" cstate="print"/>
          <a:srcRect/>
          <a:stretch>
            <a:fillRect/>
          </a:stretch>
        </p:blipFill>
        <p:spPr bwMode="auto">
          <a:xfrm>
            <a:off x="4724400" y="1371600"/>
            <a:ext cx="3682531" cy="4906963"/>
          </a:xfrm>
          <a:prstGeom prst="rect">
            <a:avLst/>
          </a:prstGeom>
          <a:noFill/>
          <a:ln w="9525">
            <a:noFill/>
            <a:miter lim="800000"/>
            <a:headEnd/>
            <a:tailEnd/>
          </a:ln>
        </p:spPr>
      </p:pic>
      <p:sp>
        <p:nvSpPr>
          <p:cNvPr id="717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86055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7169" name="Picture 17" descr="KIT.jpg"/>
          <p:cNvPicPr>
            <a:picLocks noChangeAspect="1" noChangeArrowheads="1"/>
          </p:cNvPicPr>
          <p:nvPr/>
        </p:nvPicPr>
        <p:blipFill>
          <a:blip r:embed="rId3"/>
          <a:srcRect/>
          <a:stretch>
            <a:fillRect/>
          </a:stretch>
        </p:blipFill>
        <p:spPr bwMode="auto">
          <a:xfrm>
            <a:off x="381000" y="1447800"/>
            <a:ext cx="4038600" cy="4495800"/>
          </a:xfrm>
          <a:prstGeom prst="rect">
            <a:avLst/>
          </a:prstGeom>
          <a:noFill/>
        </p:spPr>
      </p:pic>
      <p:sp>
        <p:nvSpPr>
          <p:cNvPr id="7171" name="Rectangle 3"/>
          <p:cNvSpPr>
            <a:spLocks noChangeArrowheads="1"/>
          </p:cNvSpPr>
          <p:nvPr/>
        </p:nvSpPr>
        <p:spPr bwMode="auto">
          <a:xfrm>
            <a:off x="0" y="482917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186055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r>
              <a:rPr lang="en-US" sz="3200" b="1" dirty="0" smtClean="0">
                <a:latin typeface="Times New Roman" pitchFamily="18" charset="0"/>
                <a:cs typeface="Times New Roman" pitchFamily="18" charset="0"/>
              </a:rPr>
              <a:t>CONCLUSION </a:t>
            </a:r>
          </a:p>
        </p:txBody>
      </p:sp>
      <p:sp>
        <p:nvSpPr>
          <p:cNvPr id="21507" name="Content Placeholder 2"/>
          <p:cNvSpPr>
            <a:spLocks noGrp="1"/>
          </p:cNvSpPr>
          <p:nvPr>
            <p:ph idx="1"/>
          </p:nvPr>
        </p:nvSpPr>
        <p:spPr/>
        <p:txBody>
          <a:bodyPr/>
          <a:lstStyle/>
          <a:p>
            <a:pPr eaLnBrk="1" hangingPunct="1"/>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a:p>
            <a:pPr eaLnBrk="1" hangingPunct="1"/>
            <a:endParaRPr lang="en-US" sz="2400" dirty="0" smtClean="0"/>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12</a:t>
            </a:fld>
            <a:endParaRPr lang="en-US"/>
          </a:p>
        </p:txBody>
      </p:sp>
      <p:sp>
        <p:nvSpPr>
          <p:cNvPr id="4098" name="Rectangle 2"/>
          <p:cNvSpPr>
            <a:spLocks noChangeArrowheads="1"/>
          </p:cNvSpPr>
          <p:nvPr/>
        </p:nvSpPr>
        <p:spPr bwMode="auto">
          <a:xfrm>
            <a:off x="381000" y="1676400"/>
            <a:ext cx="7924800" cy="5027017"/>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50000"/>
              </a:lnSpc>
              <a:spcBef>
                <a:spcPct val="0"/>
              </a:spcBef>
              <a:spcAft>
                <a:spcPct val="0"/>
              </a:spcAft>
              <a:buClrTx/>
              <a:buSzTx/>
              <a:buFontTx/>
              <a:buNone/>
              <a:tabLst>
                <a:tab pos="1860550" algn="l"/>
              </a:tabLst>
            </a:pP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Boiler or steam generator is an integral part of most of the core industries like power plant, steel plant etc. as machines are always susceptible to damages, any problem related to boiler will hampers the total process of production or service in an industry.</a:t>
            </a:r>
            <a:endPar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1860550" algn="l"/>
              </a:tabLst>
            </a:pP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lang="en-US" dirty="0" smtClean="0">
                <a:latin typeface="Times New Roman" pitchFamily="18" charset="0"/>
                <a:ea typeface="Times New Roman" pitchFamily="18" charset="0"/>
                <a:cs typeface="Times New Roman" pitchFamily="18" charset="0"/>
              </a:rPr>
              <a:t>F</a:t>
            </a: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rom the project we have learned basic ideas about  industries, individual parts and their functions and the means to improve the efficiency of the boiler while maintaining the environmental laws and pollution act.</a:t>
            </a:r>
            <a:endPar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1860550" algn="l"/>
              </a:tabLst>
            </a:pP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1860550" algn="l"/>
              </a:tabLst>
            </a:pP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Overall it has been a great learning experience and gains a lot of experience and gain a lot of experience which we can utilize in practical field in future.</a:t>
            </a:r>
            <a:endParaRPr kumimoji="0" lang="en-US"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457200" algn="just" defTabSz="914400" rtl="0" eaLnBrk="0" fontAlgn="base" latinLnBrk="0" hangingPunct="0">
              <a:lnSpc>
                <a:spcPct val="150000"/>
              </a:lnSpc>
              <a:spcBef>
                <a:spcPct val="0"/>
              </a:spcBef>
              <a:spcAft>
                <a:spcPct val="0"/>
              </a:spcAft>
              <a:buClrTx/>
              <a:buSzTx/>
              <a:buFontTx/>
              <a:buNone/>
              <a:tabLst>
                <a:tab pos="1860550" algn="l"/>
              </a:tabLst>
            </a:pP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SCOPE</a:t>
            </a:r>
            <a:endParaRPr lang="en-US" dirty="0"/>
          </a:p>
        </p:txBody>
      </p:sp>
      <p:sp>
        <p:nvSpPr>
          <p:cNvPr id="3" name="Content Placeholder 2"/>
          <p:cNvSpPr>
            <a:spLocks noGrp="1"/>
          </p:cNvSpPr>
          <p:nvPr>
            <p:ph idx="1"/>
          </p:nvPr>
        </p:nvSpPr>
        <p:spPr/>
        <p:txBody>
          <a:bodyPr/>
          <a:lstStyle/>
          <a:p>
            <a:pPr algn="just">
              <a:lnSpc>
                <a:spcPct val="150000"/>
              </a:lnSpc>
            </a:pPr>
            <a:r>
              <a:rPr lang="en-US" sz="1800" dirty="0" smtClean="0">
                <a:latin typeface="Times New Roman" pitchFamily="18" charset="0"/>
                <a:cs typeface="Times New Roman" pitchFamily="18" charset="0"/>
              </a:rPr>
              <a:t> Future emission scenarios for the period </a:t>
            </a:r>
            <a:r>
              <a:rPr lang="en-US" sz="1800" dirty="0" err="1" smtClean="0">
                <a:latin typeface="Times New Roman" pitchFamily="18" charset="0"/>
                <a:cs typeface="Times New Roman" pitchFamily="18" charset="0"/>
              </a:rPr>
              <a:t>upto</a:t>
            </a:r>
            <a:r>
              <a:rPr lang="en-US" sz="1800" dirty="0" smtClean="0">
                <a:latin typeface="Times New Roman" pitchFamily="18" charset="0"/>
                <a:cs typeface="Times New Roman" pitchFamily="18" charset="0"/>
              </a:rPr>
              <a:t> 2020-2021 are generated based on the estimates o2 and air flow combination in boiler system from thermal power plant have increased from 323474.858Gg for the percentage of boiler load, nitrogen content in the coal, and rate of gas cooling it makes a large power production for the environment.</a:t>
            </a:r>
          </a:p>
          <a:p>
            <a:pPr algn="just">
              <a:lnSpc>
                <a:spcPct val="150000"/>
              </a:lnSpc>
            </a:pPr>
            <a:endParaRPr lang="en-US" sz="1800" dirty="0" smtClean="0">
              <a:latin typeface="Times New Roman" pitchFamily="18" charset="0"/>
              <a:cs typeface="Times New Roman" pitchFamily="18" charset="0"/>
            </a:endParaRPr>
          </a:p>
          <a:p>
            <a:pPr algn="just"/>
            <a:endParaRPr lang="en-US" sz="1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dirty="0" smtClean="0">
                <a:latin typeface="Times New Roman" pitchFamily="18" charset="0"/>
                <a:cs typeface="Times New Roman" pitchFamily="18" charset="0"/>
              </a:rPr>
              <a:t>REFERENCES</a:t>
            </a:r>
            <a:r>
              <a:rPr lang="en-US" sz="3200" dirty="0" smtClean="0"/>
              <a:t> </a:t>
            </a:r>
            <a:endParaRPr lang="en-US" sz="3200" dirty="0"/>
          </a:p>
        </p:txBody>
      </p:sp>
      <p:sp>
        <p:nvSpPr>
          <p:cNvPr id="3" name="Content Placeholder 2"/>
          <p:cNvSpPr>
            <a:spLocks noGrp="1"/>
          </p:cNvSpPr>
          <p:nvPr>
            <p:ph idx="1"/>
          </p:nvPr>
        </p:nvSpPr>
        <p:spPr>
          <a:xfrm>
            <a:off x="1143000" y="838200"/>
            <a:ext cx="7010400" cy="5638800"/>
          </a:xfrm>
        </p:spPr>
        <p:txBody>
          <a:bodyPr/>
          <a:lstStyle/>
          <a:p>
            <a:pPr lvl="0" algn="just">
              <a:lnSpc>
                <a:spcPct val="150000"/>
              </a:lnSpc>
            </a:pPr>
            <a:r>
              <a:rPr lang="en-US" sz="1800" dirty="0" err="1" smtClean="0"/>
              <a:t>R.Hari</a:t>
            </a:r>
            <a:r>
              <a:rPr lang="en-US" sz="1800" dirty="0" smtClean="0"/>
              <a:t> Krishnan, </a:t>
            </a:r>
            <a:r>
              <a:rPr lang="en-US" sz="1800" dirty="0" err="1" smtClean="0"/>
              <a:t>V.Ramprasath</a:t>
            </a:r>
            <a:r>
              <a:rPr lang="en-US" sz="1800" dirty="0" smtClean="0"/>
              <a:t>-“Controlling power plant boiler and draft fan using lab view IEEE boiler fan simulation circuits”, vol. 27, no. 9 pp.476-487, Sep 2011. </a:t>
            </a:r>
            <a:r>
              <a:rPr lang="en-IN" sz="1800" dirty="0" smtClean="0"/>
              <a:t> </a:t>
            </a:r>
            <a:endParaRPr lang="en-US" sz="1800" dirty="0" smtClean="0"/>
          </a:p>
          <a:p>
            <a:pPr lvl="0" algn="just">
              <a:lnSpc>
                <a:spcPct val="150000"/>
              </a:lnSpc>
            </a:pPr>
            <a:r>
              <a:rPr lang="en-US" sz="1800" dirty="0" smtClean="0"/>
              <a:t>Rhys Thompson, Dane Wong-IEEE, “Boiler induced draft fan optimization” page no-16-22, published in the year of 2011.</a:t>
            </a:r>
          </a:p>
          <a:p>
            <a:pPr algn="just">
              <a:lnSpc>
                <a:spcPct val="150000"/>
              </a:lnSpc>
              <a:buNone/>
            </a:pPr>
            <a:endParaRPr lang="en-US" sz="1800" dirty="0" smtClean="0"/>
          </a:p>
          <a:p>
            <a:pPr lvl="0" algn="just">
              <a:lnSpc>
                <a:spcPct val="150000"/>
              </a:lnSpc>
            </a:pPr>
            <a:r>
              <a:rPr lang="en-US" sz="1800" dirty="0" err="1" smtClean="0"/>
              <a:t>Juio</a:t>
            </a:r>
            <a:r>
              <a:rPr lang="en-US" sz="1800" dirty="0" smtClean="0"/>
              <a:t>, Maria </a:t>
            </a:r>
            <a:r>
              <a:rPr lang="en-US" sz="1800" dirty="0" err="1" smtClean="0"/>
              <a:t>p.caton</a:t>
            </a:r>
            <a:r>
              <a:rPr lang="en-US" sz="1800" dirty="0" smtClean="0"/>
              <a:t> “Controlling power plant boiler &amp;draft fan” in 2014.</a:t>
            </a:r>
          </a:p>
          <a:p>
            <a:pPr algn="just">
              <a:lnSpc>
                <a:spcPct val="150000"/>
              </a:lnSpc>
              <a:buNone/>
            </a:pPr>
            <a:r>
              <a:rPr lang="en-IN" sz="1800" dirty="0" smtClean="0"/>
              <a:t> </a:t>
            </a:r>
          </a:p>
          <a:p>
            <a:pPr lvl="0" algn="just">
              <a:lnSpc>
                <a:spcPct val="150000"/>
              </a:lnSpc>
            </a:pPr>
            <a:r>
              <a:rPr lang="en-IN" sz="1800" dirty="0" err="1" smtClean="0"/>
              <a:t>Goyal</a:t>
            </a:r>
            <a:r>
              <a:rPr lang="en-IN" sz="1800" dirty="0" smtClean="0"/>
              <a:t>, IEEE state journal “Design of boiler fan and its operation under control system” IEEE state journal published in the year of 2009.</a:t>
            </a:r>
            <a:endParaRPr lang="en-US" sz="1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lgn="just">
              <a:lnSpc>
                <a:spcPct val="150000"/>
              </a:lnSpc>
            </a:pPr>
            <a:r>
              <a:rPr lang="en-IN" sz="1600" dirty="0" err="1" smtClean="0"/>
              <a:t>Mcgraw</a:t>
            </a:r>
            <a:r>
              <a:rPr lang="en-IN" sz="1600" dirty="0" smtClean="0"/>
              <a:t> hill “Heating boiler operator’s manual </a:t>
            </a:r>
            <a:r>
              <a:rPr lang="en-IN" sz="1600" dirty="0" err="1" smtClean="0"/>
              <a:t>maintanance</a:t>
            </a:r>
            <a:r>
              <a:rPr lang="en-IN" sz="1600" dirty="0" smtClean="0"/>
              <a:t> operation and repair” published in the year of 2014 </a:t>
            </a:r>
            <a:endParaRPr lang="en-US" sz="1600" dirty="0" smtClean="0"/>
          </a:p>
          <a:p>
            <a:pPr algn="just">
              <a:lnSpc>
                <a:spcPct val="150000"/>
              </a:lnSpc>
              <a:buNone/>
            </a:pPr>
            <a:r>
              <a:rPr lang="en-IN" sz="1600" dirty="0" smtClean="0"/>
              <a:t> </a:t>
            </a:r>
            <a:endParaRPr lang="en-US" sz="1600" dirty="0" smtClean="0"/>
          </a:p>
          <a:p>
            <a:pPr lvl="0" algn="just">
              <a:lnSpc>
                <a:spcPct val="150000"/>
              </a:lnSpc>
            </a:pPr>
            <a:r>
              <a:rPr lang="en-IN" sz="1600" dirty="0" err="1" smtClean="0"/>
              <a:t>C.S.Wallace,”Operation</a:t>
            </a:r>
            <a:r>
              <a:rPr lang="en-IN" sz="1600" dirty="0" smtClean="0"/>
              <a:t> of boiler fan controlling for the power plant” page no, 560-568, published in the year of 2014.</a:t>
            </a:r>
            <a:endParaRPr lang="en-US" sz="1600" dirty="0" smtClean="0"/>
          </a:p>
          <a:p>
            <a:pPr algn="just">
              <a:lnSpc>
                <a:spcPct val="150000"/>
              </a:lnSpc>
              <a:buNone/>
            </a:pPr>
            <a:r>
              <a:rPr lang="en-IN" sz="1600" dirty="0" smtClean="0"/>
              <a:t> </a:t>
            </a:r>
            <a:endParaRPr lang="en-US" sz="1600" dirty="0" smtClean="0"/>
          </a:p>
          <a:p>
            <a:pPr lvl="0" algn="just">
              <a:lnSpc>
                <a:spcPct val="150000"/>
              </a:lnSpc>
            </a:pPr>
            <a:r>
              <a:rPr lang="en-US" sz="1600" u="sng" dirty="0" smtClean="0">
                <a:hlinkClick r:id="rId2"/>
              </a:rPr>
              <a:t>http://www.atmel.com/</a:t>
            </a:r>
            <a:endParaRPr lang="en-US" sz="1600" dirty="0" smtClean="0"/>
          </a:p>
          <a:p>
            <a:pPr algn="just">
              <a:lnSpc>
                <a:spcPct val="150000"/>
              </a:lnSpc>
              <a:buNone/>
            </a:pPr>
            <a:r>
              <a:rPr lang="en-IN" sz="1600" dirty="0" smtClean="0"/>
              <a:t> </a:t>
            </a:r>
            <a:endParaRPr lang="en-US" sz="1600" dirty="0" smtClean="0"/>
          </a:p>
          <a:p>
            <a:pPr lvl="0" algn="just">
              <a:lnSpc>
                <a:spcPct val="150000"/>
              </a:lnSpc>
            </a:pPr>
            <a:r>
              <a:rPr lang="en-US" sz="1600" u="sng" dirty="0" smtClean="0">
                <a:hlinkClick r:id="rId3"/>
              </a:rPr>
              <a:t>http://www.microchip.com/</a:t>
            </a:r>
            <a:endParaRPr lang="en-US" sz="1600" dirty="0" smtClean="0"/>
          </a:p>
          <a:p>
            <a:pPr algn="just">
              <a:lnSpc>
                <a:spcPct val="150000"/>
              </a:lnSpc>
            </a:pPr>
            <a:endParaRPr lang="en-US" sz="16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r>
              <a:rPr kumimoji="0" lang="en-US" sz="3200" b="0"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2000" b="0"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 </a:t>
            </a:r>
            <a:endParaRPr kumimoji="0" lang="en-US" sz="2000" b="0"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2289175"/>
          </a:xfrm>
        </p:spPr>
        <p:txBody>
          <a:bodyPr/>
          <a:lstStyle/>
          <a:p>
            <a:r>
              <a:rPr lang="en-US" dirty="0" smtClean="0"/>
              <a:t> </a:t>
            </a:r>
            <a:br>
              <a:rPr lang="en-US" dirty="0" smtClean="0"/>
            </a:br>
            <a:r>
              <a:rPr lang="en-US" dirty="0" smtClean="0"/>
              <a:t/>
            </a:r>
            <a:br>
              <a:rPr lang="en-US" dirty="0" smtClean="0"/>
            </a:br>
            <a:r>
              <a:rPr lang="en-US" dirty="0" smtClean="0"/>
              <a:t>THANK  YOU !!!</a:t>
            </a:r>
            <a:endParaRPr lang="en-US" dirty="0"/>
          </a:p>
        </p:txBody>
      </p:sp>
      <p:sp>
        <p:nvSpPr>
          <p:cNvPr id="4" name="Slide Number Placeholder 3"/>
          <p:cNvSpPr>
            <a:spLocks noGrp="1"/>
          </p:cNvSpPr>
          <p:nvPr>
            <p:ph type="sldNum" sz="quarter" idx="12"/>
          </p:nvPr>
        </p:nvSpPr>
        <p:spPr/>
        <p:txBody>
          <a:bodyPr/>
          <a:lstStyle/>
          <a:p>
            <a:pPr>
              <a:defRPr/>
            </a:pPr>
            <a:fld id="{84B50741-9806-423F-8229-E420720EA18E}" type="slidenum">
              <a:rPr lang="en-US" smtClean="0"/>
              <a:pPr>
                <a:defRPr/>
              </a:pPr>
              <a:t>16</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1482</TotalTime>
  <Words>671</Words>
  <Application>Microsoft Office PowerPoint</Application>
  <PresentationFormat>On-screen Show (4:3)</PresentationFormat>
  <Paragraphs>121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Design Of Closed Control Loop For Boiler Air Flow System                                                                                                                                                                       using Embedded system </vt:lpstr>
      <vt:lpstr>CONTENTS</vt:lpstr>
      <vt:lpstr>ABSTRACT</vt:lpstr>
      <vt:lpstr>INTRODUCTION</vt:lpstr>
      <vt:lpstr>   EXISTING SCHEME</vt:lpstr>
      <vt:lpstr>GENERAL LAYOUT OF THERMAL POWER PLANT</vt:lpstr>
      <vt:lpstr>PROPOSED SYSTEM </vt:lpstr>
      <vt:lpstr>PROPOSED SYSTEM OPERATION </vt:lpstr>
      <vt:lpstr>WORKING PRINCIPLE OF  PROPOSED SYSTEM</vt:lpstr>
      <vt:lpstr>WORKING PRINCIPLE </vt:lpstr>
      <vt:lpstr>OUTCOMES AND RESULTS</vt:lpstr>
      <vt:lpstr>CONCLUSION </vt:lpstr>
      <vt:lpstr>FUTURE SCOPE</vt:lpstr>
      <vt:lpstr>REFERENCES </vt:lpstr>
      <vt:lpstr>Slide 15</vt:lpstr>
      <vt:lpstr>   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258</cp:revision>
  <dcterms:created xsi:type="dcterms:W3CDTF">2013-12-25T12:40:00Z</dcterms:created>
  <dcterms:modified xsi:type="dcterms:W3CDTF">2021-04-13T11:41:20Z</dcterms:modified>
</cp:coreProperties>
</file>