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83" r:id="rId2"/>
    <p:sldId id="376" r:id="rId3"/>
    <p:sldId id="369" r:id="rId4"/>
    <p:sldId id="373" r:id="rId5"/>
    <p:sldId id="370" r:id="rId6"/>
    <p:sldId id="313" r:id="rId7"/>
    <p:sldId id="364" r:id="rId8"/>
    <p:sldId id="371" r:id="rId9"/>
    <p:sldId id="372" r:id="rId10"/>
    <p:sldId id="374" r:id="rId11"/>
    <p:sldId id="375" r:id="rId12"/>
    <p:sldId id="382" r:id="rId13"/>
    <p:sldId id="378" r:id="rId14"/>
    <p:sldId id="379" r:id="rId15"/>
    <p:sldId id="380" r:id="rId16"/>
    <p:sldId id="331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1182" autoAdjust="0"/>
  </p:normalViewPr>
  <p:slideViewPr>
    <p:cSldViewPr>
      <p:cViewPr>
        <p:scale>
          <a:sx n="66" d="100"/>
          <a:sy n="66" d="100"/>
        </p:scale>
        <p:origin x="-6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4E620A1-11A7-40E6-98DA-F084CD4D5829}" type="datetimeFigureOut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D70582A-6561-40DF-8C7A-0D582E7C0A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192354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4D8A0-B04F-4FE3-AA10-A4F3F40F2B1C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50741-9806-423F-8229-E420720EA1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BB0AA-4709-44C1-811D-13CC4346E975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15EA8-6743-419E-A063-36479DA578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1F2C7-CBA5-432D-A1B4-44746572F1A2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EC459-76B5-4648-8B37-F99706DD7E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2A319-C843-4A88-B069-8322B0F173FE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1A082-456F-4880-8A3A-DB4DA85F8C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11525-3CA9-42EE-9C97-8813FF733A05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D0F9C-35D9-4E05-8FE8-1476E5CFE7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A5416-C31B-456C-94D6-20BF5C5EA767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DBCE6-C205-4C1C-9ED2-E1A8F55C60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4142F-853B-4162-90D9-9F40EF758AAB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3D003-B892-41A2-B721-44B6516BE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DF0EF-EA99-4DB1-93AD-BD31227B1588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95C45-E8CB-4F25-9F22-7E2D4BCBCA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205DA-64B7-4FCF-89BA-3F5F46681A35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B674B-4268-4F09-9459-BF90F2A9AD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39099-45C4-4E19-85E1-BAF45EE6F65D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AF628-B592-4C69-9AA4-34940DEE77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11BB8-6C97-4C53-829E-BF80A54703A9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1C7DF-D142-4B72-B414-0831894CF8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5F63283-71F0-4369-B8FF-8D928F36FEDD}" type="datetime1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4E07C0E-2587-41FD-9032-B0BECFE3D0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0"/>
            <a:ext cx="8229600" cy="4114800"/>
          </a:xfrm>
        </p:spPr>
        <p:txBody>
          <a:bodyPr/>
          <a:lstStyle/>
          <a:p>
            <a:pPr lvl="1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CROWD SIZE ESTIMATION USING MATLAB</a:t>
            </a:r>
            <a:r>
              <a:rPr lang="zh-CN" altLang="en-US" sz="3700" dirty="0" smtClean="0"/>
              <a:t/>
            </a:r>
            <a:br>
              <a:rPr lang="zh-CN" altLang="en-US" sz="3700" dirty="0" smtClean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CONTENT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257800"/>
          </a:xfrm>
        </p:spPr>
        <p:txBody>
          <a:bodyPr/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ABSTRACT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EXISTING SCHEME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PROPOSED SCHEME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FLOW CHART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BLOCK DIAGRAM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SOFTWARE METHODOLOGY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SOFTWARE TOOL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AND FEATURES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OUTCOME &amp; RESULTS OF IMPLEMENTION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CONCLUSION AND FUTURE SCOPE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REFERENCES</a:t>
            </a:r>
          </a:p>
          <a:p>
            <a:pPr algn="just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8229600" cy="1066800"/>
          </a:xfrm>
        </p:spPr>
        <p:txBody>
          <a:bodyPr/>
          <a:lstStyle/>
          <a:p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ABSTRACT</a:t>
            </a:r>
            <a:endParaRPr lang="en-US" sz="4000" dirty="0"/>
          </a:p>
        </p:txBody>
      </p:sp>
      <p:sp>
        <p:nvSpPr>
          <p:cNvPr id="1048598" name="Content Placeholder 2"/>
          <p:cNvSpPr>
            <a:spLocks noGrp="1"/>
          </p:cNvSpPr>
          <p:nvPr>
            <p:ph idx="1"/>
          </p:nvPr>
        </p:nvSpPr>
        <p:spPr>
          <a:xfrm rot="21597360">
            <a:off x="307021" y="917557"/>
            <a:ext cx="8225038" cy="5788159"/>
          </a:xfrm>
        </p:spPr>
        <p:txBody>
          <a:bodyPr/>
          <a:lstStyle/>
          <a:p>
            <a:pPr algn="just"/>
            <a:r>
              <a:rPr lang="en-US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Crowd </a:t>
            </a:r>
            <a:r>
              <a:rPr lang="en-US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density and size estimation is very important in intelligent crowd monitoring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 In this project, a new approach of crowd density estimation is proposed video processing method 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This method combines the advantage of</a:t>
            </a:r>
            <a:r>
              <a:rPr lang="en-US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pixel statistical feature and texture analysis, and reduces the impact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of perspective distortion by dividing the region of interest </a:t>
            </a:r>
          </a:p>
          <a:p>
            <a:pPr marL="0" indent="0" algn="just">
              <a:buNone/>
            </a:pPr>
            <a:r>
              <a:rPr lang="en-GB" dirty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indent="0" algn="just">
              <a:buNone/>
            </a:pPr>
            <a:r>
              <a:rPr lang="en-GB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-Continue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859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15EA8-6743-419E-A063-36479DA57814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68FB61B-1AD1-6E4C-9954-B8C7407041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4012"/>
            <a:ext cx="8229600" cy="4525963"/>
          </a:xfrm>
        </p:spPr>
        <p:txBody>
          <a:bodyPr/>
          <a:lstStyle/>
          <a:p>
            <a:pPr algn="just"/>
            <a:r>
              <a:rPr lang="en-US" sz="36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Estimate the crowd size (the range of numbers) for high density and extremely high density crowd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Experiment results show that the proposed method has a relatively high accuracy in the whole density range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19CEEF4-4F68-034A-8A34-E68B17774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748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Title 1"/>
          <p:cNvSpPr>
            <a:spLocks noGrp="1"/>
          </p:cNvSpPr>
          <p:nvPr>
            <p:ph type="title"/>
          </p:nvPr>
        </p:nvSpPr>
        <p:spPr>
          <a:xfrm>
            <a:off x="762000" y="304800"/>
            <a:ext cx="7467600" cy="838200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  EXISTING SCHEME</a:t>
            </a:r>
          </a:p>
        </p:txBody>
      </p:sp>
      <p:sp>
        <p:nvSpPr>
          <p:cNvPr id="1048587" name="Content Placeholder 2"/>
          <p:cNvSpPr>
            <a:spLocks noGrp="1"/>
          </p:cNvSpPr>
          <p:nvPr>
            <p:ph idx="1"/>
          </p:nvPr>
        </p:nvSpPr>
        <p:spPr>
          <a:xfrm>
            <a:off x="204788" y="1250950"/>
            <a:ext cx="8482012" cy="5105400"/>
          </a:xfrm>
        </p:spPr>
        <p:txBody>
          <a:bodyPr/>
          <a:lstStyle/>
          <a:p>
            <a:pPr algn="just"/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Subburaman.V.B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Descamps.A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Carincotte.C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Counting People in the Crowd Using a Generic Head Detector Proceedings of 2012 IEEE 9th International Conference on Advanced Video and Signal-Based Surveillance (AVSS): September 18-21, 2012 Beijing, China, pp-470-475, 2012 </a:t>
            </a:r>
          </a:p>
          <a:p>
            <a:pPr algn="just"/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Mark Marsden, Kevin McGuiness, Suzanne Little, and Noel E O’Connor Fully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Crowd Counting On Highly Congested Scenes In The International Conference on Computer Vision Theory and Applications, pp-2547–2554, 2017</a:t>
            </a:r>
          </a:p>
        </p:txBody>
      </p:sp>
      <p:sp>
        <p:nvSpPr>
          <p:cNvPr id="104858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4C11D-6C5E-4930-B04B-8227908DCAFD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915400" cy="1249362"/>
          </a:xfrm>
        </p:spPr>
        <p:txBody>
          <a:bodyPr/>
          <a:lstStyle/>
          <a:p>
            <a:pPr eaLnBrk="1" hangingPunct="1"/>
            <a:r>
              <a:rPr lang="en-US" b="1" dirty="0">
                <a:latin typeface="Times New Roman" pitchFamily="18" charset="0"/>
                <a:cs typeface="Times New Roman" pitchFamily="18" charset="0"/>
              </a:rPr>
              <a:t>PROPOSED SCHEME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n-US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Combination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of Pixel and Texture statistical method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n-US" sz="36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Reduces run time 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More </a:t>
            </a:r>
            <a:r>
              <a:rPr lang="en-US" sz="36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accuracy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possible in results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20FEC-1C9C-43EB-98EE-0E23C6351056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1066800"/>
          </a:xfrm>
        </p:spPr>
        <p:txBody>
          <a:bodyPr/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FLOW CHART</a:t>
            </a:r>
          </a:p>
        </p:txBody>
      </p:sp>
      <p:sp>
        <p:nvSpPr>
          <p:cNvPr id="7171" name="Content Placeholder 4"/>
          <p:cNvSpPr>
            <a:spLocks noGrp="1"/>
          </p:cNvSpPr>
          <p:nvPr>
            <p:ph idx="1"/>
          </p:nvPr>
        </p:nvSpPr>
        <p:spPr>
          <a:xfrm>
            <a:off x="304800" y="1219200"/>
            <a:ext cx="8229600" cy="5638800"/>
          </a:xfrm>
        </p:spPr>
        <p:txBody>
          <a:bodyPr/>
          <a:lstStyle/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C91573-0111-4463-8BE1-D8CDE12C0CE3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276600" y="1828800"/>
            <a:ext cx="26670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Video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76600" y="2514600"/>
            <a:ext cx="26670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Gaussian Mixture Mode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276600" y="3810000"/>
            <a:ext cx="2667000" cy="533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Filtering &amp; Morphological Action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276600" y="4572000"/>
            <a:ext cx="26670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Pixel Statics Method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276600" y="3124200"/>
            <a:ext cx="26670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Foreground Image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276600" y="5105400"/>
            <a:ext cx="26670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Texture Statics Method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276600" y="5638800"/>
            <a:ext cx="26670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To Attain Crow density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276600" y="6172200"/>
            <a:ext cx="2667000" cy="533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Crow Estimation and Analysis</a:t>
            </a:r>
          </a:p>
        </p:txBody>
      </p:sp>
      <p:cxnSp>
        <p:nvCxnSpPr>
          <p:cNvPr id="18" name="Straight Arrow Connector 17"/>
          <p:cNvCxnSpPr>
            <a:stCxn id="8" idx="2"/>
            <a:endCxn id="10" idx="0"/>
          </p:cNvCxnSpPr>
          <p:nvPr/>
        </p:nvCxnSpPr>
        <p:spPr>
          <a:xfrm rot="5400000">
            <a:off x="4457700" y="2362200"/>
            <a:ext cx="3048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5400000">
            <a:off x="4458494" y="3009106"/>
            <a:ext cx="228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rot="5400000">
            <a:off x="4458494" y="3694906"/>
            <a:ext cx="228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rot="5400000">
            <a:off x="4458494" y="4456906"/>
            <a:ext cx="228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5400000">
            <a:off x="4458494" y="4990306"/>
            <a:ext cx="228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5400000">
            <a:off x="4458494" y="5523706"/>
            <a:ext cx="228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5400000">
            <a:off x="4458494" y="6057106"/>
            <a:ext cx="2286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BLOCK DIAGRAM OF PROPOSED SCHEME</a:t>
            </a:r>
            <a:endParaRPr lang="en-US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pic>
        <p:nvPicPr>
          <p:cNvPr id="5" name="Content Placeholder 4" descr="E:\M.tech Projects\3rd sem\Project Litreture survey and synopsisi\Final synopsis\Capture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76400"/>
            <a:ext cx="8229600" cy="40767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914400"/>
          </a:xfrm>
        </p:spPr>
        <p:txBody>
          <a:bodyPr/>
          <a:lstStyle/>
          <a:p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4800" b="1" dirty="0">
                <a:latin typeface="Times New Roman" pitchFamily="18" charset="0"/>
                <a:cs typeface="Times New Roman" pitchFamily="18" charset="0"/>
              </a:rPr>
            </a:br>
            <a:r>
              <a:rPr lang="en-US" b="1" dirty="0">
                <a:latin typeface="Times New Roman" pitchFamily="18" charset="0"/>
                <a:cs typeface="Times New Roman" pitchFamily="18" charset="0"/>
              </a:rPr>
              <a:t>APPLICATIONS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82675"/>
            <a:ext cx="8229600" cy="5638800"/>
          </a:xfrm>
        </p:spPr>
        <p:txBody>
          <a:bodyPr/>
          <a:lstStyle/>
          <a:p>
            <a:pPr algn="just"/>
            <a:endParaRPr lang="en-GB" dirty="0"/>
          </a:p>
          <a:p>
            <a:pPr algn="just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It can be used by multiple businesses including </a:t>
            </a:r>
            <a:r>
              <a:rPr lang="en-US" sz="36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shopping malls, supermarkets, Railway station ticket counter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and so on</a:t>
            </a:r>
          </a:p>
          <a:p>
            <a:pPr algn="just"/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It is widely used in</a:t>
            </a:r>
            <a:r>
              <a:rPr lang="en-US" sz="36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computer vision technology based video surveillance applications</a:t>
            </a:r>
            <a:endParaRPr lang="en-GB" sz="36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GB" sz="36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>
              <a:buNone/>
            </a:pPr>
            <a:r>
              <a:rPr lang="en-GB" sz="3600" dirty="0">
                <a:latin typeface="Times New Roman" pitchFamily="18" charset="0"/>
                <a:cs typeface="Times New Roman" pitchFamily="18" charset="0"/>
              </a:rPr>
              <a:t>                                                     </a:t>
            </a:r>
            <a:r>
              <a:rPr lang="en-GB" sz="3600" dirty="0" smtClean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en-GB" sz="3600" dirty="0">
                <a:latin typeface="Times New Roman" pitchFamily="18" charset="0"/>
                <a:cs typeface="Times New Roman" pitchFamily="18" charset="0"/>
              </a:rPr>
              <a:t>Continue 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EE79DB9-EF02-464E-8FE8-1EAB41E02F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It will be able to rival existing </a:t>
            </a:r>
            <a:r>
              <a:rPr lang="en-US" sz="40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surveillance and monitoring systems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by providing more in depth details and information to the concerned personnel involved in the running of the institute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C8ACE49-27C0-B34B-B32D-DB5F96818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9856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SOFTWARE  METHODOLOGY</a:t>
            </a: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Video is the input and extracting the </a:t>
            </a:r>
            <a:r>
              <a:rPr lang="en-US" sz="3600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foreground image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through filtering method </a:t>
            </a:r>
          </a:p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Then processing with </a:t>
            </a:r>
            <a:r>
              <a:rPr lang="en-US" sz="3600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pixel and Texture statistic method</a:t>
            </a:r>
          </a:p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The input video will convert </a:t>
            </a:r>
            <a:r>
              <a:rPr lang="en-US" sz="3600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colour code into gray code level</a:t>
            </a:r>
            <a:endParaRPr lang="en-US" sz="3600" dirty="0">
              <a:solidFill>
                <a:schemeClr val="accent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SOFTWARE TOOLS USED AND ITS FEATURES</a:t>
            </a:r>
            <a:endParaRPr lang="en-IN" sz="3600" b="1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305800" cy="4953000"/>
          </a:xfrm>
        </p:spPr>
        <p:txBody>
          <a:bodyPr/>
          <a:lstStyle/>
          <a:p>
            <a:pPr marL="0" indent="0" algn="just">
              <a:buFont typeface="Arial" charset="0"/>
              <a:buNone/>
              <a:defRPr/>
            </a:pPr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SOFTWARE TOOL USED :</a:t>
            </a:r>
          </a:p>
          <a:p>
            <a:pPr algn="just">
              <a:defRPr/>
            </a:pPr>
            <a:r>
              <a:rPr lang="en-IN" sz="2800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MATLAB R2014a</a:t>
            </a:r>
          </a:p>
          <a:p>
            <a:pPr marL="0" indent="0" algn="just">
              <a:buFont typeface="Arial" charset="0"/>
              <a:buNone/>
              <a:defRPr/>
            </a:pPr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FEATURES :</a:t>
            </a:r>
          </a:p>
          <a:p>
            <a:pPr algn="just">
              <a:buFont typeface="Arial" pitchFamily="34" charset="0"/>
              <a:buChar char="•"/>
              <a:defRPr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High level language for </a:t>
            </a:r>
            <a:r>
              <a:rPr lang="en-IN" sz="2800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scientific and engineering computing</a:t>
            </a:r>
          </a:p>
          <a:p>
            <a:pPr algn="just">
              <a:buFont typeface="Arial" pitchFamily="34" charset="0"/>
              <a:buChar char="•"/>
              <a:defRPr/>
            </a:pPr>
            <a:r>
              <a:rPr lang="en-IN" sz="2800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Graphics for </a:t>
            </a:r>
            <a:r>
              <a:rPr lang="en-IN" sz="2800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visualizing data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and tools for </a:t>
            </a:r>
            <a:r>
              <a:rPr lang="en-IN" sz="2800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creating custom plots</a:t>
            </a:r>
          </a:p>
          <a:p>
            <a:pPr algn="just">
              <a:buFont typeface="Arial" pitchFamily="34" charset="0"/>
              <a:buChar char="•"/>
              <a:defRPr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Interface to </a:t>
            </a:r>
            <a:r>
              <a:rPr lang="en-IN" sz="2800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c / c++, Java, .NET, Python, SQL</a:t>
            </a:r>
          </a:p>
          <a:p>
            <a:pPr algn="just">
              <a:buFont typeface="Arial" pitchFamily="34" charset="0"/>
              <a:buChar char="•"/>
              <a:defRPr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Tools for building applications with </a:t>
            </a:r>
            <a:r>
              <a:rPr lang="en-IN" sz="2800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custom user interfaces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F683C2-450C-418F-B97A-FEF9661B20FC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752600"/>
          </a:xfrm>
        </p:spPr>
        <p:txBody>
          <a:bodyPr/>
          <a:lstStyle/>
          <a:p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OUTCOME &amp; RESULTS OF IMPLEMENTION</a:t>
            </a: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pPr algn="just"/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Prediction of </a:t>
            </a:r>
            <a:r>
              <a:rPr lang="en-US" sz="4000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crowd to manage the violence</a:t>
            </a:r>
          </a:p>
          <a:p>
            <a:pPr algn="just"/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Obtaining a </a:t>
            </a:r>
            <a:r>
              <a:rPr lang="en-US" sz="4000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accuracy of whole density range of crowd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CONCLUSION AND FUTURE SCOPE</a:t>
            </a: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By implementing this method we can analysis the </a:t>
            </a:r>
            <a:r>
              <a:rPr lang="en-US" sz="4000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crowd size and also control the crowd</a:t>
            </a:r>
          </a:p>
          <a:p>
            <a:pPr algn="just"/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It will help to reduce the </a:t>
            </a:r>
            <a:r>
              <a:rPr lang="en-US" sz="4000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violence rate</a:t>
            </a:r>
            <a:endParaRPr lang="en-US" sz="4000" dirty="0">
              <a:solidFill>
                <a:schemeClr val="accent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REFERENCES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029200"/>
          </a:xfrm>
        </p:spPr>
        <p:txBody>
          <a:bodyPr/>
          <a:lstStyle/>
          <a:p>
            <a:pPr algn="just"/>
            <a:r>
              <a:rPr lang="en-US" sz="2800" dirty="0" err="1" smtClean="0"/>
              <a:t>Subburaman.V.B</a:t>
            </a:r>
            <a:r>
              <a:rPr lang="en-US" sz="2800" dirty="0" smtClean="0"/>
              <a:t>, </a:t>
            </a:r>
            <a:r>
              <a:rPr lang="en-US" sz="2800" dirty="0" err="1" smtClean="0"/>
              <a:t>Descamps.A</a:t>
            </a:r>
            <a:r>
              <a:rPr lang="en-US" sz="2800" dirty="0" smtClean="0"/>
              <a:t> and </a:t>
            </a:r>
            <a:r>
              <a:rPr lang="en-US" sz="2800" dirty="0" err="1" smtClean="0"/>
              <a:t>Carincotte.C</a:t>
            </a:r>
            <a:r>
              <a:rPr lang="en-US" sz="2800" dirty="0" smtClean="0"/>
              <a:t> Counting People in the Crowd Using a Generic Head Detector Proceedings of 2012 IEEE 9th International Conference on Advanced Video and Signal-Based Surveillance (AVSS): September 18-21, 2012 Beijing, China, pp-470-475, 2012 </a:t>
            </a:r>
          </a:p>
          <a:p>
            <a:pPr algn="just"/>
            <a:r>
              <a:rPr lang="en-US" sz="2800" dirty="0" smtClean="0"/>
              <a:t>Mark Marsden, Kevin McGuiness, Suzanne Little, and Noel E O’Connor Fully </a:t>
            </a:r>
            <a:r>
              <a:rPr lang="en-US" sz="2800" dirty="0" err="1" smtClean="0"/>
              <a:t>Convolutional</a:t>
            </a:r>
            <a:r>
              <a:rPr lang="en-US" sz="2800" dirty="0" smtClean="0"/>
              <a:t> Crowd Counting On Highly Congested Scenes In The International Conference on Computer Vision Theory and Applications, pp-2547–2554, 2017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2"/>
          <p:cNvSpPr>
            <a:spLocks noGrp="1"/>
          </p:cNvSpPr>
          <p:nvPr>
            <p:ph idx="1"/>
          </p:nvPr>
        </p:nvSpPr>
        <p:spPr>
          <a:xfrm>
            <a:off x="533400" y="2743200"/>
            <a:ext cx="8229600" cy="1752600"/>
          </a:xfrm>
        </p:spPr>
        <p:txBody>
          <a:bodyPr/>
          <a:lstStyle/>
          <a:p>
            <a:pPr algn="ctr" eaLnBrk="1" hangingPunct="1">
              <a:buFont typeface="Arial" pitchFamily="34" charset="0"/>
              <a:buNone/>
            </a:pPr>
            <a:r>
              <a:rPr lang="en-US" sz="9600" b="1" dirty="0">
                <a:latin typeface="Times New Roman" pitchFamily="18" charset="0"/>
                <a:cs typeface="Times New Roman" pitchFamily="18" charset="0"/>
              </a:rPr>
              <a:t>THANK YOU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0057F-7F33-4CAE-88E0-35952DACD356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1373</TotalTime>
  <Words>555</Words>
  <Application>Microsoft Office PowerPoint</Application>
  <PresentationFormat>On-screen Show (4:3)</PresentationFormat>
  <Paragraphs>92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CROWD SIZE ESTIMATION USING MATLAB </vt:lpstr>
      <vt:lpstr>CONTENT</vt:lpstr>
      <vt:lpstr>ABSTRACT</vt:lpstr>
      <vt:lpstr>Slide 4</vt:lpstr>
      <vt:lpstr>   EXISTING SCHEME</vt:lpstr>
      <vt:lpstr>PROPOSED SCHEME</vt:lpstr>
      <vt:lpstr>FLOW CHART</vt:lpstr>
      <vt:lpstr>BLOCK DIAGRAM OF PROPOSED SCHEME</vt:lpstr>
      <vt:lpstr>  APPLICATIONS </vt:lpstr>
      <vt:lpstr>Slide 10</vt:lpstr>
      <vt:lpstr>SOFTWARE  METHODOLOGY</vt:lpstr>
      <vt:lpstr> SOFTWARE TOOLS USED AND ITS FEATURES</vt:lpstr>
      <vt:lpstr>OUTCOME &amp; RESULTS OF IMPLEMENTION</vt:lpstr>
      <vt:lpstr>CONCLUSION AND FUTURE SCOPE</vt:lpstr>
      <vt:lpstr>REFERENCES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TTS</cp:lastModifiedBy>
  <cp:revision>201</cp:revision>
  <dcterms:created xsi:type="dcterms:W3CDTF">2013-12-25T12:40:00Z</dcterms:created>
  <dcterms:modified xsi:type="dcterms:W3CDTF">2021-04-13T11:42:12Z</dcterms:modified>
</cp:coreProperties>
</file>