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393" r:id="rId2"/>
    <p:sldId id="385" r:id="rId3"/>
    <p:sldId id="371" r:id="rId4"/>
    <p:sldId id="342" r:id="rId5"/>
    <p:sldId id="391" r:id="rId6"/>
    <p:sldId id="367" r:id="rId7"/>
    <p:sldId id="361" r:id="rId8"/>
    <p:sldId id="382" r:id="rId9"/>
    <p:sldId id="381" r:id="rId10"/>
    <p:sldId id="363" r:id="rId11"/>
    <p:sldId id="384" r:id="rId12"/>
    <p:sldId id="383" r:id="rId13"/>
    <p:sldId id="389" r:id="rId14"/>
    <p:sldId id="388" r:id="rId15"/>
    <p:sldId id="387" r:id="rId16"/>
    <p:sldId id="386" r:id="rId17"/>
    <p:sldId id="390" r:id="rId18"/>
    <p:sldId id="392" r:id="rId19"/>
    <p:sldId id="331"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779" autoAdjust="0"/>
    <p:restoredTop sz="91119" autoAdjust="0"/>
  </p:normalViewPr>
  <p:slideViewPr>
    <p:cSldViewPr>
      <p:cViewPr varScale="1">
        <p:scale>
          <a:sx n="73" d="100"/>
          <a:sy n="73" d="100"/>
        </p:scale>
        <p:origin x="-456" y="-102"/>
      </p:cViewPr>
      <p:guideLst>
        <p:guide orient="horz" pos="2160"/>
        <p:guide pos="2880"/>
      </p:guideLst>
    </p:cSldViewPr>
  </p:slideViewPr>
  <p:outlineViewPr>
    <p:cViewPr>
      <p:scale>
        <a:sx n="33" d="100"/>
        <a:sy n="33" d="100"/>
      </p:scale>
      <p:origin x="102"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04E620A1-11A7-40E6-98DA-F084CD4D5829}" type="datetimeFigureOut">
              <a:rPr lang="en-US"/>
              <a:pPr>
                <a:defRPr/>
              </a:pPr>
              <a:t>13-Apr-21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CD70582A-6561-40DF-8C7A-0D582E7C0A13}" type="slidenum">
              <a:rPr lang="en-US"/>
              <a:pPr>
                <a:defRPr/>
              </a:pPr>
              <a:t>‹#›</a:t>
            </a:fld>
            <a:endParaRPr lang="en-US"/>
          </a:p>
        </p:txBody>
      </p:sp>
    </p:spTree>
    <p:extLst>
      <p:ext uri="{BB962C8B-B14F-4D97-AF65-F5344CB8AC3E}">
        <p14:creationId xmlns:p14="http://schemas.microsoft.com/office/powerpoint/2010/main" xmlns="" val="17962772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074D8A0-B04F-4FE3-AA10-A4F3F40F2B1C}"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4B50741-9806-423F-8229-E420720EA18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F3BB0AA-4709-44C1-811D-13CC4346E975}"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2215EA8-6743-419E-A063-36479DA578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A851F2C7-CBA5-432D-A1B4-44746572F1A2}"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4EEC459-76B5-4648-8B37-F99706DD7E4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6362A319-C843-4A88-B069-8322B0F173FE}"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E271A082-456F-4880-8A3A-DB4DA85F8CD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6BE11525-3CA9-42EE-9C97-8813FF733A05}" type="datetime1">
              <a:rPr lang="en-US"/>
              <a:pPr>
                <a:defRPr/>
              </a:pPr>
              <a:t>13-Apr-21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99D0F9C-35D9-4E05-8FE8-1476E5CFE76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5B3A5416-C31B-456C-94D6-20BF5C5EA767}" type="datetime1">
              <a:rPr lang="en-US"/>
              <a:pPr>
                <a:defRPr/>
              </a:pPr>
              <a:t>13-Apr-21</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546DBCE6-C205-4C1C-9ED2-E1A8F55C60C0}"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CFE4142F-853B-4162-90D9-9F40EF758AAB}" type="datetime1">
              <a:rPr lang="en-US"/>
              <a:pPr>
                <a:defRPr/>
              </a:pPr>
              <a:t>13-Apr-21</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303D003-B892-41A2-B721-44B6516BE18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84DF0EF-EA99-4DB1-93AD-BD31227B1588}"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9395C45-E8CB-4F25-9F22-7E2D4BCBCA5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EC205DA-64B7-4FCF-89BA-3F5F46681A35}" type="datetime1">
              <a:rPr lang="en-US"/>
              <a:pPr>
                <a:defRPr/>
              </a:pPr>
              <a:t>13-Apr-21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A8B674B-4268-4F09-9459-BF90F2A9AD6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5E39099-45C4-4E19-85E1-BAF45EE6F65D}"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16AF628-B592-4C69-9AA4-34940DEE77A7}"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F311BB8-6C97-4C53-829E-BF80A54703A9}" type="datetime1">
              <a:rPr lang="en-US"/>
              <a:pPr>
                <a:defRPr/>
              </a:pPr>
              <a:t>13-Apr-21</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ED1C7DF-D142-4B72-B414-0831894CF87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75F63283-71F0-4369-B8FF-8D928F36FEDD}" type="datetime1">
              <a:rPr lang="en-US"/>
              <a:pPr>
                <a:defRPr/>
              </a:pPr>
              <a:t>13-Apr-21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4E07C0E-2587-41FD-9032-B0BECFE3D03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cisco.com/en/US/tech/tk872/technologies_configuration_example09186a00800b49a5.shtml" TargetMode="External"/><Relationship Id="rId2" Type="http://schemas.openxmlformats.org/officeDocument/2006/relationships/hyperlink" Target="http://ipv6.com/articles/gateways/IPv6-Tunnelling.htm"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97562"/>
          </a:xfrm>
        </p:spPr>
        <p:txBody>
          <a:bodyPr/>
          <a:lstStyle/>
          <a:p>
            <a:pPr lvl="1"/>
            <a:r>
              <a:rPr lang="en-US" b="1" dirty="0" smtClean="0">
                <a:latin typeface="Times New Roman" pitchFamily="18" charset="0"/>
                <a:cs typeface="Times New Roman" pitchFamily="18" charset="0"/>
              </a:rPr>
              <a:t>Convergence of IPv6 Networks Through IPv4 Network Using Dual stack And Tunneling Mechanism</a:t>
            </a:r>
            <a:r>
              <a:rPr lang="en-US" sz="2400" b="1" dirty="0" smtClean="0">
                <a:latin typeface="Times New Roman" pitchFamily="18" charset="0"/>
                <a:cs typeface="Times New Roman" pitchFamily="18" charset="0"/>
              </a:rPr>
              <a:t/>
            </a:r>
            <a:br>
              <a:rPr lang="en-US" sz="2400" b="1" dirty="0" smtClean="0">
                <a:latin typeface="Times New Roman" pitchFamily="18" charset="0"/>
                <a:cs typeface="Times New Roman" pitchFamily="18" charset="0"/>
              </a:rPr>
            </a:b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cs typeface="Times New Roman" pitchFamily="18" charset="0"/>
              </a:rPr>
              <a:t>CONTENTS</a:t>
            </a:r>
            <a:endParaRPr lang="en-US" dirty="0">
              <a:cs typeface="Times New Roman" pitchFamily="18" charset="0"/>
            </a:endParaRPr>
          </a:p>
        </p:txBody>
      </p:sp>
      <p:sp>
        <p:nvSpPr>
          <p:cNvPr id="3" name="Content Placeholder 2"/>
          <p:cNvSpPr>
            <a:spLocks noGrp="1"/>
          </p:cNvSpPr>
          <p:nvPr>
            <p:ph idx="1"/>
          </p:nvPr>
        </p:nvSpPr>
        <p:spPr/>
        <p:txBody>
          <a:bodyPr/>
          <a:lstStyle/>
          <a:p>
            <a:pPr>
              <a:buFont typeface="Wingdings" pitchFamily="2" charset="2"/>
              <a:buChar char="Ø"/>
            </a:pPr>
            <a:r>
              <a:rPr lang="en-US" sz="2800" dirty="0" smtClean="0">
                <a:latin typeface="Times New Roman" pitchFamily="18" charset="0"/>
                <a:cs typeface="Times New Roman" pitchFamily="18" charset="0"/>
              </a:rPr>
              <a:t>Abstract</a:t>
            </a:r>
          </a:p>
          <a:p>
            <a:pPr>
              <a:buFont typeface="Wingdings" pitchFamily="2" charset="2"/>
              <a:buChar char="Ø"/>
            </a:pPr>
            <a:r>
              <a:rPr lang="en-US" sz="2800" dirty="0" smtClean="0">
                <a:latin typeface="Times New Roman" pitchFamily="18" charset="0"/>
                <a:cs typeface="Times New Roman" pitchFamily="18" charset="0"/>
              </a:rPr>
              <a:t>Existing Scheme</a:t>
            </a:r>
          </a:p>
          <a:p>
            <a:pPr>
              <a:buFont typeface="Wingdings" pitchFamily="2" charset="2"/>
              <a:buChar char="Ø"/>
            </a:pPr>
            <a:r>
              <a:rPr lang="en-US" sz="2800" dirty="0" smtClean="0">
                <a:latin typeface="Times New Roman" pitchFamily="18" charset="0"/>
                <a:cs typeface="Times New Roman" pitchFamily="18" charset="0"/>
              </a:rPr>
              <a:t>Proposed System</a:t>
            </a:r>
          </a:p>
          <a:p>
            <a:pPr>
              <a:buFont typeface="Wingdings" pitchFamily="2" charset="2"/>
              <a:buChar char="Ø"/>
            </a:pPr>
            <a:r>
              <a:rPr lang="en-US" sz="2800" dirty="0" smtClean="0">
                <a:latin typeface="Times New Roman" pitchFamily="18" charset="0"/>
                <a:cs typeface="Times New Roman" pitchFamily="18" charset="0"/>
              </a:rPr>
              <a:t>Block Diagram</a:t>
            </a:r>
          </a:p>
          <a:p>
            <a:pPr>
              <a:buFont typeface="Wingdings" pitchFamily="2" charset="2"/>
              <a:buChar char="Ø"/>
            </a:pPr>
            <a:r>
              <a:rPr lang="en-US" sz="2800" dirty="0" smtClean="0">
                <a:latin typeface="Times New Roman" pitchFamily="18" charset="0"/>
                <a:cs typeface="Times New Roman" pitchFamily="18" charset="0"/>
              </a:rPr>
              <a:t>Working principle</a:t>
            </a:r>
          </a:p>
          <a:p>
            <a:pPr>
              <a:buFont typeface="Wingdings" pitchFamily="2" charset="2"/>
              <a:buChar char="Ø"/>
            </a:pPr>
            <a:r>
              <a:rPr lang="en-US" sz="2800" dirty="0" smtClean="0">
                <a:latin typeface="Times New Roman" pitchFamily="18" charset="0"/>
                <a:cs typeface="Times New Roman" pitchFamily="18" charset="0"/>
              </a:rPr>
              <a:t>Hardware/Software components and Tools used</a:t>
            </a:r>
          </a:p>
          <a:p>
            <a:pPr>
              <a:buFont typeface="Wingdings" pitchFamily="2" charset="2"/>
              <a:buChar char="Ø"/>
            </a:pPr>
            <a:r>
              <a:rPr lang="en-US" sz="2800" dirty="0" smtClean="0">
                <a:latin typeface="Times New Roman" pitchFamily="18" charset="0"/>
                <a:cs typeface="Times New Roman" pitchFamily="18" charset="0"/>
              </a:rPr>
              <a:t>Outcome and Results</a:t>
            </a:r>
          </a:p>
          <a:p>
            <a:pPr>
              <a:buFont typeface="Wingdings" pitchFamily="2" charset="2"/>
              <a:buChar char="Ø"/>
            </a:pPr>
            <a:r>
              <a:rPr lang="en-US" sz="2800" dirty="0" smtClean="0">
                <a:latin typeface="Times New Roman" pitchFamily="18" charset="0"/>
                <a:cs typeface="Times New Roman" pitchFamily="18" charset="0"/>
              </a:rPr>
              <a:t>Conclusion and Future scope</a:t>
            </a:r>
          </a:p>
          <a:p>
            <a:pPr>
              <a:buFont typeface="Wingdings" pitchFamily="2" charset="2"/>
              <a:buChar char="Ø"/>
            </a:pPr>
            <a:r>
              <a:rPr lang="en-US" sz="2800" dirty="0" smtClean="0">
                <a:latin typeface="Times New Roman" pitchFamily="18" charset="0"/>
                <a:cs typeface="Times New Roman" pitchFamily="18" charset="0"/>
              </a:rPr>
              <a:t>References</a:t>
            </a:r>
          </a:p>
          <a:p>
            <a:endParaRPr lang="en-US" dirty="0" smtClean="0">
              <a:latin typeface="Times New Roman" pitchFamily="18" charset="0"/>
              <a:cs typeface="Times New Roman" pitchFamily="18" charset="0"/>
            </a:endParaRPr>
          </a:p>
          <a:p>
            <a:pPr>
              <a:buFont typeface="Wingdings" pitchFamily="2" charset="2"/>
              <a:buChar char="Ø"/>
            </a:pP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cs typeface="Times New Roman" pitchFamily="18" charset="0"/>
              </a:rPr>
              <a:t>ABSTRACT</a:t>
            </a:r>
          </a:p>
        </p:txBody>
      </p:sp>
      <p:sp>
        <p:nvSpPr>
          <p:cNvPr id="3" name="Content Placeholder 2"/>
          <p:cNvSpPr>
            <a:spLocks noGrp="1"/>
          </p:cNvSpPr>
          <p:nvPr>
            <p:ph idx="1"/>
          </p:nvPr>
        </p:nvSpPr>
        <p:spPr/>
        <p:txBody>
          <a:bodyPr/>
          <a:lstStyle/>
          <a:p>
            <a:r>
              <a:rPr lang="en-GB" sz="2400" dirty="0" smtClean="0">
                <a:latin typeface="Times New Roman" pitchFamily="18" charset="0"/>
                <a:cs typeface="Times New Roman" pitchFamily="18" charset="0"/>
              </a:rPr>
              <a:t>The internet is a worldwide publicly accessible system of interconnected computer networks, since IPv4 in network enables data sharing.</a:t>
            </a:r>
            <a:endParaRPr lang="en-US" sz="2400" dirty="0" smtClean="0"/>
          </a:p>
          <a:p>
            <a:r>
              <a:rPr lang="en-US" sz="2400" dirty="0" smtClean="0">
                <a:latin typeface="Times New Roman" pitchFamily="18" charset="0"/>
                <a:cs typeface="Times New Roman" pitchFamily="18" charset="0"/>
              </a:rPr>
              <a:t>All IPv4 addresses had vanished and now we are going for IPv6. </a:t>
            </a:r>
            <a:endParaRPr lang="en-US" sz="2400" dirty="0" smtClean="0"/>
          </a:p>
          <a:p>
            <a:r>
              <a:rPr lang="en-US" sz="2400" dirty="0" smtClean="0">
                <a:latin typeface="Times New Roman" pitchFamily="18" charset="0"/>
                <a:cs typeface="Times New Roman" pitchFamily="18" charset="0"/>
              </a:rPr>
              <a:t> Migration technique to IPv6 network is used in this project that overcomes all the limitations available in existing IPv4 network.</a:t>
            </a:r>
            <a:endParaRPr lang="en-IN" sz="2400" dirty="0" smtClean="0">
              <a:latin typeface="Times New Roman" pitchFamily="18" charset="0"/>
              <a:cs typeface="Times New Roman" pitchFamily="18" charset="0"/>
            </a:endParaRPr>
          </a:p>
          <a:p>
            <a:r>
              <a:rPr lang="en-IN" sz="2400" dirty="0" smtClean="0">
                <a:latin typeface="Times New Roman" pitchFamily="18" charset="0"/>
                <a:cs typeface="Times New Roman" pitchFamily="18" charset="0"/>
              </a:rPr>
              <a:t>Dual stack and tunnelling concept is used to converge the IPv6 network through IPv4 ISP network .</a:t>
            </a:r>
            <a:endParaRPr lang="en-US" sz="2400" dirty="0" smtClean="0">
              <a:latin typeface="Times New Roman" pitchFamily="18" charset="0"/>
              <a:cs typeface="Times New Roman" pitchFamily="18" charset="0"/>
            </a:endParaRPr>
          </a:p>
          <a:p>
            <a:pPr lvl="0"/>
            <a:endParaRPr lang="en-US" dirty="0" smtClean="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latin typeface="Times New Roman" pitchFamily="18" charset="0"/>
                <a:cs typeface="Times New Roman" pitchFamily="18" charset="0"/>
              </a:rPr>
              <a:pPr>
                <a:defRPr/>
              </a:pPr>
              <a:t>3</a:t>
            </a:fld>
            <a:endParaRPr lang="en-US">
              <a:latin typeface="Times New Roman" pitchFamily="18" charset="0"/>
              <a:cs typeface="Times New Roman" pitchFamily="18" charset="0"/>
            </a:endParaRPr>
          </a:p>
        </p:txBody>
      </p:sp>
    </p:spTree>
    <p:extLst>
      <p:ext uri="{BB962C8B-B14F-4D97-AF65-F5344CB8AC3E}">
        <p14:creationId xmlns:p14="http://schemas.microsoft.com/office/powerpoint/2010/main" xmlns="" val="2234558466"/>
      </p:ext>
    </p:extLst>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762000" y="304800"/>
            <a:ext cx="7467600" cy="838200"/>
          </a:xfrm>
        </p:spPr>
        <p:txBody>
          <a:bodyPr/>
          <a:lstStyle/>
          <a:p>
            <a:pPr eaLnBrk="1" hangingPunct="1">
              <a:lnSpc>
                <a:spcPct val="150000"/>
              </a:lnSpc>
            </a:pPr>
            <a:r>
              <a:rPr lang="en-US" dirty="0">
                <a:cs typeface="Times New Roman" pitchFamily="18" charset="0"/>
              </a:rPr>
              <a:t> </a:t>
            </a:r>
            <a:r>
              <a:rPr lang="en-US" dirty="0" smtClean="0">
                <a:cs typeface="Times New Roman" pitchFamily="18" charset="0"/>
              </a:rPr>
              <a:t>  EXISTING SCHEME</a:t>
            </a:r>
          </a:p>
        </p:txBody>
      </p:sp>
      <p:sp>
        <p:nvSpPr>
          <p:cNvPr id="5123" name="Content Placeholder 2"/>
          <p:cNvSpPr>
            <a:spLocks noGrp="1"/>
          </p:cNvSpPr>
          <p:nvPr>
            <p:ph idx="1"/>
          </p:nvPr>
        </p:nvSpPr>
        <p:spPr>
          <a:xfrm>
            <a:off x="228600" y="1524000"/>
            <a:ext cx="8482012" cy="5105400"/>
          </a:xfrm>
        </p:spPr>
        <p:txBody>
          <a:bodyPr/>
          <a:lstStyle/>
          <a:p>
            <a:endParaRPr lang="en-US" sz="2800" dirty="0" smtClean="0"/>
          </a:p>
          <a:p>
            <a:r>
              <a:rPr lang="en-US" sz="2800" dirty="0" smtClean="0">
                <a:latin typeface="Times New Roman" pitchFamily="18" charset="0"/>
                <a:cs typeface="Times New Roman" pitchFamily="18" charset="0"/>
              </a:rPr>
              <a:t> S. </a:t>
            </a:r>
            <a:r>
              <a:rPr lang="en-US" sz="2800" dirty="0" err="1" smtClean="0">
                <a:latin typeface="Times New Roman" pitchFamily="18" charset="0"/>
                <a:cs typeface="Times New Roman" pitchFamily="18" charset="0"/>
              </a:rPr>
              <a:t>Aravind</a:t>
            </a:r>
            <a:r>
              <a:rPr lang="en-US" sz="2800" dirty="0" smtClean="0">
                <a:latin typeface="Times New Roman" pitchFamily="18" charset="0"/>
                <a:cs typeface="Times New Roman" pitchFamily="18" charset="0"/>
              </a:rPr>
              <a:t> and G. </a:t>
            </a:r>
            <a:r>
              <a:rPr lang="en-US" sz="2800" dirty="0" err="1" smtClean="0">
                <a:latin typeface="Times New Roman" pitchFamily="18" charset="0"/>
                <a:cs typeface="Times New Roman" pitchFamily="18" charset="0"/>
              </a:rPr>
              <a:t>Padmavathi.,Migration</a:t>
            </a:r>
            <a:r>
              <a:rPr lang="en-US" sz="2800" dirty="0" smtClean="0">
                <a:latin typeface="Times New Roman" pitchFamily="18" charset="0"/>
                <a:cs typeface="Times New Roman" pitchFamily="18" charset="0"/>
              </a:rPr>
              <a:t> to Ipv6 From IPV4 by Dual Stack and Tunneling Techniques, International Conference on Smart Technologies and Management, 6 - 8 May 2015. pp.107-111. </a:t>
            </a:r>
          </a:p>
          <a:p>
            <a:pPr algn="just" eaLnBrk="1" hangingPunct="1"/>
            <a:r>
              <a:rPr lang="en-US" sz="2800" dirty="0" err="1" smtClean="0">
                <a:latin typeface="Times New Roman" pitchFamily="18" charset="0"/>
                <a:cs typeface="Times New Roman" pitchFamily="18" charset="0"/>
              </a:rPr>
              <a:t>Colitti</a:t>
            </a:r>
            <a:r>
              <a:rPr lang="en-US" sz="2800" dirty="0" smtClean="0">
                <a:latin typeface="Times New Roman" pitchFamily="18" charset="0"/>
                <a:cs typeface="Times New Roman" pitchFamily="18" charset="0"/>
              </a:rPr>
              <a:t> L., Roma </a:t>
            </a:r>
            <a:r>
              <a:rPr lang="en-US" sz="2800" dirty="0" err="1" smtClean="0">
                <a:latin typeface="Times New Roman" pitchFamily="18" charset="0"/>
                <a:cs typeface="Times New Roman" pitchFamily="18" charset="0"/>
              </a:rPr>
              <a:t>Tre</a:t>
            </a:r>
            <a:r>
              <a:rPr lang="en-US" sz="2800" dirty="0" smtClean="0">
                <a:latin typeface="Times New Roman" pitchFamily="18" charset="0"/>
                <a:cs typeface="Times New Roman" pitchFamily="18" charset="0"/>
              </a:rPr>
              <a:t> University, Di Battista G., </a:t>
            </a:r>
            <a:r>
              <a:rPr lang="en-US" sz="2800" dirty="0" err="1" smtClean="0">
                <a:latin typeface="Times New Roman" pitchFamily="18" charset="0"/>
                <a:cs typeface="Times New Roman" pitchFamily="18" charset="0"/>
              </a:rPr>
              <a:t>Patrignani</a:t>
            </a:r>
            <a:r>
              <a:rPr lang="en-US" sz="2800" dirty="0" smtClean="0">
                <a:latin typeface="Times New Roman" pitchFamily="18" charset="0"/>
                <a:cs typeface="Times New Roman" pitchFamily="18" charset="0"/>
              </a:rPr>
              <a:t> M. (2012) IPv6-in-IPv4 Tunnel Discovery: Methods and Experimental Results, Network and Service Management IEEE transactions 12 September 2012 </a:t>
            </a:r>
            <a:r>
              <a:rPr lang="en-US" sz="2800" dirty="0" err="1" smtClean="0">
                <a:latin typeface="Times New Roman" pitchFamily="18" charset="0"/>
                <a:cs typeface="Times New Roman" pitchFamily="18" charset="0"/>
              </a:rPr>
              <a:t>Vol</a:t>
            </a:r>
            <a:r>
              <a:rPr lang="en-US" sz="2800" dirty="0" smtClean="0">
                <a:latin typeface="Times New Roman" pitchFamily="18" charset="0"/>
                <a:cs typeface="Times New Roman" pitchFamily="18" charset="0"/>
              </a:rPr>
              <a:t> 1, pp 30-38. </a:t>
            </a:r>
          </a:p>
          <a:p>
            <a:pPr algn="just" eaLnBrk="1" hangingPunct="1">
              <a:buFont typeface="Arial" pitchFamily="34" charset="0"/>
              <a:buNone/>
            </a:pPr>
            <a:endParaRPr lang="en-US" sz="2800" dirty="0" smtClean="0">
              <a:latin typeface="Times New Roman" pitchFamily="18" charset="0"/>
              <a:cs typeface="Times New Roman" pitchFamily="18" charset="0"/>
            </a:endParaRPr>
          </a:p>
          <a:p>
            <a:pPr eaLnBrk="1" hangingPunct="1"/>
            <a:endParaRPr lang="en-US" sz="24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7324C11D-6C5E-4930-B04B-8227908DCAFD}" type="slidenum">
              <a:rPr lang="en-US" smtClean="0"/>
              <a:pPr>
                <a:defRPr/>
              </a:pPr>
              <a:t>4</a:t>
            </a:fld>
            <a:endParaRPr lang="en-US"/>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Limitations </a:t>
            </a:r>
            <a:endParaRPr lang="en-US" dirty="0"/>
          </a:p>
        </p:txBody>
      </p:sp>
      <p:sp>
        <p:nvSpPr>
          <p:cNvPr id="3" name="Content Placeholder 2"/>
          <p:cNvSpPr>
            <a:spLocks noGrp="1"/>
          </p:cNvSpPr>
          <p:nvPr>
            <p:ph idx="1"/>
          </p:nvPr>
        </p:nvSpPr>
        <p:spPr/>
        <p:txBody>
          <a:bodyPr/>
          <a:lstStyle/>
          <a:p>
            <a:pPr>
              <a:buNone/>
            </a:pPr>
            <a:r>
              <a:rPr lang="en-IN" dirty="0" smtClean="0"/>
              <a:t>The existing IPv4 network has the following limitations</a:t>
            </a:r>
            <a:endParaRPr lang="en-US" dirty="0" smtClean="0"/>
          </a:p>
          <a:p>
            <a:pPr lvl="0"/>
            <a:r>
              <a:rPr lang="en-IN" dirty="0" smtClean="0"/>
              <a:t>more latency</a:t>
            </a:r>
            <a:endParaRPr lang="en-US" dirty="0" smtClean="0"/>
          </a:p>
          <a:p>
            <a:pPr lvl="0"/>
            <a:r>
              <a:rPr lang="en-IN" dirty="0" smtClean="0"/>
              <a:t>less security</a:t>
            </a:r>
            <a:endParaRPr lang="en-US" dirty="0" smtClean="0"/>
          </a:p>
          <a:p>
            <a:pPr lvl="0"/>
            <a:r>
              <a:rPr lang="en-IN" dirty="0" smtClean="0"/>
              <a:t>less address space</a:t>
            </a:r>
            <a:endParaRPr lang="en-US" dirty="0" smtClean="0"/>
          </a:p>
          <a:p>
            <a:pPr lvl="0"/>
            <a:r>
              <a:rPr lang="en-IN" dirty="0" smtClean="0"/>
              <a:t>No auto configuration facility.</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1"/>
            <a:ext cx="8229600" cy="4876800"/>
          </a:xfrm>
        </p:spPr>
        <p:txBody>
          <a:bodyPr/>
          <a:lstStyle/>
          <a:p>
            <a:pPr>
              <a:buNone/>
            </a:pPr>
            <a:endParaRPr lang="en-US" dirty="0" smtClean="0"/>
          </a:p>
          <a:p>
            <a:r>
              <a:rPr lang="en-US" dirty="0" smtClean="0"/>
              <a:t>IPv6 is also known as </a:t>
            </a:r>
            <a:r>
              <a:rPr lang="en-US" dirty="0" err="1" smtClean="0"/>
              <a:t>IPng</a:t>
            </a:r>
            <a:r>
              <a:rPr lang="en-US" dirty="0" smtClean="0"/>
              <a:t>, IP next generation. IPv6 was developed by the Internet Engineering Task Force (IETF) to deal with this long-anticipated IPv4 address exhaustion.</a:t>
            </a:r>
          </a:p>
          <a:p>
            <a:r>
              <a:rPr lang="en-US" dirty="0" smtClean="0"/>
              <a:t>IPv6 is used by less than 1% of the networks, while IPv4 is still in use by the remaining 99%.</a:t>
            </a:r>
          </a:p>
          <a:p>
            <a:r>
              <a:rPr lang="en-US" dirty="0" smtClean="0"/>
              <a:t>So replacing the entire core network(IPv4 network) into IPv6 is practically not Possible.</a:t>
            </a:r>
          </a:p>
          <a:p>
            <a:endParaRPr lang="en-US" dirty="0" smtClean="0"/>
          </a:p>
          <a:p>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6</a:t>
            </a:fld>
            <a:endParaRPr lang="en-US"/>
          </a:p>
        </p:txBody>
      </p:sp>
      <p:sp>
        <p:nvSpPr>
          <p:cNvPr id="5" name="Title 1"/>
          <p:cNvSpPr>
            <a:spLocks noGrp="1"/>
          </p:cNvSpPr>
          <p:nvPr>
            <p:ph type="title"/>
          </p:nvPr>
        </p:nvSpPr>
        <p:spPr>
          <a:xfrm>
            <a:off x="762000" y="304800"/>
            <a:ext cx="7467600" cy="838200"/>
          </a:xfrm>
        </p:spPr>
        <p:txBody>
          <a:bodyPr/>
          <a:lstStyle/>
          <a:p>
            <a:r>
              <a:rPr lang="en-US" sz="3200" dirty="0" smtClean="0"/>
              <a:t/>
            </a:r>
            <a:br>
              <a:rPr lang="en-US" sz="3200" dirty="0" smtClean="0"/>
            </a:br>
            <a:r>
              <a:rPr lang="en-US" sz="3200" dirty="0" smtClean="0">
                <a:latin typeface="Times New Roman" pitchFamily="18" charset="0"/>
                <a:cs typeface="Times New Roman" pitchFamily="18" charset="0"/>
              </a:rPr>
              <a:t> </a:t>
            </a:r>
            <a:r>
              <a:rPr lang="en-US" dirty="0" smtClean="0">
                <a:cs typeface="Times New Roman" pitchFamily="18" charset="0"/>
              </a:rPr>
              <a:t>Proposed System   </a:t>
            </a:r>
          </a:p>
        </p:txBody>
      </p:sp>
    </p:spTree>
    <p:extLst>
      <p:ext uri="{BB962C8B-B14F-4D97-AF65-F5344CB8AC3E}">
        <p14:creationId xmlns:p14="http://schemas.microsoft.com/office/powerpoint/2010/main" xmlns="" val="2488704618"/>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81000" y="228600"/>
            <a:ext cx="8229600" cy="1143000"/>
          </a:xfrm>
        </p:spPr>
        <p:txBody>
          <a:bodyPr/>
          <a:lstStyle/>
          <a:p>
            <a:pPr eaLnBrk="1" hangingPunct="1"/>
            <a:r>
              <a:rPr lang="en-US" dirty="0" smtClean="0">
                <a:cs typeface="Times New Roman" pitchFamily="18" charset="0"/>
              </a:rPr>
              <a:t>PROPOSED SYSTEM WITH BLOCK DIAGRAM</a:t>
            </a:r>
          </a:p>
        </p:txBody>
      </p:sp>
      <p:sp>
        <p:nvSpPr>
          <p:cNvPr id="9219" name="Rectangle 3"/>
          <p:cNvSpPr>
            <a:spLocks noGrp="1" noChangeArrowheads="1"/>
          </p:cNvSpPr>
          <p:nvPr>
            <p:ph type="body" idx="1"/>
          </p:nvPr>
        </p:nvSpPr>
        <p:spPr/>
        <p:txBody>
          <a:bodyPr/>
          <a:lstStyle/>
          <a:p>
            <a:pPr eaLnBrk="1" hangingPunct="1">
              <a:buFont typeface="Arial" pitchFamily="34" charset="0"/>
              <a:buNone/>
            </a:pPr>
            <a:r>
              <a:rPr lang="en-US" sz="2400" dirty="0" smtClean="0">
                <a:latin typeface="Times New Roman" pitchFamily="18" charset="0"/>
                <a:cs typeface="Times New Roman" pitchFamily="18" charset="0"/>
              </a:rPr>
              <a:t> </a:t>
            </a:r>
          </a:p>
          <a:p>
            <a:pPr eaLnBrk="1" hangingPunct="1">
              <a:buFont typeface="Arial" pitchFamily="34" charset="0"/>
              <a:buNone/>
            </a:pPr>
            <a:endParaRPr lang="en-US" sz="2400" dirty="0" smtClean="0">
              <a:latin typeface="Times New Roman" pitchFamily="18" charset="0"/>
              <a:cs typeface="Times New Roman" pitchFamily="18" charset="0"/>
            </a:endParaRPr>
          </a:p>
          <a:p>
            <a:pPr eaLnBrk="1" hangingPunct="1">
              <a:buFont typeface="Arial" pitchFamily="34" charset="0"/>
              <a:buNone/>
            </a:pPr>
            <a:endParaRPr lang="en-US" sz="2400" dirty="0" smtClean="0">
              <a:latin typeface="Times New Roman" pitchFamily="18" charset="0"/>
              <a:cs typeface="Times New Roman" pitchFamily="18" charset="0"/>
            </a:endParaRPr>
          </a:p>
          <a:p>
            <a:pPr eaLnBrk="1" hangingPunct="1">
              <a:buFont typeface="Arial" pitchFamily="34" charset="0"/>
              <a:buNone/>
            </a:pPr>
            <a:endParaRPr lang="en-US" sz="2400" dirty="0" smtClean="0">
              <a:latin typeface="Times New Roman" pitchFamily="18" charset="0"/>
              <a:cs typeface="Times New Roman" pitchFamily="18" charset="0"/>
            </a:endParaRPr>
          </a:p>
          <a:p>
            <a:pPr algn="ctr">
              <a:buNone/>
            </a:pPr>
            <a:r>
              <a:rPr lang="en-US" sz="2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Core ISP network</a:t>
            </a:r>
          </a:p>
          <a:p>
            <a:pPr algn="ctr">
              <a:buNone/>
            </a:pPr>
            <a:r>
              <a:rPr lang="en-US" sz="2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(IPv4)</a:t>
            </a:r>
          </a:p>
          <a:p>
            <a:pPr eaLnBrk="1" hangingPunct="1">
              <a:buFont typeface="Arial" pitchFamily="34" charset="0"/>
              <a:buNone/>
            </a:pPr>
            <a:endParaRPr lang="en-US" sz="2400" dirty="0" smtClean="0">
              <a:latin typeface="Times New Roman" pitchFamily="18" charset="0"/>
              <a:cs typeface="Times New Roman" pitchFamily="18" charset="0"/>
            </a:endParaRPr>
          </a:p>
          <a:p>
            <a:pPr eaLnBrk="1" hangingPunct="1">
              <a:buNone/>
            </a:pPr>
            <a:r>
              <a:rPr lang="en-US" sz="2400" dirty="0" smtClean="0">
                <a:latin typeface="Times New Roman" pitchFamily="18" charset="0"/>
                <a:cs typeface="Times New Roman" pitchFamily="18" charset="0"/>
              </a:rPr>
              <a:t>            </a:t>
            </a:r>
            <a:r>
              <a:rPr lang="en-US" sz="1200" dirty="0" smtClean="0">
                <a:latin typeface="Times New Roman" pitchFamily="18" charset="0"/>
                <a:cs typeface="Times New Roman" pitchFamily="18" charset="0"/>
              </a:rPr>
              <a:t>Dual stack router				               Dual stack router</a:t>
            </a:r>
          </a:p>
          <a:p>
            <a:pPr eaLnBrk="1" hangingPunct="1">
              <a:buFont typeface="Arial" pitchFamily="34" charset="0"/>
              <a:buNone/>
            </a:pPr>
            <a:endParaRPr lang="en-US" sz="2400" dirty="0" smtClean="0">
              <a:latin typeface="Times New Roman" pitchFamily="18" charset="0"/>
              <a:cs typeface="Times New Roman" pitchFamily="18" charset="0"/>
            </a:endParaRPr>
          </a:p>
          <a:p>
            <a:pPr eaLnBrk="1" hangingPunct="1">
              <a:buFont typeface="Arial" pitchFamily="34" charset="0"/>
              <a:buNone/>
            </a:pPr>
            <a:r>
              <a:rPr lang="en-US" sz="2400" dirty="0" smtClean="0">
                <a:latin typeface="Times New Roman" pitchFamily="18" charset="0"/>
                <a:cs typeface="Times New Roman" pitchFamily="18" charset="0"/>
              </a:rPr>
              <a:t>				Dual stack technique</a:t>
            </a:r>
          </a:p>
        </p:txBody>
      </p:sp>
      <p:sp>
        <p:nvSpPr>
          <p:cNvPr id="4" name="Slide Number Placeholder 3"/>
          <p:cNvSpPr>
            <a:spLocks noGrp="1"/>
          </p:cNvSpPr>
          <p:nvPr>
            <p:ph type="sldNum" sz="quarter" idx="12"/>
          </p:nvPr>
        </p:nvSpPr>
        <p:spPr/>
        <p:txBody>
          <a:bodyPr/>
          <a:lstStyle/>
          <a:p>
            <a:pPr>
              <a:defRPr/>
            </a:pPr>
            <a:fld id="{E29EC179-5E18-45D1-B3E0-FD696C5272D5}" type="slidenum">
              <a:rPr lang="en-US" smtClean="0"/>
              <a:pPr>
                <a:defRPr/>
              </a:pPr>
              <a:t>7</a:t>
            </a:fld>
            <a:endParaRPr lang="en-US"/>
          </a:p>
        </p:txBody>
      </p:sp>
      <p:sp>
        <p:nvSpPr>
          <p:cNvPr id="5" name="Rectangle 4"/>
          <p:cNvSpPr/>
          <p:nvPr/>
        </p:nvSpPr>
        <p:spPr>
          <a:xfrm>
            <a:off x="0" y="3276600"/>
            <a:ext cx="990600" cy="7620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tx1"/>
                </a:solidFill>
              </a:rPr>
              <a:t>IPv6 </a:t>
            </a:r>
          </a:p>
          <a:p>
            <a:pPr algn="ctr"/>
            <a:r>
              <a:rPr lang="en-US" dirty="0" smtClean="0">
                <a:solidFill>
                  <a:schemeClr val="tx1"/>
                </a:solidFill>
              </a:rPr>
              <a:t>Network</a:t>
            </a:r>
            <a:endParaRPr lang="en-US" dirty="0">
              <a:solidFill>
                <a:schemeClr val="tx1"/>
              </a:solidFill>
            </a:endParaRPr>
          </a:p>
        </p:txBody>
      </p:sp>
      <p:sp>
        <p:nvSpPr>
          <p:cNvPr id="6" name="Oval 5"/>
          <p:cNvSpPr/>
          <p:nvPr/>
        </p:nvSpPr>
        <p:spPr>
          <a:xfrm>
            <a:off x="1600200" y="3352800"/>
            <a:ext cx="685800"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R1</a:t>
            </a:r>
            <a:endParaRPr lang="en-US" dirty="0">
              <a:solidFill>
                <a:schemeClr val="tx1"/>
              </a:solidFill>
            </a:endParaRPr>
          </a:p>
        </p:txBody>
      </p:sp>
      <p:sp>
        <p:nvSpPr>
          <p:cNvPr id="7" name="Oval 6"/>
          <p:cNvSpPr/>
          <p:nvPr/>
        </p:nvSpPr>
        <p:spPr>
          <a:xfrm>
            <a:off x="3886200" y="2133600"/>
            <a:ext cx="685800"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R2</a:t>
            </a:r>
            <a:endParaRPr lang="en-US" dirty="0">
              <a:solidFill>
                <a:schemeClr val="tx1"/>
              </a:solidFill>
            </a:endParaRPr>
          </a:p>
        </p:txBody>
      </p:sp>
      <p:sp>
        <p:nvSpPr>
          <p:cNvPr id="8" name="Oval 7"/>
          <p:cNvSpPr/>
          <p:nvPr/>
        </p:nvSpPr>
        <p:spPr>
          <a:xfrm>
            <a:off x="3962400" y="4648200"/>
            <a:ext cx="685800"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R3</a:t>
            </a:r>
            <a:endParaRPr lang="en-US" dirty="0">
              <a:solidFill>
                <a:schemeClr val="tx1"/>
              </a:solidFill>
            </a:endParaRPr>
          </a:p>
        </p:txBody>
      </p:sp>
      <p:sp>
        <p:nvSpPr>
          <p:cNvPr id="9" name="Oval 8"/>
          <p:cNvSpPr/>
          <p:nvPr/>
        </p:nvSpPr>
        <p:spPr>
          <a:xfrm>
            <a:off x="6705600" y="3276600"/>
            <a:ext cx="685800" cy="685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R4</a:t>
            </a:r>
            <a:endParaRPr lang="en-US" dirty="0">
              <a:solidFill>
                <a:schemeClr val="tx1"/>
              </a:solidFill>
            </a:endParaRPr>
          </a:p>
        </p:txBody>
      </p:sp>
      <p:sp>
        <p:nvSpPr>
          <p:cNvPr id="10" name="Rectangle 9"/>
          <p:cNvSpPr/>
          <p:nvPr/>
        </p:nvSpPr>
        <p:spPr>
          <a:xfrm>
            <a:off x="8153400" y="3429000"/>
            <a:ext cx="990600" cy="762000"/>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smtClean="0">
                <a:solidFill>
                  <a:schemeClr val="tx1"/>
                </a:solidFill>
              </a:rPr>
              <a:t>IPv6 </a:t>
            </a:r>
          </a:p>
          <a:p>
            <a:pPr algn="ctr"/>
            <a:r>
              <a:rPr lang="en-US" dirty="0" smtClean="0">
                <a:solidFill>
                  <a:schemeClr val="tx1"/>
                </a:solidFill>
              </a:rPr>
              <a:t>Network</a:t>
            </a:r>
          </a:p>
          <a:p>
            <a:pPr algn="ctr"/>
            <a:endParaRPr lang="en-US" dirty="0">
              <a:solidFill>
                <a:schemeClr val="tx1"/>
              </a:solidFill>
            </a:endParaRPr>
          </a:p>
        </p:txBody>
      </p:sp>
      <p:cxnSp>
        <p:nvCxnSpPr>
          <p:cNvPr id="14" name="Straight Connector 13"/>
          <p:cNvCxnSpPr>
            <a:stCxn id="5" idx="3"/>
          </p:cNvCxnSpPr>
          <p:nvPr/>
        </p:nvCxnSpPr>
        <p:spPr>
          <a:xfrm>
            <a:off x="990600" y="3657600"/>
            <a:ext cx="6858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6" idx="6"/>
            <a:endCxn id="7" idx="2"/>
          </p:cNvCxnSpPr>
          <p:nvPr/>
        </p:nvCxnSpPr>
        <p:spPr>
          <a:xfrm flipV="1">
            <a:off x="2286000" y="2476500"/>
            <a:ext cx="1600200" cy="12192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6" idx="6"/>
            <a:endCxn id="8" idx="2"/>
          </p:cNvCxnSpPr>
          <p:nvPr/>
        </p:nvCxnSpPr>
        <p:spPr>
          <a:xfrm>
            <a:off x="2286000" y="3695700"/>
            <a:ext cx="1676400" cy="1295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a:stCxn id="8" idx="6"/>
          </p:cNvCxnSpPr>
          <p:nvPr/>
        </p:nvCxnSpPr>
        <p:spPr>
          <a:xfrm flipV="1">
            <a:off x="4648200" y="3733800"/>
            <a:ext cx="2133600" cy="1257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a:stCxn id="7" idx="6"/>
          </p:cNvCxnSpPr>
          <p:nvPr/>
        </p:nvCxnSpPr>
        <p:spPr>
          <a:xfrm>
            <a:off x="4572000" y="2476500"/>
            <a:ext cx="2209800" cy="1333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9" idx="6"/>
            <a:endCxn id="10" idx="1"/>
          </p:cNvCxnSpPr>
          <p:nvPr/>
        </p:nvCxnSpPr>
        <p:spPr>
          <a:xfrm>
            <a:off x="7391400" y="3619500"/>
            <a:ext cx="762000" cy="1905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cs typeface="Times New Roman" pitchFamily="18" charset="0"/>
              </a:rPr>
              <a:t>Tunneling</a:t>
            </a:r>
            <a:r>
              <a:rPr lang="en-US" dirty="0" smtClean="0">
                <a:cs typeface="Times New Roman" pitchFamily="18" charset="0"/>
              </a:rPr>
              <a:t> </a:t>
            </a:r>
            <a:r>
              <a:rPr lang="en-US" sz="3200" dirty="0" smtClean="0">
                <a:cs typeface="Times New Roman" pitchFamily="18" charset="0"/>
              </a:rPr>
              <a:t>Technique</a:t>
            </a:r>
            <a:endParaRPr lang="en-US" sz="3200" dirty="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8</a:t>
            </a:fld>
            <a:endParaRPr lang="en-US"/>
          </a:p>
        </p:txBody>
      </p:sp>
      <p:pic>
        <p:nvPicPr>
          <p:cNvPr id="1029" name="Picture 5" descr="D:\project details\06fig01-100299773-orig.jpg"/>
          <p:cNvPicPr>
            <a:picLocks noGrp="1" noChangeAspect="1" noChangeArrowheads="1"/>
          </p:cNvPicPr>
          <p:nvPr>
            <p:ph idx="1"/>
          </p:nvPr>
        </p:nvPicPr>
        <p:blipFill>
          <a:blip r:embed="rId2"/>
          <a:srcRect b="51275"/>
          <a:stretch>
            <a:fillRect/>
          </a:stretch>
        </p:blipFill>
        <p:spPr bwMode="auto">
          <a:xfrm>
            <a:off x="0" y="1600200"/>
            <a:ext cx="8229600" cy="2033022"/>
          </a:xfrm>
          <a:prstGeom prst="rect">
            <a:avLst/>
          </a:prstGeom>
          <a:noFill/>
        </p:spPr>
      </p:pic>
      <p:pic>
        <p:nvPicPr>
          <p:cNvPr id="1030" name="Picture 6" descr="D:\project details\download.jpg"/>
          <p:cNvPicPr>
            <a:picLocks noChangeAspect="1" noChangeArrowheads="1"/>
          </p:cNvPicPr>
          <p:nvPr/>
        </p:nvPicPr>
        <p:blipFill>
          <a:blip r:embed="rId3"/>
          <a:srcRect/>
          <a:stretch>
            <a:fillRect/>
          </a:stretch>
        </p:blipFill>
        <p:spPr bwMode="auto">
          <a:xfrm>
            <a:off x="228600" y="3962400"/>
            <a:ext cx="8229600" cy="24384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dirty="0" smtClean="0">
                <a:cs typeface="Times New Roman" pitchFamily="18" charset="0"/>
              </a:rPr>
              <a:t>WORKING PRINCIPLE OF </a:t>
            </a:r>
            <a:br>
              <a:rPr lang="en-US" dirty="0" smtClean="0">
                <a:cs typeface="Times New Roman" pitchFamily="18" charset="0"/>
              </a:rPr>
            </a:br>
            <a:r>
              <a:rPr lang="en-US" dirty="0" smtClean="0">
                <a:cs typeface="Times New Roman" pitchFamily="18" charset="0"/>
              </a:rPr>
              <a:t>PROPOSED SYSTEM</a:t>
            </a:r>
            <a:endParaRPr lang="en-US" dirty="0"/>
          </a:p>
        </p:txBody>
      </p:sp>
      <p:sp>
        <p:nvSpPr>
          <p:cNvPr id="3" name="Content Placeholder 2"/>
          <p:cNvSpPr>
            <a:spLocks noGrp="1"/>
          </p:cNvSpPr>
          <p:nvPr>
            <p:ph idx="1"/>
          </p:nvPr>
        </p:nvSpPr>
        <p:spPr/>
        <p:txBody>
          <a:bodyPr/>
          <a:lstStyle/>
          <a:p>
            <a:r>
              <a:rPr lang="en-US" sz="2800" dirty="0" smtClean="0">
                <a:latin typeface="Times New Roman" pitchFamily="18" charset="0"/>
                <a:cs typeface="Times New Roman" pitchFamily="18" charset="0"/>
              </a:rPr>
              <a:t>When any organization wants to implement IPv6 network in their service area, it is not possible to implement all of a sudden. It needs slow migration from IPv4 to IPv6 without affecting the existing service much.</a:t>
            </a:r>
          </a:p>
          <a:p>
            <a:r>
              <a:rPr lang="en-US" sz="2800" dirty="0" smtClean="0">
                <a:latin typeface="Times New Roman" pitchFamily="18" charset="0"/>
                <a:cs typeface="Times New Roman" pitchFamily="18" charset="0"/>
              </a:rPr>
              <a:t>Design of dual stack technique is done for transferring of data from IPv4 network to IPv6 network in both static and dynamic routing.</a:t>
            </a:r>
            <a:endParaRPr lang="en-US" sz="2800" dirty="0">
              <a:solidFill>
                <a:srgbClr val="FF0000"/>
              </a:solidFill>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9</a:t>
            </a:fld>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0"/>
            <a:ext cx="8991600" cy="1143000"/>
          </a:xfrm>
        </p:spPr>
        <p:txBody>
          <a:bodyPr/>
          <a:lstStyle/>
          <a:p>
            <a:r>
              <a:rPr lang="en-US" dirty="0" smtClean="0">
                <a:cs typeface="Times New Roman" pitchFamily="18" charset="0"/>
              </a:rPr>
              <a:t>WORKING PRINCIPLE </a:t>
            </a:r>
            <a:endParaRPr lang="en-US" dirty="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10</a:t>
            </a:fld>
            <a:endParaRPr lang="en-US"/>
          </a:p>
        </p:txBody>
      </p:sp>
      <p:sp>
        <p:nvSpPr>
          <p:cNvPr id="6" name="Content Placeholder 5"/>
          <p:cNvSpPr>
            <a:spLocks noGrp="1"/>
          </p:cNvSpPr>
          <p:nvPr>
            <p:ph idx="1"/>
          </p:nvPr>
        </p:nvSpPr>
        <p:spPr/>
        <p:txBody>
          <a:bodyPr/>
          <a:lstStyle/>
          <a:p>
            <a:r>
              <a:rPr lang="en-US" sz="2800" dirty="0" smtClean="0">
                <a:latin typeface="Times New Roman" pitchFamily="18" charset="0"/>
                <a:cs typeface="Times New Roman" pitchFamily="18" charset="0"/>
              </a:rPr>
              <a:t>A router can be installed with both IPv4 and IPv6 addresses configured on its interfaces.</a:t>
            </a:r>
          </a:p>
          <a:p>
            <a:r>
              <a:rPr lang="en-US" sz="2800" dirty="0" smtClean="0">
                <a:latin typeface="Times New Roman" pitchFamily="18" charset="0"/>
                <a:cs typeface="Times New Roman" pitchFamily="18" charset="0"/>
              </a:rPr>
              <a:t>The dual stack routers can communicate with both IPv4 and IPv6 networks</a:t>
            </a:r>
          </a:p>
          <a:p>
            <a:r>
              <a:rPr lang="en-IN" sz="2800" dirty="0" smtClean="0">
                <a:latin typeface="Times New Roman" pitchFamily="18" charset="0"/>
                <a:cs typeface="Times New Roman" pitchFamily="18" charset="0"/>
              </a:rPr>
              <a:t>The tunnelling concept is to transmit IPv6 packets through IPv4 network that enables and achieves fully in IPv6 network. In order to reach the IPv6 Internet, an isolated host or network must use the existing IPv4 infrastructure to carry IPv6 packets</a:t>
            </a:r>
            <a:endParaRPr lang="en-US" sz="28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FLOW CHART</a:t>
            </a:r>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11</a:t>
            </a:fld>
            <a:endParaRPr lang="en-US"/>
          </a:p>
        </p:txBody>
      </p:sp>
      <p:pic>
        <p:nvPicPr>
          <p:cNvPr id="1026" name="Picture 2"/>
          <p:cNvPicPr>
            <a:picLocks noGrp="1" noChangeAspect="1" noChangeArrowheads="1"/>
          </p:cNvPicPr>
          <p:nvPr>
            <p:ph idx="1"/>
          </p:nvPr>
        </p:nvPicPr>
        <p:blipFill>
          <a:blip r:embed="rId2"/>
          <a:srcRect l="52840" t="21887" r="32015" b="24237"/>
          <a:stretch>
            <a:fillRect/>
          </a:stretch>
        </p:blipFill>
        <p:spPr bwMode="auto">
          <a:xfrm>
            <a:off x="1752600" y="1143000"/>
            <a:ext cx="5486400" cy="5334000"/>
          </a:xfrm>
          <a:prstGeom prst="rect">
            <a:avLst/>
          </a:prstGeom>
          <a:noFill/>
          <a:ln w="9525">
            <a:noFill/>
            <a:miter lim="800000"/>
            <a:headEnd/>
            <a:tailEnd/>
          </a:ln>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SOFTWARE</a:t>
            </a:r>
            <a:endParaRPr lang="en-US" dirty="0"/>
          </a:p>
        </p:txBody>
      </p:sp>
      <p:sp>
        <p:nvSpPr>
          <p:cNvPr id="3" name="Content Placeholder 2"/>
          <p:cNvSpPr>
            <a:spLocks noGrp="1"/>
          </p:cNvSpPr>
          <p:nvPr>
            <p:ph idx="1"/>
          </p:nvPr>
        </p:nvSpPr>
        <p:spPr/>
        <p:txBody>
          <a:bodyPr/>
          <a:lstStyle/>
          <a:p>
            <a:r>
              <a:rPr lang="en-US" dirty="0" smtClean="0">
                <a:latin typeface="Times New Roman" pitchFamily="18" charset="0"/>
                <a:cs typeface="Times New Roman" pitchFamily="18" charset="0"/>
              </a:rPr>
              <a:t>Cisco Packet Tracer 7.1</a:t>
            </a:r>
            <a:r>
              <a:rPr lang="en-IN" dirty="0" smtClean="0">
                <a:latin typeface="Times New Roman" pitchFamily="18" charset="0"/>
                <a:cs typeface="Times New Roman" pitchFamily="18" charset="0"/>
              </a:rPr>
              <a:t> is an excellent tool to real labs for network engineers.</a:t>
            </a:r>
          </a:p>
          <a:p>
            <a:r>
              <a:rPr lang="en-IN" dirty="0" smtClean="0">
                <a:latin typeface="Times New Roman" pitchFamily="18" charset="0"/>
                <a:cs typeface="Times New Roman" pitchFamily="18" charset="0"/>
              </a:rPr>
              <a:t>It can also be used to experiment features of Cisco IOS, Juniper JunOS or to check configurations that need to be deployed on real routers</a:t>
            </a:r>
            <a:endParaRPr lang="en-US"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Features of Tool</a:t>
            </a:r>
            <a:endParaRPr lang="en-US" dirty="0"/>
          </a:p>
        </p:txBody>
      </p:sp>
      <p:sp>
        <p:nvSpPr>
          <p:cNvPr id="3" name="Content Placeholder 2"/>
          <p:cNvSpPr>
            <a:spLocks noGrp="1"/>
          </p:cNvSpPr>
          <p:nvPr>
            <p:ph idx="1"/>
          </p:nvPr>
        </p:nvSpPr>
        <p:spPr/>
        <p:txBody>
          <a:bodyPr/>
          <a:lstStyle/>
          <a:p>
            <a:pPr lvl="0"/>
            <a:r>
              <a:rPr lang="en-IN" sz="2800" dirty="0" smtClean="0">
                <a:latin typeface="Times New Roman" pitchFamily="18" charset="0"/>
                <a:cs typeface="Times New Roman" pitchFamily="18" charset="0"/>
              </a:rPr>
              <a:t>Design of high quality and complex network topologies.</a:t>
            </a:r>
            <a:endParaRPr lang="en-US" sz="2800" dirty="0" smtClean="0">
              <a:latin typeface="Times New Roman" pitchFamily="18" charset="0"/>
              <a:cs typeface="Times New Roman" pitchFamily="18" charset="0"/>
            </a:endParaRPr>
          </a:p>
          <a:p>
            <a:pPr lvl="0"/>
            <a:r>
              <a:rPr lang="en-IN" sz="2800" dirty="0" smtClean="0">
                <a:latin typeface="Times New Roman" pitchFamily="18" charset="0"/>
                <a:cs typeface="Times New Roman" pitchFamily="18" charset="0"/>
              </a:rPr>
              <a:t>Emulation of many Cisco IOS router platforms, IPS, and firewalls, JunOS.</a:t>
            </a:r>
            <a:endParaRPr lang="en-US" sz="2800" dirty="0" smtClean="0">
              <a:latin typeface="Times New Roman" pitchFamily="18" charset="0"/>
              <a:cs typeface="Times New Roman" pitchFamily="18" charset="0"/>
            </a:endParaRPr>
          </a:p>
          <a:p>
            <a:pPr lvl="0"/>
            <a:r>
              <a:rPr lang="en-IN" sz="2800" dirty="0" smtClean="0">
                <a:latin typeface="Times New Roman" pitchFamily="18" charset="0"/>
                <a:cs typeface="Times New Roman" pitchFamily="18" charset="0"/>
              </a:rPr>
              <a:t>Simulation of simple Ethernet, ATM and Frame Relay switches.</a:t>
            </a:r>
            <a:endParaRPr lang="en-US" sz="2800" dirty="0" smtClean="0">
              <a:latin typeface="Times New Roman" pitchFamily="18" charset="0"/>
              <a:cs typeface="Times New Roman" pitchFamily="18" charset="0"/>
            </a:endParaRPr>
          </a:p>
          <a:p>
            <a:pPr lvl="0"/>
            <a:r>
              <a:rPr lang="en-IN" sz="2800" dirty="0" smtClean="0">
                <a:latin typeface="Times New Roman" pitchFamily="18" charset="0"/>
                <a:cs typeface="Times New Roman" pitchFamily="18" charset="0"/>
              </a:rPr>
              <a:t>Connection of the simulated network to the real world</a:t>
            </a:r>
            <a:endParaRPr lang="en-US" sz="2800" dirty="0" smtClean="0">
              <a:latin typeface="Times New Roman" pitchFamily="18" charset="0"/>
              <a:cs typeface="Times New Roman" pitchFamily="18" charset="0"/>
            </a:endParaRPr>
          </a:p>
          <a:p>
            <a:pPr lvl="0"/>
            <a:r>
              <a:rPr lang="en-IN" sz="2800" dirty="0" smtClean="0">
                <a:latin typeface="Times New Roman" pitchFamily="18" charset="0"/>
                <a:cs typeface="Times New Roman" pitchFamily="18" charset="0"/>
              </a:rPr>
              <a:t>Packet capture using real-time simulation .</a:t>
            </a:r>
            <a:endParaRPr lang="en-US" sz="2800" dirty="0" smtClean="0">
              <a:latin typeface="Times New Roman" pitchFamily="18" charset="0"/>
              <a:cs typeface="Times New Roman" pitchFamily="18" charset="0"/>
            </a:endParaRPr>
          </a:p>
          <a:p>
            <a:endParaRPr lang="en-US" sz="2800"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Outcome</a:t>
            </a:r>
            <a:endParaRPr lang="en-US" dirty="0"/>
          </a:p>
        </p:txBody>
      </p:sp>
      <p:sp>
        <p:nvSpPr>
          <p:cNvPr id="3" name="Content Placeholder 2"/>
          <p:cNvSpPr>
            <a:spLocks noGrp="1"/>
          </p:cNvSpPr>
          <p:nvPr>
            <p:ph idx="1"/>
          </p:nvPr>
        </p:nvSpPr>
        <p:spPr/>
        <p:txBody>
          <a:bodyPr/>
          <a:lstStyle/>
          <a:p>
            <a:pPr lvl="0"/>
            <a:r>
              <a:rPr lang="en-IN" sz="2400" b="1" dirty="0" smtClean="0">
                <a:latin typeface="Times New Roman" pitchFamily="18" charset="0"/>
                <a:cs typeface="Times New Roman" pitchFamily="18" charset="0"/>
              </a:rPr>
              <a:t>Larger Address Space: </a:t>
            </a:r>
            <a:r>
              <a:rPr lang="en-IN" sz="2400" dirty="0" smtClean="0">
                <a:latin typeface="Times New Roman" pitchFamily="18" charset="0"/>
                <a:cs typeface="Times New Roman" pitchFamily="18" charset="0"/>
              </a:rPr>
              <a:t>Address field in IPv6 is 128 bits. So more </a:t>
            </a:r>
            <a:r>
              <a:rPr lang="en-IN" sz="2400" dirty="0" err="1" smtClean="0">
                <a:latin typeface="Times New Roman" pitchFamily="18" charset="0"/>
                <a:cs typeface="Times New Roman" pitchFamily="18" charset="0"/>
              </a:rPr>
              <a:t>no.of</a:t>
            </a:r>
            <a:r>
              <a:rPr lang="en-IN" sz="2400" dirty="0" smtClean="0">
                <a:latin typeface="Times New Roman" pitchFamily="18" charset="0"/>
                <a:cs typeface="Times New Roman" pitchFamily="18" charset="0"/>
              </a:rPr>
              <a:t> devices can be connected to the network </a:t>
            </a:r>
            <a:endParaRPr lang="en-US" sz="2400" dirty="0" smtClean="0">
              <a:latin typeface="Times New Roman" pitchFamily="18" charset="0"/>
              <a:cs typeface="Times New Roman" pitchFamily="18" charset="0"/>
            </a:endParaRPr>
          </a:p>
          <a:p>
            <a:pPr lvl="0"/>
            <a:r>
              <a:rPr lang="en-IN" sz="2400" b="1" dirty="0" smtClean="0">
                <a:latin typeface="Times New Roman" pitchFamily="18" charset="0"/>
                <a:cs typeface="Times New Roman" pitchFamily="18" charset="0"/>
              </a:rPr>
              <a:t>Better header format: </a:t>
            </a:r>
            <a:r>
              <a:rPr lang="en-IN" sz="2400" dirty="0" smtClean="0">
                <a:latin typeface="Times New Roman" pitchFamily="18" charset="0"/>
                <a:cs typeface="Times New Roman" pitchFamily="18" charset="0"/>
              </a:rPr>
              <a:t>The header of IPv6 has been designed in a way to speed-up the routing process.</a:t>
            </a:r>
            <a:endParaRPr lang="en-US" sz="2400" dirty="0" smtClean="0">
              <a:latin typeface="Times New Roman" pitchFamily="18" charset="0"/>
              <a:cs typeface="Times New Roman" pitchFamily="18" charset="0"/>
            </a:endParaRPr>
          </a:p>
          <a:p>
            <a:pPr lvl="0"/>
            <a:r>
              <a:rPr lang="en-IN" sz="2400" b="1" dirty="0" smtClean="0">
                <a:latin typeface="Times New Roman" pitchFamily="18" charset="0"/>
                <a:cs typeface="Times New Roman" pitchFamily="18" charset="0"/>
              </a:rPr>
              <a:t>Security </a:t>
            </a:r>
            <a:r>
              <a:rPr lang="en-IN" sz="2400" b="1" dirty="0" err="1" smtClean="0">
                <a:latin typeface="Times New Roman" pitchFamily="18" charset="0"/>
                <a:cs typeface="Times New Roman" pitchFamily="18" charset="0"/>
              </a:rPr>
              <a:t>Features:</a:t>
            </a:r>
            <a:r>
              <a:rPr lang="en-IN" sz="2400" dirty="0" err="1" smtClean="0">
                <a:latin typeface="Times New Roman" pitchFamily="18" charset="0"/>
                <a:cs typeface="Times New Roman" pitchFamily="18" charset="0"/>
              </a:rPr>
              <a:t>To</a:t>
            </a:r>
            <a:r>
              <a:rPr lang="en-IN" sz="2400" dirty="0" smtClean="0">
                <a:latin typeface="Times New Roman" pitchFamily="18" charset="0"/>
                <a:cs typeface="Times New Roman" pitchFamily="18" charset="0"/>
              </a:rPr>
              <a:t> ensure </a:t>
            </a:r>
            <a:r>
              <a:rPr lang="en-IN" sz="2400" dirty="0" err="1" smtClean="0">
                <a:latin typeface="Times New Roman" pitchFamily="18" charset="0"/>
                <a:cs typeface="Times New Roman" pitchFamily="18" charset="0"/>
              </a:rPr>
              <a:t>IPsec</a:t>
            </a:r>
            <a:r>
              <a:rPr lang="en-IN" sz="2400" dirty="0" smtClean="0">
                <a:latin typeface="Times New Roman" pitchFamily="18" charset="0"/>
                <a:cs typeface="Times New Roman" pitchFamily="18" charset="0"/>
              </a:rPr>
              <a:t> confidentiality and packet's encryption and authentication    options   are included in IPv6.</a:t>
            </a:r>
            <a:endParaRPr lang="en-US" sz="2400" dirty="0" smtClean="0">
              <a:latin typeface="Times New Roman" pitchFamily="18" charset="0"/>
              <a:cs typeface="Times New Roman" pitchFamily="18" charset="0"/>
            </a:endParaRPr>
          </a:p>
          <a:p>
            <a:pPr lvl="0"/>
            <a:r>
              <a:rPr lang="en-IN" sz="2400" b="1" dirty="0" err="1" smtClean="0">
                <a:latin typeface="Times New Roman" pitchFamily="18" charset="0"/>
                <a:cs typeface="Times New Roman" pitchFamily="18" charset="0"/>
              </a:rPr>
              <a:t>Multicasting:</a:t>
            </a:r>
            <a:r>
              <a:rPr lang="en-IN" sz="2400" dirty="0" err="1" smtClean="0">
                <a:latin typeface="Times New Roman" pitchFamily="18" charset="0"/>
                <a:cs typeface="Times New Roman" pitchFamily="18" charset="0"/>
              </a:rPr>
              <a:t>The</a:t>
            </a:r>
            <a:r>
              <a:rPr lang="en-IN" sz="2400" dirty="0" smtClean="0">
                <a:latin typeface="Times New Roman" pitchFamily="18" charset="0"/>
                <a:cs typeface="Times New Roman" pitchFamily="18" charset="0"/>
              </a:rPr>
              <a:t> transmission of a packet to multiple destinations in a single send operation, is part of the base specification in IPv6.</a:t>
            </a:r>
            <a:endParaRPr lang="en-US" sz="2400" dirty="0" smtClean="0">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of Implementation</a:t>
            </a:r>
            <a:endParaRPr lang="en-US" dirty="0"/>
          </a:p>
        </p:txBody>
      </p:sp>
      <p:sp>
        <p:nvSpPr>
          <p:cNvPr id="3" name="Content Placeholder 2"/>
          <p:cNvSpPr>
            <a:spLocks noGrp="1"/>
          </p:cNvSpPr>
          <p:nvPr>
            <p:ph idx="1"/>
          </p:nvPr>
        </p:nvSpPr>
        <p:spPr/>
        <p:txBody>
          <a:bodyPr/>
          <a:lstStyle/>
          <a:p>
            <a:r>
              <a:rPr lang="en-US" sz="2800" dirty="0" smtClean="0">
                <a:latin typeface="Times New Roman" pitchFamily="18" charset="0"/>
                <a:cs typeface="Times New Roman" pitchFamily="18" charset="0"/>
              </a:rPr>
              <a:t>IPv6 networks are connected through the Existing IPv4 network (ISP Networks) using these two mechanism</a:t>
            </a:r>
          </a:p>
          <a:p>
            <a:pPr>
              <a:buNone/>
            </a:pPr>
            <a:r>
              <a:rPr lang="en-US" sz="2800" dirty="0" smtClean="0">
                <a:latin typeface="Times New Roman" pitchFamily="18" charset="0"/>
                <a:cs typeface="Times New Roman" pitchFamily="18" charset="0"/>
              </a:rPr>
              <a:t>			Dual stacking</a:t>
            </a:r>
          </a:p>
          <a:p>
            <a:pPr>
              <a:buNone/>
            </a:pPr>
            <a:r>
              <a:rPr lang="en-US" sz="2800" dirty="0" smtClean="0">
                <a:latin typeface="Times New Roman" pitchFamily="18" charset="0"/>
                <a:cs typeface="Times New Roman" pitchFamily="18" charset="0"/>
              </a:rPr>
              <a:t>			Tunneling</a:t>
            </a:r>
          </a:p>
          <a:p>
            <a:r>
              <a:rPr lang="en-IN" sz="2800" dirty="0" smtClean="0">
                <a:latin typeface="Times New Roman" pitchFamily="18" charset="0"/>
                <a:cs typeface="Times New Roman" pitchFamily="18" charset="0"/>
              </a:rPr>
              <a:t>With less latency, More security, Large Addressing space.</a:t>
            </a:r>
            <a:endParaRPr lang="en-US" sz="2800" dirty="0" smtClean="0"/>
          </a:p>
          <a:p>
            <a:endParaRPr lang="en-US" sz="2800" dirty="0" smtClean="0">
              <a:latin typeface="Times New Roman" pitchFamily="18" charset="0"/>
              <a:cs typeface="Times New Roman" pitchFamily="18" charset="0"/>
            </a:endParaRPr>
          </a:p>
          <a:p>
            <a:endParaRPr lang="en-US" sz="2800" dirty="0" smtClean="0">
              <a:latin typeface="Times New Roman" pitchFamily="18" charset="0"/>
              <a:cs typeface="Times New Roman" pitchFamily="18" charset="0"/>
            </a:endParaRPr>
          </a:p>
          <a:p>
            <a:pPr lvl="4"/>
            <a:endParaRPr lang="en-US" sz="2800" dirty="0" smtClean="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lstStyle/>
          <a:p>
            <a:r>
              <a:rPr lang="en-IN" sz="2800" dirty="0" smtClean="0"/>
              <a:t>IPv6 overcomes many of the limitations of IPv4 by introducing new features and functionality.</a:t>
            </a:r>
          </a:p>
          <a:p>
            <a:r>
              <a:rPr lang="en-IN" sz="2800" dirty="0" smtClean="0"/>
              <a:t>IPv6 improves router performance issues and it is very simple to configure. </a:t>
            </a:r>
          </a:p>
          <a:p>
            <a:r>
              <a:rPr lang="en-IN" sz="2800" dirty="0" smtClean="0"/>
              <a:t>Thus increasing the address space and solving a major obstacle for the further growth of the Internet.</a:t>
            </a:r>
          </a:p>
          <a:p>
            <a:r>
              <a:rPr lang="en-IN" sz="2800" dirty="0" smtClean="0"/>
              <a:t>IPv6 also offers improvements like security support in the protocol’s definition and more flexibility and extensibility than IPv4.</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Future scope</a:t>
            </a:r>
            <a:endParaRPr lang="en-US" dirty="0"/>
          </a:p>
        </p:txBody>
      </p:sp>
      <p:sp>
        <p:nvSpPr>
          <p:cNvPr id="3" name="Content Placeholder 2"/>
          <p:cNvSpPr>
            <a:spLocks noGrp="1"/>
          </p:cNvSpPr>
          <p:nvPr>
            <p:ph idx="1"/>
          </p:nvPr>
        </p:nvSpPr>
        <p:spPr/>
        <p:txBody>
          <a:bodyPr/>
          <a:lstStyle/>
          <a:p>
            <a:r>
              <a:rPr lang="en-IN" sz="2800" dirty="0" smtClean="0">
                <a:latin typeface="Times New Roman" pitchFamily="18" charset="0"/>
                <a:cs typeface="Times New Roman" pitchFamily="18" charset="0"/>
              </a:rPr>
              <a:t>Thus the IPv6 has the advantages over existing IPv4,which has larger address space.</a:t>
            </a:r>
          </a:p>
          <a:p>
            <a:r>
              <a:rPr lang="en-IN" sz="2800" dirty="0" smtClean="0">
                <a:latin typeface="Times New Roman" pitchFamily="18" charset="0"/>
                <a:cs typeface="Times New Roman" pitchFamily="18" charset="0"/>
              </a:rPr>
              <a:t> The IPv6 packets are being encapsulated over IPv4 and are converged to IPv6. </a:t>
            </a:r>
          </a:p>
          <a:p>
            <a:r>
              <a:rPr lang="en-IN" sz="2800" dirty="0" err="1" smtClean="0">
                <a:latin typeface="Times New Roman" pitchFamily="18" charset="0"/>
                <a:cs typeface="Times New Roman" pitchFamily="18" charset="0"/>
              </a:rPr>
              <a:t>Tunneling</a:t>
            </a:r>
            <a:r>
              <a:rPr lang="en-IN" sz="2800" dirty="0" smtClean="0">
                <a:latin typeface="Times New Roman" pitchFamily="18" charset="0"/>
                <a:cs typeface="Times New Roman" pitchFamily="18" charset="0"/>
              </a:rPr>
              <a:t> is used to show their interoperability between the networks which are useful for the future generations to utilize the existing IPv4. </a:t>
            </a:r>
          </a:p>
          <a:p>
            <a:r>
              <a:rPr lang="en-IN" sz="2800" dirty="0" smtClean="0">
                <a:latin typeface="Times New Roman" pitchFamily="18" charset="0"/>
                <a:cs typeface="Times New Roman" pitchFamily="18" charset="0"/>
              </a:rPr>
              <a:t>Thus the mode of </a:t>
            </a:r>
            <a:r>
              <a:rPr lang="en-IN" sz="2800" dirty="0" err="1" smtClean="0">
                <a:latin typeface="Times New Roman" pitchFamily="18" charset="0"/>
                <a:cs typeface="Times New Roman" pitchFamily="18" charset="0"/>
              </a:rPr>
              <a:t>tunneling</a:t>
            </a:r>
            <a:r>
              <a:rPr lang="en-IN" sz="2800" dirty="0" smtClean="0">
                <a:latin typeface="Times New Roman" pitchFamily="18" charset="0"/>
                <a:cs typeface="Times New Roman" pitchFamily="18" charset="0"/>
              </a:rPr>
              <a:t> eliminates the need for the manual configurations.</a:t>
            </a:r>
            <a:endParaRPr lang="en-US" sz="2800" dirty="0" smtClean="0">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IN" sz="2400" dirty="0" err="1" smtClean="0"/>
              <a:t>Sahasrabuddhe,L.H</a:t>
            </a:r>
            <a:r>
              <a:rPr lang="en-IN" sz="2400" dirty="0" smtClean="0"/>
              <a:t>. </a:t>
            </a:r>
            <a:r>
              <a:rPr lang="en-IN" sz="2400" dirty="0" err="1" smtClean="0"/>
              <a:t>Mukherjee,B</a:t>
            </a:r>
            <a:r>
              <a:rPr lang="en-IN" sz="2400" dirty="0" smtClean="0"/>
              <a:t>. California Univ., Los Angeles, IEEE, international conference on Networks on </a:t>
            </a:r>
            <a:r>
              <a:rPr lang="en-IN" sz="2400" dirty="0" err="1" smtClean="0"/>
              <a:t>feb</a:t>
            </a:r>
            <a:r>
              <a:rPr lang="en-IN" sz="2400" dirty="0" smtClean="0"/>
              <a:t> 2000, Volume : 4 Issue:1 pp. 90-102.</a:t>
            </a:r>
            <a:endParaRPr lang="en-IN" sz="2400" dirty="0" smtClean="0">
              <a:latin typeface="Times New Roman" pitchFamily="18" charset="0"/>
              <a:cs typeface="Times New Roman" pitchFamily="18" charset="0"/>
            </a:endParaRPr>
          </a:p>
          <a:p>
            <a:pPr lvl="0"/>
            <a:r>
              <a:rPr lang="en-IN" sz="2400" dirty="0" smtClean="0">
                <a:latin typeface="Times New Roman" pitchFamily="18" charset="0"/>
                <a:cs typeface="Times New Roman" pitchFamily="18" charset="0"/>
              </a:rPr>
              <a:t>Eric Grosse and </a:t>
            </a:r>
            <a:r>
              <a:rPr lang="en-IN" sz="2400" dirty="0" err="1" smtClean="0">
                <a:latin typeface="Times New Roman" pitchFamily="18" charset="0"/>
                <a:cs typeface="Times New Roman" pitchFamily="18" charset="0"/>
              </a:rPr>
              <a:t>Lakshman</a:t>
            </a:r>
            <a:r>
              <a:rPr lang="en-IN" sz="2400" dirty="0" smtClean="0">
                <a:latin typeface="Times New Roman" pitchFamily="18" charset="0"/>
                <a:cs typeface="Times New Roman" pitchFamily="18" charset="0"/>
              </a:rPr>
              <a:t> Y. N., Bell Laboratories ’Network Processors Applied to IPv4/Ipv6 Transition’, Lucent Technologies - IEEE Network July/August 2003.</a:t>
            </a:r>
            <a:endParaRPr lang="en-US" sz="2400" dirty="0" smtClean="0">
              <a:latin typeface="Times New Roman" pitchFamily="18" charset="0"/>
              <a:cs typeface="Times New Roman" pitchFamily="18" charset="0"/>
            </a:endParaRPr>
          </a:p>
          <a:p>
            <a:r>
              <a:rPr lang="en-IN" sz="2400" dirty="0" smtClean="0">
                <a:latin typeface="Times New Roman" pitchFamily="18" charset="0"/>
                <a:cs typeface="Times New Roman" pitchFamily="18" charset="0"/>
              </a:rPr>
              <a:t>Fred L. Templin – SRI International, ‘ISATAP – Intra-Site Automatic Tunnel Addressing </a:t>
            </a:r>
            <a:r>
              <a:rPr lang="en-IN" sz="2400" dirty="0" err="1" smtClean="0">
                <a:latin typeface="Times New Roman" pitchFamily="18" charset="0"/>
                <a:cs typeface="Times New Roman" pitchFamily="18" charset="0"/>
              </a:rPr>
              <a:t>Protocol’,IETF</a:t>
            </a:r>
            <a:r>
              <a:rPr lang="en-IN" sz="2400" dirty="0" smtClean="0">
                <a:latin typeface="Times New Roman" pitchFamily="18" charset="0"/>
                <a:cs typeface="Times New Roman" pitchFamily="18" charset="0"/>
              </a:rPr>
              <a:t> 51 NGTRANS</a:t>
            </a:r>
          </a:p>
          <a:p>
            <a:r>
              <a:rPr lang="en-IN" sz="2400" u="sng" dirty="0" smtClean="0">
                <a:hlinkClick r:id="rId2"/>
              </a:rPr>
              <a:t>http://ipv6.com/articles/gateways/IPv6-Tunnelling.htm</a:t>
            </a:r>
            <a:endParaRPr lang="en-IN" sz="2400" u="sng" dirty="0" smtClean="0"/>
          </a:p>
          <a:p>
            <a:r>
              <a:rPr lang="en-IN" sz="2400" u="sng" dirty="0" smtClean="0">
                <a:hlinkClick r:id="rId3"/>
              </a:rPr>
              <a:t>http://www.cisco.com/en/US/tech/tk872/technologies_configuration_example09186a00800b49a5.shtml</a:t>
            </a:r>
            <a:endParaRPr lang="en-US" sz="2400" dirty="0" smtClean="0"/>
          </a:p>
          <a:p>
            <a:endParaRPr lang="en-US" sz="2400" dirty="0" smtClean="0"/>
          </a:p>
          <a:p>
            <a:endParaRPr lang="en-IN" sz="2400" u="sng" dirty="0" smtClean="0"/>
          </a:p>
          <a:p>
            <a:endParaRPr lang="en-US" sz="2400" dirty="0" smtClean="0"/>
          </a:p>
          <a:p>
            <a:endParaRPr lang="en-US" sz="24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pPr>
              <a:defRPr/>
            </a:pPr>
            <a:fld id="{A2215EA8-6743-419E-A063-36479DA57814}" type="slidenum">
              <a:rPr lang="en-US" smtClean="0"/>
              <a:pPr>
                <a:def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idx="1"/>
          </p:nvPr>
        </p:nvSpPr>
        <p:spPr>
          <a:xfrm>
            <a:off x="533400" y="2743200"/>
            <a:ext cx="8229600" cy="838200"/>
          </a:xfrm>
        </p:spPr>
        <p:txBody>
          <a:bodyPr/>
          <a:lstStyle/>
          <a:p>
            <a:pPr algn="ctr" eaLnBrk="1" hangingPunct="1">
              <a:buFont typeface="Arial" pitchFamily="34" charset="0"/>
              <a:buNone/>
            </a:pPr>
            <a:r>
              <a:rPr lang="en-US" sz="4400" b="1" dirty="0" smtClean="0">
                <a:latin typeface="Times New Roman" pitchFamily="18" charset="0"/>
                <a:cs typeface="Times New Roman" pitchFamily="18" charset="0"/>
              </a:rPr>
              <a:t>THANK YOU</a:t>
            </a:r>
          </a:p>
        </p:txBody>
      </p:sp>
      <p:sp>
        <p:nvSpPr>
          <p:cNvPr id="3" name="Slide Number Placeholder 2"/>
          <p:cNvSpPr>
            <a:spLocks noGrp="1"/>
          </p:cNvSpPr>
          <p:nvPr>
            <p:ph type="sldNum" sz="quarter" idx="12"/>
          </p:nvPr>
        </p:nvSpPr>
        <p:spPr/>
        <p:txBody>
          <a:bodyPr/>
          <a:lstStyle/>
          <a:p>
            <a:pPr>
              <a:defRPr/>
            </a:pPr>
            <a:fld id="{7570057F-7F33-4CAE-88E0-35952DACD356}" type="slidenum">
              <a:rPr lang="en-US" smtClean="0"/>
              <a:pPr>
                <a:defRPr/>
              </a:pPr>
              <a:t>19</a:t>
            </a:fld>
            <a:endParaRPr lang="en-US"/>
          </a:p>
        </p:txBody>
      </p:sp>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1207</TotalTime>
  <Words>803</Words>
  <Application>Microsoft Office PowerPoint</Application>
  <PresentationFormat>On-screen Show (4:3)</PresentationFormat>
  <Paragraphs>117</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Convergence of IPv6 Networks Through IPv4 Network Using Dual stack And Tunneling Mechanism </vt:lpstr>
      <vt:lpstr>CONTENTS</vt:lpstr>
      <vt:lpstr>ABSTRACT</vt:lpstr>
      <vt:lpstr>   EXISTING SCHEME</vt:lpstr>
      <vt:lpstr>Limitations </vt:lpstr>
      <vt:lpstr>  Proposed System   </vt:lpstr>
      <vt:lpstr>PROPOSED SYSTEM WITH BLOCK DIAGRAM</vt:lpstr>
      <vt:lpstr>Tunneling Technique</vt:lpstr>
      <vt:lpstr>WORKING PRINCIPLE OF  PROPOSED SYSTEM</vt:lpstr>
      <vt:lpstr>WORKING PRINCIPLE </vt:lpstr>
      <vt:lpstr>FLOW CHART</vt:lpstr>
      <vt:lpstr>SOFTWARE</vt:lpstr>
      <vt:lpstr>Features of Tool</vt:lpstr>
      <vt:lpstr>Outcome</vt:lpstr>
      <vt:lpstr>Results of Implementation</vt:lpstr>
      <vt:lpstr>Conclusion</vt:lpstr>
      <vt:lpstr>Future scope</vt:lpstr>
      <vt:lpstr>References</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228</cp:revision>
  <dcterms:created xsi:type="dcterms:W3CDTF">2013-12-25T12:40:00Z</dcterms:created>
  <dcterms:modified xsi:type="dcterms:W3CDTF">2021-04-13T11:45:11Z</dcterms:modified>
</cp:coreProperties>
</file>