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383" r:id="rId2"/>
    <p:sldId id="375" r:id="rId3"/>
    <p:sldId id="371" r:id="rId4"/>
    <p:sldId id="342" r:id="rId5"/>
    <p:sldId id="361" r:id="rId6"/>
    <p:sldId id="381" r:id="rId7"/>
    <p:sldId id="350" r:id="rId8"/>
    <p:sldId id="313" r:id="rId9"/>
    <p:sldId id="382" r:id="rId10"/>
    <p:sldId id="257" r:id="rId11"/>
    <p:sldId id="380" r:id="rId12"/>
    <p:sldId id="331"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765" autoAdjust="0"/>
    <p:restoredTop sz="91119" autoAdjust="0"/>
  </p:normalViewPr>
  <p:slideViewPr>
    <p:cSldViewPr>
      <p:cViewPr varScale="1">
        <p:scale>
          <a:sx n="69" d="100"/>
          <a:sy n="69" d="100"/>
        </p:scale>
        <p:origin x="-1284" y="-108"/>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5/22/2020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5/22/2020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5/22/2020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5/22/2020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5/22/2020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362200"/>
            <a:ext cx="8229600" cy="1143000"/>
          </a:xfrm>
        </p:spPr>
        <p:txBody>
          <a:bodyPr/>
          <a:lstStyle/>
          <a:p>
            <a:pPr eaLnBrk="1" fontAlgn="auto" hangingPunct="1">
              <a:spcAft>
                <a:spcPts val="0"/>
              </a:spcAft>
              <a:defRPr/>
            </a:pPr>
            <a:r>
              <a:rPr lang="en-US" b="1" dirty="0" smtClean="0">
                <a:latin typeface="Times New Roman" pitchFamily="18" charset="0"/>
                <a:cs typeface="Times New Roman" pitchFamily="18" charset="0"/>
              </a:rPr>
              <a:t>AUTOMATIC STREET LAMP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USING SOLAR ENERGY EFFICIENT</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BASED ON ZIGBEE NETWORK</a:t>
            </a:r>
            <a:br>
              <a:rPr lang="en-US"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199"/>
            <a:ext cx="8229600" cy="912813"/>
          </a:xfrm>
        </p:spPr>
        <p:txBody>
          <a:bodyPr/>
          <a:lstStyle/>
          <a:p>
            <a:r>
              <a:rPr lang="en-US" sz="3200" b="1" dirty="0">
                <a:latin typeface="Times New Roman" pitchFamily="18" charset="0"/>
                <a:ea typeface="+mn-ea"/>
                <a:cs typeface="Times New Roman" pitchFamily="18" charset="0"/>
              </a:rPr>
              <a:t>CONTENTS</a:t>
            </a:r>
          </a:p>
        </p:txBody>
      </p:sp>
      <p:sp>
        <p:nvSpPr>
          <p:cNvPr id="3" name="Content Placeholder 2"/>
          <p:cNvSpPr>
            <a:spLocks noGrp="1"/>
          </p:cNvSpPr>
          <p:nvPr>
            <p:ph idx="1"/>
          </p:nvPr>
        </p:nvSpPr>
        <p:spPr/>
        <p:txBody>
          <a:bodyPr/>
          <a:lstStyle/>
          <a:p>
            <a:pPr marL="0" indent="0">
              <a:buNone/>
            </a:pPr>
            <a:endParaRPr lang="en-US" dirty="0"/>
          </a:p>
          <a:p>
            <a:pPr>
              <a:buFont typeface="Wingdings" pitchFamily="2" charset="2"/>
              <a:buChar char="Ø"/>
            </a:pPr>
            <a:r>
              <a:rPr lang="en-US" sz="2400" dirty="0"/>
              <a:t> ABSRACT</a:t>
            </a:r>
          </a:p>
          <a:p>
            <a:pPr>
              <a:buFont typeface="Wingdings" pitchFamily="2" charset="2"/>
              <a:buChar char="Ø"/>
            </a:pPr>
            <a:r>
              <a:rPr lang="en-US" sz="2400" dirty="0"/>
              <a:t>EXISTING SYSTEM</a:t>
            </a:r>
          </a:p>
          <a:p>
            <a:pPr>
              <a:buFont typeface="Wingdings" pitchFamily="2" charset="2"/>
              <a:buChar char="Ø"/>
            </a:pPr>
            <a:r>
              <a:rPr lang="en-US" sz="2400" dirty="0"/>
              <a:t>PROPOSED SYSTEM WITH BLOCK DIAGRAM</a:t>
            </a:r>
          </a:p>
          <a:p>
            <a:pPr>
              <a:buFont typeface="Wingdings" pitchFamily="2" charset="2"/>
              <a:buChar char="Ø"/>
            </a:pPr>
            <a:r>
              <a:rPr lang="en-US" sz="2400" dirty="0"/>
              <a:t>WORKING PRINCIPLE OF PROPOSED SYSTEM </a:t>
            </a:r>
          </a:p>
          <a:p>
            <a:pPr>
              <a:buFont typeface="Wingdings" pitchFamily="2" charset="2"/>
              <a:buChar char="Ø"/>
            </a:pPr>
            <a:r>
              <a:rPr lang="en-US" sz="2400" dirty="0"/>
              <a:t>SOFTWARE TOOLS USED AND ITS FEATURES</a:t>
            </a:r>
          </a:p>
          <a:p>
            <a:pPr>
              <a:buFont typeface="Wingdings" pitchFamily="2" charset="2"/>
              <a:buChar char="Ø"/>
            </a:pPr>
            <a:r>
              <a:rPr lang="en-US" sz="2400" dirty="0"/>
              <a:t> OUTCOMES AND RESULTS</a:t>
            </a:r>
          </a:p>
          <a:p>
            <a:pPr>
              <a:buFont typeface="Wingdings" pitchFamily="2" charset="2"/>
              <a:buChar char="Ø"/>
            </a:pPr>
            <a:r>
              <a:rPr lang="en-US" sz="2400" dirty="0"/>
              <a:t>HARDWARE DESCRIPTION</a:t>
            </a:r>
          </a:p>
          <a:p>
            <a:pPr>
              <a:buFont typeface="Wingdings" pitchFamily="2" charset="2"/>
              <a:buChar char="Ø"/>
            </a:pPr>
            <a:r>
              <a:rPr lang="en-US" sz="2400" dirty="0"/>
              <a:t>CONCLUSION AND FUTURE SCOPES</a:t>
            </a:r>
          </a:p>
          <a:p>
            <a:pPr>
              <a:buFont typeface="Wingdings" pitchFamily="2" charset="2"/>
              <a:buChar char="Ø"/>
            </a:pPr>
            <a:r>
              <a:rPr lang="en-US" sz="2400" dirty="0"/>
              <a:t>REFERENCE</a:t>
            </a:r>
          </a:p>
          <a:p>
            <a:pPr>
              <a:buFont typeface="Wingdings" pitchFamily="2" charset="2"/>
              <a:buChar char="Ø"/>
            </a:pPr>
            <a:endParaRPr lang="en-US" dirty="0"/>
          </a:p>
          <a:p>
            <a:pPr marL="0" indent="0">
              <a:buNone/>
            </a:pPr>
            <a:r>
              <a:rPr lang="en-US" dirty="0"/>
              <a:t> </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p14="http://schemas.microsoft.com/office/powerpoint/2010/main" xmlns="" val="1979997202"/>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1066800" y="2133599"/>
            <a:ext cx="7162800" cy="3581401"/>
          </a:xfrm>
        </p:spPr>
        <p:txBody>
          <a:bodyPr/>
          <a:lstStyle/>
          <a:p>
            <a:pPr marL="457200" lvl="1" indent="0" algn="just">
              <a:buNone/>
            </a:pPr>
            <a:endParaRPr lang="en-US" sz="1600" dirty="0">
              <a:latin typeface="Times New Roman" panose="02020603050405020304" pitchFamily="18" charset="0"/>
              <a:cs typeface="Times New Roman" panose="02020603050405020304" pitchFamily="18" charset="0"/>
            </a:endParaRPr>
          </a:p>
          <a:p>
            <a:pPr marL="457200" lvl="1" indent="0" algn="just">
              <a:buNone/>
            </a:pPr>
            <a:r>
              <a:rPr lang="en-US" sz="1600" dirty="0">
                <a:latin typeface="Times New Roman" panose="02020603050405020304" pitchFamily="18" charset="0"/>
                <a:cs typeface="Times New Roman" panose="02020603050405020304" pitchFamily="18" charset="0"/>
              </a:rPr>
              <a:t> This project presents automatic street lamp using solar energy efficiency based on ZigBee network. </a:t>
            </a:r>
          </a:p>
          <a:p>
            <a:pPr marL="457200" lvl="1" indent="0" algn="just">
              <a:buNone/>
            </a:pPr>
            <a:r>
              <a:rPr lang="en-US" sz="1600" dirty="0">
                <a:latin typeface="Times New Roman" panose="02020603050405020304" pitchFamily="18" charset="0"/>
                <a:cs typeface="Times New Roman" panose="02020603050405020304" pitchFamily="18" charset="0"/>
              </a:rPr>
              <a:t>In this project, eco-friendly solar energy as source energy for street lighting system in which street lamp will glow up automatically if there is passing vehicles or human beings. </a:t>
            </a:r>
          </a:p>
          <a:p>
            <a:pPr marL="457200" lvl="1" indent="0" algn="just">
              <a:buNone/>
            </a:pPr>
            <a:r>
              <a:rPr lang="en-US" sz="1600" dirty="0">
                <a:latin typeface="Times New Roman" panose="02020603050405020304" pitchFamily="18" charset="0"/>
                <a:cs typeface="Times New Roman" panose="02020603050405020304" pitchFamily="18" charset="0"/>
              </a:rPr>
              <a:t>Backup power is also available for this street lighting system, during winter season and rainy season. </a:t>
            </a:r>
          </a:p>
          <a:p>
            <a:pPr marL="457200" lvl="1" indent="0" algn="just">
              <a:buNone/>
            </a:pPr>
            <a:r>
              <a:rPr lang="en-US" sz="1600" dirty="0">
                <a:latin typeface="Times New Roman" panose="02020603050405020304" pitchFamily="18" charset="0"/>
                <a:cs typeface="Times New Roman" panose="02020603050405020304" pitchFamily="18" charset="0"/>
              </a:rPr>
              <a:t>This back up power is generated by piezoelectric sensor with help of vehicle passing by it and produces energy. </a:t>
            </a:r>
          </a:p>
          <a:p>
            <a:pPr marL="457200" lvl="1" indent="0" algn="just">
              <a:buNone/>
            </a:pPr>
            <a:r>
              <a:rPr lang="en-US" sz="1600" dirty="0">
                <a:latin typeface="Times New Roman" panose="02020603050405020304" pitchFamily="18" charset="0"/>
                <a:cs typeface="Times New Roman" panose="02020603050405020304" pitchFamily="18" charset="0"/>
              </a:rPr>
              <a:t>The piezoelectric will convert mechanical energy into electrical energy which will charge the battery.</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p14="http://schemas.microsoft.com/office/powerpoint/2010/main" xmlns="" val="2234558466"/>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3200" b="1" dirty="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algn="just" eaLnBrk="1" hangingPunct="1">
              <a:buFont typeface="Arial" pitchFamily="34" charset="0"/>
              <a:buNone/>
            </a:pPr>
            <a:r>
              <a:rPr lang="en-US" dirty="0">
                <a:solidFill>
                  <a:srgbClr val="FF0000"/>
                </a:solidFill>
                <a:latin typeface="Times New Roman" pitchFamily="18" charset="0"/>
                <a:cs typeface="Times New Roman" pitchFamily="18" charset="0"/>
              </a:rPr>
              <a:t>      </a:t>
            </a:r>
          </a:p>
          <a:p>
            <a:pPr algn="just" eaLnBrk="1" hangingPunct="1">
              <a:buFont typeface="Arial" pitchFamily="34" charset="0"/>
              <a:buNone/>
            </a:pPr>
            <a:endParaRPr lang="en-US" dirty="0">
              <a:solidFill>
                <a:srgbClr val="FF0000"/>
              </a:solidFill>
              <a:latin typeface="Times New Roman" pitchFamily="18" charset="0"/>
              <a:cs typeface="Times New Roman" pitchFamily="18" charset="0"/>
            </a:endParaRPr>
          </a:p>
          <a:p>
            <a:pPr algn="just" eaLnBrk="1" hangingPunct="1">
              <a:buFont typeface="Arial" pitchFamily="34" charset="0"/>
              <a:buNone/>
            </a:pPr>
            <a:r>
              <a:rPr lang="en-US" sz="1800" dirty="0">
                <a:solidFill>
                  <a:srgbClr val="FF0000"/>
                </a:solidFill>
                <a:latin typeface="Times New Roman" pitchFamily="18" charset="0"/>
                <a:cs typeface="Times New Roman" pitchFamily="18" charset="0"/>
              </a:rPr>
              <a:t>             </a:t>
            </a:r>
            <a:r>
              <a:rPr lang="en-US" sz="1800" dirty="0">
                <a:latin typeface="Times New Roman" panose="02020603050405020304" pitchFamily="18" charset="0"/>
                <a:cs typeface="Times New Roman" panose="02020603050405020304" pitchFamily="18" charset="0"/>
              </a:rPr>
              <a:t>Wireless mesh network of ZigBee nodes combines advanced and traditional controlling features. </a:t>
            </a:r>
          </a:p>
          <a:p>
            <a:pPr algn="just" eaLnBrk="1" hangingPunct="1">
              <a:buFont typeface="Arial" pitchFamily="34" charset="0"/>
              <a:buNone/>
            </a:pPr>
            <a:r>
              <a:rPr lang="en-US" sz="1800" dirty="0">
                <a:latin typeface="Times New Roman" panose="02020603050405020304" pitchFamily="18" charset="0"/>
                <a:cs typeface="Times New Roman" panose="02020603050405020304" pitchFamily="18" charset="0"/>
              </a:rPr>
              <a:t>              The comprises of ZigBee based mesh networked streetlamps and management software that offers real time monitoring and control of lighting system. </a:t>
            </a:r>
          </a:p>
          <a:p>
            <a:pPr algn="just" eaLnBrk="1" hangingPunct="1">
              <a:buFont typeface="Arial" pitchFamily="34" charset="0"/>
              <a:buNone/>
            </a:pPr>
            <a:r>
              <a:rPr lang="en-US" sz="1800" dirty="0">
                <a:latin typeface="Times New Roman" panose="02020603050405020304" pitchFamily="18" charset="0"/>
                <a:cs typeface="Times New Roman" panose="02020603050405020304" pitchFamily="18" charset="0"/>
              </a:rPr>
              <a:t>              Each lamp is integrated with ZigBee node and the controller module along with ballast actuator.</a:t>
            </a:r>
          </a:p>
          <a:p>
            <a:pPr algn="just" eaLnBrk="1" hangingPunct="1">
              <a:buFont typeface="Arial" pitchFamily="34" charset="0"/>
              <a:buNone/>
            </a:pPr>
            <a:r>
              <a:rPr lang="en-US" sz="1800" dirty="0">
                <a:latin typeface="Times New Roman" panose="02020603050405020304" pitchFamily="18" charset="0"/>
                <a:cs typeface="Times New Roman" panose="02020603050405020304" pitchFamily="18" charset="0"/>
              </a:rPr>
              <a:t>             The controller interconnects light sensor, ballast actuator and radio communication module.</a:t>
            </a:r>
          </a:p>
          <a:p>
            <a:pPr algn="just" eaLnBrk="1" hangingPunct="1">
              <a:buFont typeface="Arial" pitchFamily="34" charset="0"/>
              <a:buNone/>
            </a:pPr>
            <a:r>
              <a:rPr lang="en-US" sz="1800" dirty="0">
                <a:latin typeface="Times New Roman" panose="02020603050405020304" pitchFamily="18" charset="0"/>
                <a:cs typeface="Times New Roman" panose="02020603050405020304" pitchFamily="18" charset="0"/>
              </a:rPr>
              <a:t>             The system is remotely managed through developed software that allow B operator to implement different strategies for saving as end.</a:t>
            </a:r>
          </a:p>
          <a:p>
            <a:pPr eaLnBrk="1" hangingPunct="1"/>
            <a:endParaRPr lang="en-US"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a:latin typeface="Times New Roman" pitchFamily="18" charset="0"/>
                <a:cs typeface="Times New Roman" pitchFamily="18" charset="0"/>
              </a:rPr>
              <a:t> </a:t>
            </a:r>
          </a:p>
          <a:p>
            <a:pPr eaLnBrk="1" hangingPunct="1">
              <a:buFont typeface="Arial" pitchFamily="34" charset="0"/>
              <a:buNone/>
            </a:pPr>
            <a:endParaRPr lang="en-US"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5</a:t>
            </a:fld>
            <a:endParaRPr lang="en-US"/>
          </a:p>
        </p:txBody>
      </p:sp>
      <p:pic>
        <p:nvPicPr>
          <p:cNvPr id="5" name="Picture 4"/>
          <p:cNvPicPr/>
          <p:nvPr/>
        </p:nvPicPr>
        <p:blipFill>
          <a:blip r:embed="rId2">
            <a:extLst>
              <a:ext uri="{28A0092B-C50C-407E-A947-70E740481C1C}">
                <a14:useLocalDpi xmlns:a14="http://schemas.microsoft.com/office/drawing/2010/main" xmlns="" val="0"/>
              </a:ext>
            </a:extLst>
          </a:blip>
          <a:srcRect/>
          <a:stretch>
            <a:fillRect/>
          </a:stretch>
        </p:blipFill>
        <p:spPr bwMode="auto">
          <a:xfrm>
            <a:off x="1685925" y="1905000"/>
            <a:ext cx="5934075" cy="4095750"/>
          </a:xfrm>
          <a:prstGeom prst="rect">
            <a:avLst/>
          </a:prstGeom>
          <a:noFill/>
          <a:ln>
            <a:noFill/>
          </a:ln>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a:latin typeface="Times New Roman" pitchFamily="18" charset="0"/>
                <a:cs typeface="Times New Roman" pitchFamily="18" charset="0"/>
              </a:rPr>
              <a:t>WORKING PRINCIPLE OF </a:t>
            </a:r>
            <a:br>
              <a:rPr lang="en-US" sz="3200" b="1" dirty="0">
                <a:latin typeface="Times New Roman" pitchFamily="18" charset="0"/>
                <a:cs typeface="Times New Roman" pitchFamily="18" charset="0"/>
              </a:rPr>
            </a:br>
            <a:r>
              <a:rPr lang="en-US" sz="3200" b="1" dirty="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p:txBody>
          <a:bodyPr/>
          <a:lstStyle/>
          <a:p>
            <a:pPr marL="0" indent="0">
              <a:buNone/>
            </a:pPr>
            <a:r>
              <a:rPr lang="en-US" sz="2000" dirty="0"/>
              <a:t>       </a:t>
            </a:r>
          </a:p>
          <a:p>
            <a:pPr marL="0" indent="0">
              <a:buNone/>
            </a:pPr>
            <a:endParaRPr lang="en-US" sz="2000" dirty="0"/>
          </a:p>
          <a:p>
            <a:pPr marL="0" indent="0" algn="just">
              <a:buNone/>
            </a:pPr>
            <a:r>
              <a:rPr lang="en-US" sz="2000" dirty="0"/>
              <a:t>           This project aims for saving the energy and the lamp will automatically glow on or off when vehicle or man approach near to the lamp IR sensor will detect the vehicle or man. </a:t>
            </a:r>
          </a:p>
          <a:p>
            <a:pPr marL="0" indent="0" algn="just">
              <a:buNone/>
            </a:pPr>
            <a:r>
              <a:rPr lang="en-US" sz="2000" dirty="0"/>
              <a:t>           When far vehicle or man goes away from the lamp will automatically glow off .</a:t>
            </a:r>
          </a:p>
          <a:p>
            <a:pPr marL="0" indent="0" algn="just">
              <a:buNone/>
            </a:pPr>
            <a:r>
              <a:rPr lang="en-US" sz="2000" dirty="0"/>
              <a:t>           This process will go on for remaining lamp. We are using piezoelectric for generating backup power during winter season or rainy season. </a:t>
            </a:r>
          </a:p>
          <a:p>
            <a:pPr marL="0" indent="0" algn="just">
              <a:buNone/>
            </a:pPr>
            <a:r>
              <a:rPr lang="en-US" sz="2000" dirty="0"/>
              <a:t>           Both energy sources are eco-friendly.</a:t>
            </a:r>
          </a:p>
          <a:p>
            <a:pPr marL="0" indent="0">
              <a:buNone/>
            </a:pPr>
            <a:endParaRPr lang="en-US" dirty="0">
              <a:solidFill>
                <a:srgbClr val="FF0000"/>
              </a:solidFill>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7</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xmlns="" val="3467679593"/>
              </p:ext>
            </p:extLst>
          </p:nvPr>
        </p:nvGraphicFramePr>
        <p:xfrm>
          <a:off x="2300286" y="2865845"/>
          <a:ext cx="4467225" cy="981456"/>
        </p:xfrm>
        <a:graphic>
          <a:graphicData uri="http://schemas.openxmlformats.org/drawingml/2006/table">
            <a:tbl>
              <a:tblPr firstRow="1" firstCol="1" bandRow="1">
                <a:tableStyleId>{5C22544A-7EE6-4342-B048-85BDC9FD1C3A}</a:tableStyleId>
              </a:tblPr>
              <a:tblGrid>
                <a:gridCol w="802005">
                  <a:extLst>
                    <a:ext uri="{9D8B030D-6E8A-4147-A177-3AD203B41FA5}">
                      <a16:colId xmlns:a16="http://schemas.microsoft.com/office/drawing/2014/main" xmlns="" val="3008331111"/>
                    </a:ext>
                  </a:extLst>
                </a:gridCol>
                <a:gridCol w="3665220">
                  <a:extLst>
                    <a:ext uri="{9D8B030D-6E8A-4147-A177-3AD203B41FA5}">
                      <a16:colId xmlns:a16="http://schemas.microsoft.com/office/drawing/2014/main" xmlns="" val="832323744"/>
                    </a:ext>
                  </a:extLst>
                </a:gridCol>
              </a:tblGrid>
              <a:tr h="205105">
                <a:tc>
                  <a:txBody>
                    <a:bodyPr/>
                    <a:lstStyle/>
                    <a:p>
                      <a:pPr marL="0" marR="0" algn="just">
                        <a:lnSpc>
                          <a:spcPct val="115000"/>
                        </a:lnSpc>
                        <a:spcBef>
                          <a:spcPts val="0"/>
                        </a:spcBef>
                        <a:spcAft>
                          <a:spcPts val="0"/>
                        </a:spcAft>
                      </a:pPr>
                      <a:r>
                        <a:rPr lang="en-US" sz="1400">
                          <a:effectLst/>
                        </a:rPr>
                        <a:t>     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400">
                          <a:effectLst/>
                        </a:rPr>
                        <a:t>ARDUINO IDE </a:t>
                      </a:r>
                      <a:endParaRPr lang="en-US" sz="1100">
                        <a:effectLst/>
                      </a:endParaRPr>
                    </a:p>
                    <a:p>
                      <a:pPr marL="0" marR="0" algn="just">
                        <a:lnSpc>
                          <a:spcPct val="115000"/>
                        </a:lnSpc>
                        <a:spcBef>
                          <a:spcPts val="0"/>
                        </a:spcBef>
                        <a:spcAft>
                          <a:spcPts val="0"/>
                        </a:spcAft>
                      </a:pPr>
                      <a:r>
                        <a:rPr lang="en-US" sz="14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926038630"/>
                  </a:ext>
                </a:extLst>
              </a:tr>
              <a:tr h="205105">
                <a:tc>
                  <a:txBody>
                    <a:bodyPr/>
                    <a:lstStyle/>
                    <a:p>
                      <a:pPr marL="0" marR="0" algn="just">
                        <a:lnSpc>
                          <a:spcPct val="115000"/>
                        </a:lnSpc>
                        <a:spcBef>
                          <a:spcPts val="0"/>
                        </a:spcBef>
                        <a:spcAft>
                          <a:spcPts val="0"/>
                        </a:spcAft>
                      </a:pPr>
                      <a:r>
                        <a:rPr lang="en-US" sz="1400">
                          <a:effectLst/>
                        </a:rPr>
                        <a:t>     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400" dirty="0">
                          <a:effectLst/>
                        </a:rPr>
                        <a:t>MC Programming Language: Embedded C </a:t>
                      </a:r>
                      <a:endParaRPr lang="en-US" sz="1100" dirty="0">
                        <a:effectLst/>
                      </a:endParaRPr>
                    </a:p>
                    <a:p>
                      <a:pPr marL="0" marR="0" algn="just">
                        <a:lnSpc>
                          <a:spcPct val="115000"/>
                        </a:lnSpc>
                        <a:spcBef>
                          <a:spcPts val="0"/>
                        </a:spcBef>
                        <a:spcAft>
                          <a:spcPts val="0"/>
                        </a:spcAft>
                      </a:pPr>
                      <a:r>
                        <a:rPr lang="en-US" sz="14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715194140"/>
                  </a:ext>
                </a:extLst>
              </a:tr>
            </a:tbl>
          </a:graphicData>
        </a:graphic>
      </p:graphicFrame>
      <p:sp>
        <p:nvSpPr>
          <p:cNvPr id="8" name="Rectangle 3"/>
          <p:cNvSpPr>
            <a:spLocks noChangeArrowheads="1"/>
          </p:cNvSpPr>
          <p:nvPr/>
        </p:nvSpPr>
        <p:spPr bwMode="auto">
          <a:xfrm>
            <a:off x="2338388" y="337185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a:latin typeface="Times New Roman" pitchFamily="18" charset="0"/>
                <a:cs typeface="Times New Roman" pitchFamily="18" charset="0"/>
              </a:rPr>
              <a:t>OUTCOMES AND RESULTS</a:t>
            </a:r>
            <a:endParaRPr lang="en-US" sz="32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8</a:t>
            </a:fld>
            <a:endParaRPr lang="en-US"/>
          </a:p>
        </p:txBody>
      </p:sp>
      <p:pic>
        <p:nvPicPr>
          <p:cNvPr id="5" name="Content Placeholder 4" descr="C:\Users\TEN TASHI\Downloads\IMG-20170405-WA0049.jpg"/>
          <p:cNvPicPr>
            <a:picLocks noGrp="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723900" y="1529556"/>
            <a:ext cx="7620000" cy="4286250"/>
          </a:xfrm>
          <a:prstGeom prst="rect">
            <a:avLst/>
          </a:prstGeom>
          <a:noFill/>
          <a:ln>
            <a:noFill/>
          </a:ln>
        </p:spPr>
      </p:pic>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HARDWARE DESCRIPTION</a:t>
            </a:r>
          </a:p>
        </p:txBody>
      </p:sp>
      <p:sp>
        <p:nvSpPr>
          <p:cNvPr id="3" name="Content Placeholder 2"/>
          <p:cNvSpPr>
            <a:spLocks noGrp="1"/>
          </p:cNvSpPr>
          <p:nvPr>
            <p:ph idx="1"/>
          </p:nvPr>
        </p:nvSpPr>
        <p:spPr/>
        <p:txBody>
          <a:bodyPr/>
          <a:lstStyle/>
          <a:p>
            <a:r>
              <a:rPr lang="en-US" sz="1800" dirty="0"/>
              <a:t>PIEZOELECRIC GENERATOR</a:t>
            </a:r>
          </a:p>
          <a:p>
            <a:r>
              <a:rPr lang="en-US" sz="1800" dirty="0"/>
              <a:t>IT CAN CONVERT MECHANICAL ENERGY INTO ELECTRICAL ENERGY.</a:t>
            </a:r>
          </a:p>
          <a:p>
            <a:r>
              <a:rPr lang="en-US" sz="1800" dirty="0"/>
              <a:t>MECHANICAL ENERGY IS PRODUCE BY PASSING BY VEHICLES.</a:t>
            </a:r>
          </a:p>
          <a:p>
            <a:r>
              <a:rPr lang="en-US" sz="1800" dirty="0"/>
              <a:t>LED</a:t>
            </a:r>
          </a:p>
          <a:p>
            <a:r>
              <a:rPr lang="en-US" sz="1800" dirty="0"/>
              <a:t>IT IS A DEVICE CONSTRUCTED FROM SEMI CONDUCTOR MATERIAL.</a:t>
            </a:r>
          </a:p>
          <a:p>
            <a:r>
              <a:rPr lang="en-US" sz="1800" dirty="0"/>
              <a:t>IT HAS LONG LASTING LIFE TIME AND CONSUMING LESS ENERGY COMPARE TO OTHER TRADITIONAL LIGHT.</a:t>
            </a:r>
          </a:p>
          <a:p>
            <a:r>
              <a:rPr lang="en-US" sz="1800" dirty="0"/>
              <a:t>IR SENSOR</a:t>
            </a:r>
          </a:p>
          <a:p>
            <a:r>
              <a:rPr lang="en-US" sz="1800" dirty="0"/>
              <a:t>IT WILL SENSE THE OBJECT WHICH IS PASSING BY THE ROAD.</a:t>
            </a:r>
          </a:p>
          <a:p>
            <a:r>
              <a:rPr lang="en-US" sz="1800" dirty="0"/>
              <a:t>SOLAR PANEL</a:t>
            </a:r>
          </a:p>
          <a:p>
            <a:r>
              <a:rPr lang="en-US" sz="1800" dirty="0"/>
              <a:t>IT GIVES THE POWER TO THE WHOLE CIRCUIT.</a:t>
            </a:r>
          </a:p>
          <a:p>
            <a:r>
              <a:rPr lang="en-US" sz="1800" dirty="0"/>
              <a:t>BATTERY</a:t>
            </a:r>
          </a:p>
          <a:p>
            <a:r>
              <a:rPr lang="en-US" sz="1800" dirty="0"/>
              <a:t>IT STORES ENERGY PRODUCE BY THE SOLAR PANEL AND PIEZO ELECTRIC GENERATOR.</a:t>
            </a:r>
          </a:p>
          <a:p>
            <a:pPr marL="0" indent="0">
              <a:buNone/>
            </a:pPr>
            <a:endParaRPr lang="en-US" sz="1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extLst>
      <p:ext uri="{BB962C8B-B14F-4D97-AF65-F5344CB8AC3E}">
        <p14:creationId xmlns:p14="http://schemas.microsoft.com/office/powerpoint/2010/main" xmlns="" val="604289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76200"/>
            <a:ext cx="8229600" cy="1143000"/>
          </a:xfrm>
        </p:spPr>
        <p:txBody>
          <a:bodyPr/>
          <a:lstStyle/>
          <a:p>
            <a:pPr eaLnBrk="1" hangingPunct="1"/>
            <a:r>
              <a:rPr lang="en-US" sz="3200" b="1" dirty="0">
                <a:latin typeface="Times New Roman" pitchFamily="18" charset="0"/>
                <a:cs typeface="Times New Roman" pitchFamily="18" charset="0"/>
              </a:rPr>
              <a:t>CONCLUSION AND FUTURE SCOPE</a:t>
            </a:r>
          </a:p>
        </p:txBody>
      </p:sp>
      <p:sp>
        <p:nvSpPr>
          <p:cNvPr id="21507" name="Content Placeholder 2"/>
          <p:cNvSpPr>
            <a:spLocks noGrp="1"/>
          </p:cNvSpPr>
          <p:nvPr>
            <p:ph idx="1"/>
          </p:nvPr>
        </p:nvSpPr>
        <p:spPr>
          <a:xfrm>
            <a:off x="457200" y="1371600"/>
            <a:ext cx="8229600" cy="4953000"/>
          </a:xfrm>
        </p:spPr>
        <p:txBody>
          <a:bodyPr/>
          <a:lstStyle/>
          <a:p>
            <a:pPr marL="0" indent="0" algn="just" eaLnBrk="1" hangingPunct="1">
              <a:buNone/>
            </a:pPr>
            <a:r>
              <a:rPr lang="en-US" sz="2400" dirty="0">
                <a:latin typeface="Times New Roman" pitchFamily="18" charset="0"/>
                <a:cs typeface="Times New Roman" pitchFamily="18" charset="0"/>
              </a:rPr>
              <a:t>        </a:t>
            </a:r>
            <a:r>
              <a:rPr lang="en-US" sz="2000" dirty="0">
                <a:latin typeface="Times New Roman" panose="02020603050405020304" pitchFamily="18" charset="0"/>
                <a:cs typeface="Times New Roman" panose="02020603050405020304" pitchFamily="18" charset="0"/>
              </a:rPr>
              <a:t>Our project presents automatic street lamp efficient using solar energy based on ZigBee network.</a:t>
            </a:r>
          </a:p>
          <a:p>
            <a:pPr marL="0" indent="0" algn="just" eaLnBrk="1" hangingPunct="1">
              <a:buNone/>
            </a:pPr>
            <a:r>
              <a:rPr lang="en-US" sz="2000" dirty="0">
                <a:latin typeface="Times New Roman" panose="02020603050405020304" pitchFamily="18" charset="0"/>
                <a:cs typeface="Times New Roman" panose="02020603050405020304" pitchFamily="18" charset="0"/>
              </a:rPr>
              <a:t>          Where we can control the street lamp and maintain it from one station. Additional to this idea, we use back up power which is generated by Piezo electric and this Piezo electric convert vehicles mechanical energy into electrical energy which may be useful during rainy and winter season to glow up street lamp. </a:t>
            </a:r>
          </a:p>
          <a:p>
            <a:pPr marL="0" indent="0" algn="just" eaLnBrk="1" hangingPunct="1">
              <a:buNone/>
            </a:pPr>
            <a:r>
              <a:rPr lang="en-US" sz="2000" dirty="0">
                <a:latin typeface="Times New Roman" panose="02020603050405020304" pitchFamily="18" charset="0"/>
                <a:cs typeface="Times New Roman" panose="02020603050405020304" pitchFamily="18" charset="0"/>
              </a:rPr>
              <a:t>          On Sunny day energy for street lamp is given by solar panel. When vehicles approach near to street lamp post, the light will automatically glow up with help of detection of IR sensors, After the vehicles has passed this lamp and light will glow off. </a:t>
            </a:r>
          </a:p>
          <a:p>
            <a:pPr marL="0" indent="0" algn="just" eaLnBrk="1" hangingPunct="1">
              <a:buNone/>
            </a:pPr>
            <a:r>
              <a:rPr lang="en-US" sz="2000" dirty="0">
                <a:latin typeface="Times New Roman" panose="02020603050405020304" pitchFamily="18" charset="0"/>
                <a:cs typeface="Times New Roman" panose="02020603050405020304" pitchFamily="18" charset="0"/>
              </a:rPr>
              <a:t>         This process will go on and consumes less energy. Both power sources to street lamp are eco-friendly to environment and cost saving to us.</a:t>
            </a:r>
          </a:p>
          <a:p>
            <a:pPr eaLnBrk="1" hangingPunct="1"/>
            <a:endParaRPr lang="en-US" sz="2400" dirty="0">
              <a:latin typeface="Times New Roman" pitchFamily="18" charset="0"/>
              <a:cs typeface="Times New Roman" pitchFamily="18" charset="0"/>
            </a:endParaRPr>
          </a:p>
          <a:p>
            <a:pPr eaLnBrk="1" hangingPunct="1"/>
            <a:endParaRPr lang="en-US" sz="2400" dirty="0">
              <a:latin typeface="Times New Roman" pitchFamily="18" charset="0"/>
              <a:cs typeface="Times New Roman" pitchFamily="18" charset="0"/>
            </a:endParaRPr>
          </a:p>
          <a:p>
            <a:pPr eaLnBrk="1" hangingPunct="1"/>
            <a:endParaRPr lang="en-US" sz="2400" dirty="0"/>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10</a:t>
            </a:fld>
            <a:endParaRPr lang="en-US"/>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sz="1600" dirty="0">
                <a:latin typeface="Times New Roman" panose="02020603050405020304" pitchFamily="18" charset="0"/>
                <a:cs typeface="Times New Roman" panose="02020603050405020304" pitchFamily="18" charset="0"/>
              </a:rPr>
              <a:t> P. R. Boyce, S. Fotios, and M. Richards, "Road lighting and energy saving," Lighting Research and Technology, vol. 41, pp. 245-260, 2009.</a:t>
            </a:r>
          </a:p>
          <a:p>
            <a:pPr algn="just"/>
            <a:r>
              <a:rPr lang="en-US" sz="1600" dirty="0">
                <a:latin typeface="Times New Roman" panose="02020603050405020304" pitchFamily="18" charset="0"/>
                <a:cs typeface="Times New Roman" panose="02020603050405020304" pitchFamily="18" charset="0"/>
              </a:rPr>
              <a:t> C. Attacca¿, T. Ozcelebi, and J. J. Lukkien, "Exploring user-centered intelligent road lighting design: a road map and future research directions," Consumer Electronics, IEEE Transactions on, vol. 57, pp. 788-793, 2011.</a:t>
            </a:r>
          </a:p>
          <a:p>
            <a:pPr algn="just"/>
            <a:r>
              <a:rPr lang="en-US" sz="1600" dirty="0">
                <a:latin typeface="Times New Roman" panose="02020603050405020304" pitchFamily="18" charset="0"/>
                <a:cs typeface="Times New Roman" panose="02020603050405020304" pitchFamily="18" charset="0"/>
              </a:rPr>
              <a:t> C. Chun-An, C. Hung-Liang, L. Kun-Jheng, C. Kuan-Lin, and Y. Chun-Hsien, "A digitally wireless dimmable lighting system for two area fluorescent lamps," in TENCON 2010 - 2010 IEEE Region 10 Conference, 2010, pp. 2173-2178.</a:t>
            </a:r>
          </a:p>
          <a:p>
            <a:pPr algn="just"/>
            <a:r>
              <a:rPr lang="en-US" sz="1600" dirty="0">
                <a:latin typeface="Times New Roman" panose="02020603050405020304" pitchFamily="18" charset="0"/>
                <a:cs typeface="Times New Roman" panose="02020603050405020304" pitchFamily="18" charset="0"/>
              </a:rPr>
              <a:t> J. D. Lee, K. Y. Nam, S. H. Jeong, S. B. Choi, H. S. Ryoo, and D. K. Kim, "Development of ZigBee based Street Light Control System," in Power Systems Conference and Exposition, 2006. PSCE '06. 2006 IEEE PES, 2006, pp. 2236-2240.</a:t>
            </a:r>
          </a:p>
          <a:p>
            <a:pPr algn="just"/>
            <a:r>
              <a:rPr lang="en-US" sz="1600" dirty="0">
                <a:latin typeface="Times New Roman" panose="02020603050405020304" pitchFamily="18" charset="0"/>
                <a:cs typeface="Times New Roman" panose="02020603050405020304" pitchFamily="18" charset="0"/>
              </a:rPr>
              <a:t> J. M. Alonso, J. Ribas, J. J. D. Coz, A. J. Calleja, E. L. Corominas, and M. Rico-Secades, "Development of a distributive control scheme. for fluorescent lighting based on LonWorks technology," Industrial Electronics, IEEE Transactions on, vol. 47, pp. 1253-1262, 2000. </a:t>
            </a:r>
          </a:p>
          <a:p>
            <a:pPr marL="0" indent="0" algn="just">
              <a:buNone/>
            </a:pPr>
            <a:r>
              <a:rPr lang="en-US" sz="1600" dirty="0">
                <a:latin typeface="Times New Roman" panose="02020603050405020304" pitchFamily="18" charset="0"/>
                <a:cs typeface="Times New Roman" panose="02020603050405020304" pitchFamily="18" charset="0"/>
              </a:rPr>
              <a:t>       C. SungKwan and V. Dhingra, "Street lighting control based on LonWorks power line        communication," in Power Line Communications and Its Applications, 2008. ISPLC 2008. IEEE International Symposium on, 2008, pp. 396-398. </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11</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t>REFERENCES    </a:t>
            </a:r>
            <a:r>
              <a:rPr kumimoji="0" lang="en-US" sz="3200" b="0" i="0" u="none" strike="noStrike" kern="1200" cap="none" spc="0" normalizeH="0" noProof="0" dirty="0">
                <a:ln>
                  <a:noFill/>
                </a:ln>
                <a:solidFill>
                  <a:schemeClr val="tx1"/>
                </a:solidFill>
                <a:effectLst/>
                <a:uLnTx/>
                <a:uFillTx/>
                <a:latin typeface="Times New Roman" pitchFamily="18" charset="0"/>
                <a:ea typeface="+mj-ea"/>
                <a:cs typeface="Times New Roman" pitchFamily="18" charset="0"/>
              </a:rPr>
              <a:t> </a:t>
            </a:r>
            <a:r>
              <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rPr>
              <a:t>Cont.. </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12</a:t>
            </a:fld>
            <a:endParaRPr lang="en-US"/>
          </a:p>
        </p:txBody>
      </p:sp>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1777</TotalTime>
  <Words>926</Words>
  <Application>Microsoft Office PowerPoint</Application>
  <PresentationFormat>On-screen Show (4:3)</PresentationFormat>
  <Paragraphs>86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AUTOMATIC STREET LAMP        USING SOLAR ENERGY EFFICIENT  BASED ON ZIGBEE NETWORK </vt:lpstr>
      <vt:lpstr>CONTENTS</vt:lpstr>
      <vt:lpstr>ABSTRACT</vt:lpstr>
      <vt:lpstr>   EXISTING SCHEME</vt:lpstr>
      <vt:lpstr>PROPOSED SYSTEM WITH BLOCK DIAGRAM</vt:lpstr>
      <vt:lpstr>WORKING PRINCIPLE OF  PROPOSED SYSTEM</vt:lpstr>
      <vt:lpstr>Slide 7</vt:lpstr>
      <vt:lpstr>OUTCOMES AND RESULTS</vt:lpstr>
      <vt:lpstr>HARDWARE DESCRIPTION</vt:lpstr>
      <vt:lpstr>CONCLUSION AND FUTURE SCOPE</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Mohan</cp:lastModifiedBy>
  <cp:revision>212</cp:revision>
  <dcterms:created xsi:type="dcterms:W3CDTF">2013-12-25T12:40:00Z</dcterms:created>
  <dcterms:modified xsi:type="dcterms:W3CDTF">2020-05-22T06:59:13Z</dcterms:modified>
</cp:coreProperties>
</file>