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387" r:id="rId2"/>
    <p:sldId id="375" r:id="rId3"/>
    <p:sldId id="371" r:id="rId4"/>
    <p:sldId id="342" r:id="rId5"/>
    <p:sldId id="367" r:id="rId6"/>
    <p:sldId id="382" r:id="rId7"/>
    <p:sldId id="361" r:id="rId8"/>
    <p:sldId id="381" r:id="rId9"/>
    <p:sldId id="363" r:id="rId10"/>
    <p:sldId id="350" r:id="rId11"/>
    <p:sldId id="313" r:id="rId12"/>
    <p:sldId id="386" r:id="rId13"/>
    <p:sldId id="385" r:id="rId14"/>
    <p:sldId id="384" r:id="rId15"/>
    <p:sldId id="383" r:id="rId16"/>
    <p:sldId id="257" r:id="rId17"/>
    <p:sldId id="366" r:id="rId18"/>
    <p:sldId id="380" r:id="rId19"/>
    <p:sldId id="331" r:id="rId2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779" autoAdjust="0"/>
    <p:restoredTop sz="91119" autoAdjust="0"/>
  </p:normalViewPr>
  <p:slideViewPr>
    <p:cSldViewPr>
      <p:cViewPr varScale="1">
        <p:scale>
          <a:sx n="73" d="100"/>
          <a:sy n="73" d="100"/>
        </p:scale>
        <p:origin x="-456" y="-102"/>
      </p:cViewPr>
      <p:guideLst>
        <p:guide orient="horz" pos="2160"/>
        <p:guide pos="2880"/>
      </p:guideLst>
    </p:cSldViewPr>
  </p:slideViewPr>
  <p:outlineViewPr>
    <p:cViewPr>
      <p:scale>
        <a:sx n="33" d="100"/>
        <a:sy n="33" d="100"/>
      </p:scale>
      <p:origin x="102"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04E620A1-11A7-40E6-98DA-F084CD4D5829}" type="datetimeFigureOut">
              <a:rPr lang="en-US"/>
              <a:pPr>
                <a:defRPr/>
              </a:pPr>
              <a:t>13-Apr-21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CD70582A-6561-40DF-8C7A-0D582E7C0A13}" type="slidenum">
              <a:rPr lang="en-US"/>
              <a:pPr>
                <a:defRPr/>
              </a:pPr>
              <a:t>‹#›</a:t>
            </a:fld>
            <a:endParaRPr lang="en-US"/>
          </a:p>
        </p:txBody>
      </p:sp>
    </p:spTree>
    <p:extLst>
      <p:ext uri="{BB962C8B-B14F-4D97-AF65-F5344CB8AC3E}">
        <p14:creationId xmlns="" xmlns:p14="http://schemas.microsoft.com/office/powerpoint/2010/main" val="179627726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C074D8A0-B04F-4FE3-AA10-A4F3F40F2B1C}"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4B50741-9806-423F-8229-E420720EA18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F3BB0AA-4709-44C1-811D-13CC4346E975}"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2215EA8-6743-419E-A063-36479DA5781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A851F2C7-CBA5-432D-A1B4-44746572F1A2}"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4EEC459-76B5-4648-8B37-F99706DD7E4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6362A319-C843-4A88-B069-8322B0F173FE}" type="datetime1">
              <a:rPr lang="en-US"/>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271A082-456F-4880-8A3A-DB4DA85F8CD8}"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6BE11525-3CA9-42EE-9C97-8813FF733A05}" type="datetime1">
              <a:rPr lang="en-US"/>
              <a:pPr>
                <a:defRPr/>
              </a:pPr>
              <a:t>13-Apr-21</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99D0F9C-35D9-4E05-8FE8-1476E5CFE76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5B3A5416-C31B-456C-94D6-20BF5C5EA767}" type="datetime1">
              <a:rPr lang="en-US"/>
              <a:pPr>
                <a:defRPr/>
              </a:pPr>
              <a:t>13-Apr-21</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546DBCE6-C205-4C1C-9ED2-E1A8F55C60C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FE4142F-853B-4162-90D9-9F40EF758AAB}" type="datetime1">
              <a:rPr lang="en-US"/>
              <a:pPr>
                <a:defRPr/>
              </a:pPr>
              <a:t>13-Apr-21</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303D003-B892-41A2-B721-44B6516BE18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84DF0EF-EA99-4DB1-93AD-BD31227B1588}" type="datetime1">
              <a:rPr lang="en-US"/>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9395C45-E8CB-4F25-9F22-7E2D4BCBCA5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EC205DA-64B7-4FCF-89BA-3F5F46681A35}" type="datetime1">
              <a:rPr lang="en-US"/>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A8B674B-4268-4F09-9459-BF90F2A9AD69}"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5E39099-45C4-4E19-85E1-BAF45EE6F65D}"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16AF628-B592-4C69-9AA4-34940DEE77A7}"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F311BB8-6C97-4C53-829E-BF80A54703A9}"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ED1C7DF-D142-4B72-B414-0831894CF87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75F63283-71F0-4369-B8FF-8D928F36FEDD}" type="datetime1">
              <a:rPr lang="en-US"/>
              <a:pPr>
                <a:defRPr/>
              </a:pPr>
              <a:t>13-Apr-21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4E07C0E-2587-41FD-9032-B0BECFE3D03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983162"/>
          </a:xfrm>
        </p:spPr>
        <p:txBody>
          <a:bodyPr/>
          <a:lstStyle/>
          <a:p>
            <a:pPr lvl="1" eaLnBrk="1" fontAlgn="auto" hangingPunct="1">
              <a:spcAft>
                <a:spcPts val="0"/>
              </a:spcAft>
              <a:defRPr/>
            </a:pPr>
            <a:r>
              <a:rPr lang="en-US" b="1" dirty="0" smtClean="0">
                <a:latin typeface="Times New Roman" pitchFamily="18" charset="0"/>
                <a:cs typeface="Times New Roman" pitchFamily="18" charset="0"/>
              </a:rPr>
              <a:t>AUTOMATED TEST SOFTWARE(ATS)</a:t>
            </a:r>
            <a:br>
              <a:rPr lang="en-US" b="1" dirty="0" smtClean="0">
                <a:latin typeface="Times New Roman" pitchFamily="18" charset="0"/>
                <a:cs typeface="Times New Roman" pitchFamily="18" charset="0"/>
              </a:rPr>
            </a:br>
            <a:r>
              <a:rPr lang="en-US" b="1" dirty="0" smtClean="0">
                <a:latin typeface="Times New Roman" pitchFamily="18" charset="0"/>
                <a:cs typeface="Times New Roman" pitchFamily="18" charset="0"/>
              </a:rPr>
              <a:t> ON CLOUD</a:t>
            </a:r>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latin typeface="Times New Roman" pitchFamily="18" charset="0"/>
                <a:ea typeface="+mn-ea"/>
                <a:cs typeface="Times New Roman" pitchFamily="18" charset="0"/>
              </a:rPr>
              <a:t>CONTENTS</a:t>
            </a:r>
            <a:endParaRPr lang="en-US" sz="3200" b="1" dirty="0">
              <a:latin typeface="Times New Roman" pitchFamily="18" charset="0"/>
              <a:ea typeface="+mn-ea"/>
              <a:cs typeface="Times New Roman" pitchFamily="18" charset="0"/>
            </a:endParaRPr>
          </a:p>
        </p:txBody>
      </p:sp>
      <p:sp>
        <p:nvSpPr>
          <p:cNvPr id="3" name="Content Placeholder 2"/>
          <p:cNvSpPr>
            <a:spLocks noGrp="1"/>
          </p:cNvSpPr>
          <p:nvPr>
            <p:ph idx="1"/>
          </p:nvPr>
        </p:nvSpPr>
        <p:spPr>
          <a:xfrm>
            <a:off x="609600" y="1447800"/>
            <a:ext cx="8229600" cy="4038600"/>
          </a:xfrm>
        </p:spPr>
        <p:txBody>
          <a:bodyPr/>
          <a:lstStyle/>
          <a:p>
            <a:r>
              <a:rPr lang="en-US" sz="2000" dirty="0" smtClean="0">
                <a:latin typeface="Times New Roman" pitchFamily="18" charset="0"/>
                <a:cs typeface="Times New Roman" pitchFamily="18" charset="0"/>
              </a:rPr>
              <a:t>INTRODUCTION</a:t>
            </a:r>
          </a:p>
          <a:p>
            <a:r>
              <a:rPr lang="en-US" sz="2000" dirty="0" smtClean="0">
                <a:latin typeface="Times New Roman" pitchFamily="18" charset="0"/>
                <a:cs typeface="Times New Roman" pitchFamily="18" charset="0"/>
              </a:rPr>
              <a:t>EXISTING SCHEME</a:t>
            </a:r>
          </a:p>
          <a:p>
            <a:r>
              <a:rPr lang="en-US" sz="2000" dirty="0" smtClean="0">
                <a:latin typeface="Times New Roman" pitchFamily="18" charset="0"/>
                <a:cs typeface="Times New Roman" pitchFamily="18" charset="0"/>
              </a:rPr>
              <a:t>CLOUD COMPUTING </a:t>
            </a:r>
          </a:p>
          <a:p>
            <a:r>
              <a:rPr lang="en-US" sz="2000" dirty="0" smtClean="0">
                <a:latin typeface="Times New Roman" pitchFamily="18" charset="0"/>
                <a:cs typeface="Times New Roman" pitchFamily="18" charset="0"/>
              </a:rPr>
              <a:t>BLOCK DIAGRAM OF PROPOSED SCHEME</a:t>
            </a:r>
          </a:p>
          <a:p>
            <a:r>
              <a:rPr lang="en-US" sz="2000" dirty="0" smtClean="0">
                <a:latin typeface="Times New Roman" pitchFamily="18" charset="0"/>
                <a:cs typeface="Times New Roman" pitchFamily="18" charset="0"/>
              </a:rPr>
              <a:t>WORKING PRINCIPLE OF PROPOSED SCHEME</a:t>
            </a:r>
          </a:p>
          <a:p>
            <a:r>
              <a:rPr lang="en-US" sz="2000" dirty="0" smtClean="0">
                <a:latin typeface="Times New Roman" pitchFamily="18" charset="0"/>
                <a:cs typeface="Times New Roman" pitchFamily="18" charset="0"/>
              </a:rPr>
              <a:t>SOFTWARE TOOLS USED AND ITS FEATURES</a:t>
            </a:r>
          </a:p>
          <a:p>
            <a:r>
              <a:rPr lang="en-US" sz="2000" dirty="0" smtClean="0">
                <a:latin typeface="Times New Roman" pitchFamily="18" charset="0"/>
                <a:cs typeface="Times New Roman" pitchFamily="18" charset="0"/>
              </a:rPr>
              <a:t>OUTCOMES AND RESULTS</a:t>
            </a:r>
          </a:p>
          <a:p>
            <a:r>
              <a:rPr lang="en-US" sz="2000" dirty="0" smtClean="0">
                <a:latin typeface="Times New Roman" pitchFamily="18" charset="0"/>
                <a:cs typeface="Times New Roman" pitchFamily="18" charset="0"/>
              </a:rPr>
              <a:t>CONCLUSION AND FUTURE SCOPE</a:t>
            </a:r>
          </a:p>
          <a:p>
            <a:r>
              <a:rPr lang="en-US" sz="2000" dirty="0" smtClean="0">
                <a:latin typeface="Times New Roman" pitchFamily="18" charset="0"/>
                <a:cs typeface="Times New Roman" pitchFamily="18" charset="0"/>
              </a:rPr>
              <a:t>REFERENCES</a:t>
            </a:r>
            <a:endParaRPr lang="en-US" sz="2000" b="1" dirty="0" smtClean="0">
              <a:latin typeface="Times New Roman" pitchFamily="18" charset="0"/>
              <a:cs typeface="Times New Roman" pitchFamily="18" charset="0"/>
            </a:endParaRPr>
          </a:p>
          <a:p>
            <a:pPr>
              <a:buNone/>
            </a:pPr>
            <a:endParaRPr lang="en-US" sz="18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2</a:t>
            </a:fld>
            <a:endParaRPr lang="en-US"/>
          </a:p>
        </p:txBody>
      </p:sp>
    </p:spTree>
    <p:extLst>
      <p:ext uri="{BB962C8B-B14F-4D97-AF65-F5344CB8AC3E}">
        <p14:creationId xmlns="" xmlns:p14="http://schemas.microsoft.com/office/powerpoint/2010/main" val="1979997202"/>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smtClean="0">
                <a:latin typeface="Times New Roman" pitchFamily="18" charset="0"/>
                <a:cs typeface="Times New Roman" pitchFamily="18" charset="0"/>
              </a:rPr>
              <a:t>INTRODUCTION</a:t>
            </a:r>
          </a:p>
        </p:txBody>
      </p:sp>
      <p:sp>
        <p:nvSpPr>
          <p:cNvPr id="3" name="Content Placeholder 2"/>
          <p:cNvSpPr>
            <a:spLocks noGrp="1"/>
          </p:cNvSpPr>
          <p:nvPr>
            <p:ph idx="1"/>
          </p:nvPr>
        </p:nvSpPr>
        <p:spPr/>
        <p:txBody>
          <a:bodyPr/>
          <a:lstStyle/>
          <a:p>
            <a:pPr algn="just"/>
            <a:r>
              <a:rPr lang="en-US" sz="2400" dirty="0" smtClean="0">
                <a:latin typeface="Times New Roman" pitchFamily="18" charset="0"/>
                <a:cs typeface="Times New Roman" pitchFamily="18" charset="0"/>
              </a:rPr>
              <a:t>This quality of automated testing has made it an essential part of software development. This has become more important than ever before given the need to accelerate software development and reduce the time to market in the fast changing business environment. </a:t>
            </a:r>
          </a:p>
          <a:p>
            <a:pPr algn="just"/>
            <a:r>
              <a:rPr lang="en-US" sz="2400" dirty="0" smtClean="0">
                <a:latin typeface="Times New Roman" pitchFamily="18" charset="0"/>
                <a:cs typeface="Times New Roman" pitchFamily="18" charset="0"/>
              </a:rPr>
              <a:t>The Automated Test Software (ATS) on Cloud is developed on a Cloud based environment that automates testing of audio and video based applications/systems. Cloud computing is promising in order to enhance uniform standards and latest test application among all the test benches used to test a specific product, also at no geological boundary limits.   </a:t>
            </a:r>
          </a:p>
          <a:p>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3</a:t>
            </a:fld>
            <a:endParaRPr lang="en-US"/>
          </a:p>
        </p:txBody>
      </p:sp>
    </p:spTree>
    <p:extLst>
      <p:ext uri="{BB962C8B-B14F-4D97-AF65-F5344CB8AC3E}">
        <p14:creationId xmlns="" xmlns:p14="http://schemas.microsoft.com/office/powerpoint/2010/main" val="2234558466"/>
      </p:ext>
    </p:extLst>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762000" y="304800"/>
            <a:ext cx="7467600" cy="838200"/>
          </a:xfrm>
        </p:spPr>
        <p:txBody>
          <a:bodyPr/>
          <a:lstStyle/>
          <a:p>
            <a:pPr eaLnBrk="1" hangingPunct="1">
              <a:lnSpc>
                <a:spcPct val="150000"/>
              </a:lnSpc>
            </a:pP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  </a:t>
            </a:r>
            <a:r>
              <a:rPr lang="en-US" sz="3200" b="1" dirty="0" smtClean="0">
                <a:latin typeface="Times New Roman" pitchFamily="18" charset="0"/>
                <a:cs typeface="Times New Roman" pitchFamily="18" charset="0"/>
              </a:rPr>
              <a:t>EXISTING SCHEME</a:t>
            </a:r>
          </a:p>
        </p:txBody>
      </p:sp>
      <p:sp>
        <p:nvSpPr>
          <p:cNvPr id="5123" name="Content Placeholder 2"/>
          <p:cNvSpPr>
            <a:spLocks noGrp="1"/>
          </p:cNvSpPr>
          <p:nvPr>
            <p:ph idx="1"/>
          </p:nvPr>
        </p:nvSpPr>
        <p:spPr>
          <a:xfrm>
            <a:off x="228600" y="1219200"/>
            <a:ext cx="8482012" cy="5410200"/>
          </a:xfrm>
        </p:spPr>
        <p:txBody>
          <a:bodyPr/>
          <a:lstStyle/>
          <a:p>
            <a:pPr algn="just" eaLnBrk="1" hangingPunct="1"/>
            <a:endParaRPr lang="en-US" sz="2800" i="1" u="sng" dirty="0" smtClean="0">
              <a:latin typeface="Times New Roman" pitchFamily="18" charset="0"/>
              <a:cs typeface="Times New Roman" pitchFamily="18" charset="0"/>
            </a:endParaRPr>
          </a:p>
          <a:p>
            <a:pPr algn="just" eaLnBrk="1" hangingPunct="1"/>
            <a:endParaRPr lang="en-US" sz="2800" i="1" u="sng" dirty="0" smtClean="0">
              <a:latin typeface="Times New Roman" pitchFamily="18" charset="0"/>
              <a:cs typeface="Times New Roman" pitchFamily="18" charset="0"/>
            </a:endParaRPr>
          </a:p>
          <a:p>
            <a:pPr algn="just" eaLnBrk="1" hangingPunct="1"/>
            <a:endParaRPr lang="en-US" sz="2800" i="1" u="sng" dirty="0" smtClean="0">
              <a:latin typeface="Times New Roman" pitchFamily="18" charset="0"/>
              <a:cs typeface="Times New Roman" pitchFamily="18" charset="0"/>
            </a:endParaRPr>
          </a:p>
          <a:p>
            <a:pPr algn="just" eaLnBrk="1" hangingPunct="1"/>
            <a:endParaRPr lang="en-US" sz="2800" i="1" u="sng" dirty="0" smtClean="0">
              <a:latin typeface="Times New Roman" pitchFamily="18" charset="0"/>
              <a:cs typeface="Times New Roman" pitchFamily="18" charset="0"/>
            </a:endParaRPr>
          </a:p>
          <a:p>
            <a:pPr algn="just" eaLnBrk="1" hangingPunct="1"/>
            <a:r>
              <a:rPr lang="en-US" sz="2800" i="1" u="sng" dirty="0" smtClean="0">
                <a:latin typeface="Times New Roman" pitchFamily="18" charset="0"/>
                <a:cs typeface="Times New Roman" pitchFamily="18" charset="0"/>
              </a:rPr>
              <a:t>Manual Testing</a:t>
            </a:r>
          </a:p>
          <a:p>
            <a:pPr algn="just" eaLnBrk="1" hangingPunct="1"/>
            <a:endParaRPr lang="en-US" sz="2800" i="1" u="sng" dirty="0" smtClean="0">
              <a:latin typeface="Times New Roman" pitchFamily="18" charset="0"/>
              <a:cs typeface="Times New Roman" pitchFamily="18" charset="0"/>
            </a:endParaRPr>
          </a:p>
          <a:p>
            <a:pPr>
              <a:buNone/>
            </a:pPr>
            <a:r>
              <a:rPr lang="en-US" sz="1800" dirty="0" smtClean="0">
                <a:latin typeface="Times New Roman" pitchFamily="18" charset="0"/>
                <a:cs typeface="Times New Roman" pitchFamily="18" charset="0"/>
              </a:rPr>
              <a:t>                  -   Test case only needs to runs once or twice.</a:t>
            </a:r>
          </a:p>
          <a:p>
            <a:pPr>
              <a:buNone/>
            </a:pPr>
            <a:r>
              <a:rPr lang="en-US" sz="1800" dirty="0" smtClean="0">
                <a:latin typeface="Times New Roman" pitchFamily="18" charset="0"/>
                <a:cs typeface="Times New Roman" pitchFamily="18" charset="0"/>
              </a:rPr>
              <a:t>                  -   To execute and Create the test cases every time tester required same amount of time.</a:t>
            </a:r>
          </a:p>
          <a:p>
            <a:pPr>
              <a:buNone/>
            </a:pPr>
            <a:r>
              <a:rPr lang="en-US" sz="1800" dirty="0" smtClean="0">
                <a:latin typeface="Times New Roman" pitchFamily="18" charset="0"/>
                <a:cs typeface="Times New Roman" pitchFamily="18" charset="0"/>
              </a:rPr>
              <a:t>                  -   Manual testing is slower.</a:t>
            </a:r>
          </a:p>
          <a:p>
            <a:pPr>
              <a:buNone/>
            </a:pPr>
            <a:r>
              <a:rPr lang="en-US" sz="1800" dirty="0" smtClean="0">
                <a:latin typeface="Times New Roman" pitchFamily="18" charset="0"/>
                <a:cs typeface="Times New Roman" pitchFamily="18" charset="0"/>
              </a:rPr>
              <a:t>                  -   It’s very time consuming.</a:t>
            </a:r>
            <a:r>
              <a:rPr lang="en-US" sz="1800" b="1" dirty="0" smtClean="0">
                <a:latin typeface="Times New Roman" pitchFamily="18" charset="0"/>
                <a:cs typeface="Times New Roman" pitchFamily="18" charset="0"/>
              </a:rPr>
              <a:t> </a:t>
            </a:r>
          </a:p>
          <a:p>
            <a:pPr>
              <a:buNone/>
            </a:pPr>
            <a:endParaRPr lang="en-US" sz="1800" b="1" dirty="0" smtClean="0">
              <a:latin typeface="Times New Roman" pitchFamily="18" charset="0"/>
              <a:cs typeface="Times New Roman" pitchFamily="18" charset="0"/>
            </a:endParaRPr>
          </a:p>
          <a:p>
            <a:pPr>
              <a:buNone/>
            </a:pPr>
            <a:endParaRPr lang="en-US" sz="1800"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7324C11D-6C5E-4930-B04B-8227908DCAFD}" type="slidenum">
              <a:rPr lang="en-US" smtClean="0"/>
              <a:pPr>
                <a:defRPr/>
              </a:pPr>
              <a:t>4</a:t>
            </a:fld>
            <a:endParaRPr lang="en-US"/>
          </a:p>
        </p:txBody>
      </p:sp>
      <p:sp>
        <p:nvSpPr>
          <p:cNvPr id="5" name="Rounded Rectangle 4"/>
          <p:cNvSpPr/>
          <p:nvPr/>
        </p:nvSpPr>
        <p:spPr>
          <a:xfrm>
            <a:off x="3886200" y="1447800"/>
            <a:ext cx="1905000" cy="457200"/>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dirty="0" smtClean="0">
                <a:latin typeface="Times New Roman" pitchFamily="18" charset="0"/>
                <a:cs typeface="Times New Roman" pitchFamily="18" charset="0"/>
              </a:rPr>
              <a:t>Testing</a:t>
            </a:r>
            <a:endParaRPr lang="en-US" sz="2400" dirty="0">
              <a:latin typeface="Times New Roman" pitchFamily="18" charset="0"/>
              <a:cs typeface="Times New Roman" pitchFamily="18" charset="0"/>
            </a:endParaRPr>
          </a:p>
        </p:txBody>
      </p:sp>
      <p:sp>
        <p:nvSpPr>
          <p:cNvPr id="9" name="Rounded Rectangle 8"/>
          <p:cNvSpPr/>
          <p:nvPr/>
        </p:nvSpPr>
        <p:spPr>
          <a:xfrm>
            <a:off x="1219200" y="2362200"/>
            <a:ext cx="2667000" cy="457200"/>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Manual Testing</a:t>
            </a:r>
            <a:endParaRPr lang="en-US" dirty="0"/>
          </a:p>
        </p:txBody>
      </p:sp>
      <p:sp>
        <p:nvSpPr>
          <p:cNvPr id="10" name="Rounded Rectangle 9"/>
          <p:cNvSpPr/>
          <p:nvPr/>
        </p:nvSpPr>
        <p:spPr>
          <a:xfrm>
            <a:off x="5638800" y="2362200"/>
            <a:ext cx="2667000" cy="533400"/>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Automated Testing</a:t>
            </a:r>
            <a:endParaRPr lang="en-US" dirty="0"/>
          </a:p>
        </p:txBody>
      </p:sp>
      <p:cxnSp>
        <p:nvCxnSpPr>
          <p:cNvPr id="20" name="Straight Arrow Connector 19"/>
          <p:cNvCxnSpPr>
            <a:stCxn id="5" idx="2"/>
          </p:cNvCxnSpPr>
          <p:nvPr/>
        </p:nvCxnSpPr>
        <p:spPr>
          <a:xfrm rot="16200000" flipH="1">
            <a:off x="4743450" y="2000250"/>
            <a:ext cx="228600" cy="381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a:off x="2514600" y="2133600"/>
            <a:ext cx="4953000" cy="1588"/>
          </a:xfrm>
          <a:prstGeom prst="line">
            <a:avLst/>
          </a:prstGeom>
        </p:spPr>
        <p:style>
          <a:lnRef idx="1">
            <a:schemeClr val="dk1"/>
          </a:lnRef>
          <a:fillRef idx="0">
            <a:schemeClr val="dk1"/>
          </a:fillRef>
          <a:effectRef idx="0">
            <a:schemeClr val="dk1"/>
          </a:effectRef>
          <a:fontRef idx="minor">
            <a:schemeClr val="tx1"/>
          </a:fontRef>
        </p:style>
      </p:cxnSp>
      <p:cxnSp>
        <p:nvCxnSpPr>
          <p:cNvPr id="27" name="Straight Connector 26"/>
          <p:cNvCxnSpPr/>
          <p:nvPr/>
        </p:nvCxnSpPr>
        <p:spPr>
          <a:xfrm flipV="1">
            <a:off x="3352800" y="3048000"/>
            <a:ext cx="77788" cy="762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16200000" flipH="1">
            <a:off x="2419350" y="2228850"/>
            <a:ext cx="228600" cy="38100"/>
          </a:xfrm>
          <a:prstGeom prst="line">
            <a:avLst/>
          </a:prstGeom>
        </p:spPr>
        <p:style>
          <a:lnRef idx="1">
            <a:schemeClr val="dk1"/>
          </a:lnRef>
          <a:fillRef idx="0">
            <a:schemeClr val="dk1"/>
          </a:fillRef>
          <a:effectRef idx="0">
            <a:schemeClr val="dk1"/>
          </a:effectRef>
          <a:fontRef idx="minor">
            <a:schemeClr val="tx1"/>
          </a:fontRef>
        </p:style>
      </p:cxnSp>
      <p:cxnSp>
        <p:nvCxnSpPr>
          <p:cNvPr id="33" name="Straight Connector 32"/>
          <p:cNvCxnSpPr/>
          <p:nvPr/>
        </p:nvCxnSpPr>
        <p:spPr>
          <a:xfrm rot="16200000" flipH="1">
            <a:off x="7372350" y="2228850"/>
            <a:ext cx="228600" cy="38100"/>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66801"/>
            <a:ext cx="8229600" cy="4876800"/>
          </a:xfrm>
        </p:spPr>
        <p:txBody>
          <a:bodyPr/>
          <a:lstStyle/>
          <a:p>
            <a:pPr>
              <a:lnSpc>
                <a:spcPct val="150000"/>
              </a:lnSpc>
            </a:pPr>
            <a:endParaRPr lang="en-US" sz="2800" i="1" u="sng" dirty="0" smtClean="0">
              <a:latin typeface="Times New Roman" pitchFamily="18" charset="0"/>
              <a:cs typeface="Times New Roman" pitchFamily="18" charset="0"/>
            </a:endParaRPr>
          </a:p>
          <a:p>
            <a:pPr>
              <a:lnSpc>
                <a:spcPct val="150000"/>
              </a:lnSpc>
            </a:pPr>
            <a:endParaRPr lang="en-US" sz="2800" i="1" u="sng" dirty="0" smtClean="0">
              <a:latin typeface="Times New Roman" pitchFamily="18" charset="0"/>
              <a:cs typeface="Times New Roman" pitchFamily="18" charset="0"/>
            </a:endParaRPr>
          </a:p>
          <a:p>
            <a:pPr>
              <a:lnSpc>
                <a:spcPct val="150000"/>
              </a:lnSpc>
            </a:pPr>
            <a:endParaRPr lang="en-US" sz="2800" i="1" u="sng" dirty="0" smtClean="0">
              <a:latin typeface="Times New Roman" pitchFamily="18" charset="0"/>
              <a:cs typeface="Times New Roman" pitchFamily="18" charset="0"/>
            </a:endParaRPr>
          </a:p>
          <a:p>
            <a:pPr>
              <a:lnSpc>
                <a:spcPct val="150000"/>
              </a:lnSpc>
            </a:pPr>
            <a:r>
              <a:rPr lang="en-US" sz="2800" i="1" u="sng" dirty="0" smtClean="0">
                <a:latin typeface="Times New Roman" pitchFamily="18" charset="0"/>
                <a:cs typeface="Times New Roman" pitchFamily="18" charset="0"/>
              </a:rPr>
              <a:t>Desktop based</a:t>
            </a:r>
          </a:p>
          <a:p>
            <a:pPr>
              <a:lnSpc>
                <a:spcPct val="200000"/>
              </a:lnSpc>
              <a:buNone/>
            </a:pPr>
            <a:r>
              <a:rPr lang="en-US" sz="1800" dirty="0" smtClean="0">
                <a:latin typeface="Times New Roman" pitchFamily="18" charset="0"/>
                <a:cs typeface="Times New Roman" pitchFamily="18" charset="0"/>
              </a:rPr>
              <a:t>	-	Can’t be accessed without installing anything.</a:t>
            </a:r>
          </a:p>
          <a:p>
            <a:pPr>
              <a:buNone/>
            </a:pPr>
            <a:r>
              <a:rPr lang="en-US" sz="1800" dirty="0" smtClean="0">
                <a:latin typeface="Times New Roman" pitchFamily="18" charset="0"/>
                <a:cs typeface="Times New Roman" pitchFamily="18" charset="0"/>
              </a:rPr>
              <a:t>	-	Can’t be managed and updated by IT more easily.</a:t>
            </a:r>
          </a:p>
          <a:p>
            <a:pPr>
              <a:buNone/>
            </a:pPr>
            <a:r>
              <a:rPr lang="en-US" sz="1800" dirty="0" smtClean="0">
                <a:latin typeface="Times New Roman" pitchFamily="18" charset="0"/>
                <a:cs typeface="Times New Roman" pitchFamily="18" charset="0"/>
              </a:rPr>
              <a:t>	-	Can’t be accessed with a mobile device.</a:t>
            </a:r>
          </a:p>
          <a:p>
            <a:pPr>
              <a:buNone/>
            </a:pPr>
            <a:r>
              <a:rPr lang="en-US" sz="1800" dirty="0" smtClean="0">
                <a:latin typeface="Times New Roman" pitchFamily="18" charset="0"/>
                <a:cs typeface="Times New Roman" pitchFamily="18" charset="0"/>
              </a:rPr>
              <a:t>	-	Can’t be accessed across multiple operating systems.</a:t>
            </a:r>
            <a:endParaRPr lang="en-US" sz="1800" i="1" u="sng" dirty="0" smtClean="0">
              <a:latin typeface="Times New Roman" pitchFamily="18" charset="0"/>
              <a:cs typeface="Times New Roman" pitchFamily="18" charset="0"/>
            </a:endParaRPr>
          </a:p>
          <a:p>
            <a:pPr>
              <a:buNone/>
            </a:pPr>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5</a:t>
            </a:fld>
            <a:endParaRPr lang="en-US" dirty="0"/>
          </a:p>
        </p:txBody>
      </p:sp>
      <p:sp>
        <p:nvSpPr>
          <p:cNvPr id="5" name="Title 1"/>
          <p:cNvSpPr>
            <a:spLocks noGrp="1"/>
          </p:cNvSpPr>
          <p:nvPr>
            <p:ph type="title"/>
          </p:nvPr>
        </p:nvSpPr>
        <p:spPr>
          <a:xfrm>
            <a:off x="762000" y="304800"/>
            <a:ext cx="7467600" cy="838200"/>
          </a:xfrm>
        </p:spPr>
        <p:txBody>
          <a:bodyPr/>
          <a:lstStyle/>
          <a:p>
            <a:pPr eaLnBrk="1" hangingPunct="1">
              <a:lnSpc>
                <a:spcPct val="150000"/>
              </a:lnSpc>
            </a:pPr>
            <a:r>
              <a:rPr lang="en-US" sz="3200" b="1" dirty="0">
                <a:latin typeface="Times New Roman" pitchFamily="18" charset="0"/>
                <a:cs typeface="Times New Roman" pitchFamily="18" charset="0"/>
              </a:rPr>
              <a:t> </a:t>
            </a:r>
            <a:r>
              <a:rPr lang="en-US" sz="3200" b="1" dirty="0" smtClean="0">
                <a:latin typeface="Times New Roman" pitchFamily="18" charset="0"/>
                <a:cs typeface="Times New Roman" pitchFamily="18" charset="0"/>
              </a:rPr>
              <a:t>  EXISTING SCHEME </a:t>
            </a:r>
            <a:r>
              <a:rPr lang="en-US" sz="2000" b="1" dirty="0" smtClean="0">
                <a:latin typeface="Times New Roman" pitchFamily="18" charset="0"/>
                <a:cs typeface="Times New Roman" pitchFamily="18" charset="0"/>
              </a:rPr>
              <a:t>Cont..</a:t>
            </a:r>
          </a:p>
        </p:txBody>
      </p:sp>
      <p:sp>
        <p:nvSpPr>
          <p:cNvPr id="6" name="Rounded Rectangle 5"/>
          <p:cNvSpPr/>
          <p:nvPr/>
        </p:nvSpPr>
        <p:spPr>
          <a:xfrm>
            <a:off x="3124200" y="1447800"/>
            <a:ext cx="3200400" cy="457200"/>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dirty="0" smtClean="0">
                <a:latin typeface="Times New Roman" pitchFamily="18" charset="0"/>
                <a:cs typeface="Times New Roman" pitchFamily="18" charset="0"/>
              </a:rPr>
              <a:t>Server Applications</a:t>
            </a:r>
            <a:endParaRPr lang="en-US" sz="2400" dirty="0">
              <a:latin typeface="Times New Roman" pitchFamily="18" charset="0"/>
              <a:cs typeface="Times New Roman" pitchFamily="18" charset="0"/>
            </a:endParaRPr>
          </a:p>
        </p:txBody>
      </p:sp>
      <p:sp>
        <p:nvSpPr>
          <p:cNvPr id="7" name="Rounded Rectangle 6"/>
          <p:cNvSpPr/>
          <p:nvPr/>
        </p:nvSpPr>
        <p:spPr>
          <a:xfrm>
            <a:off x="1143000" y="2362200"/>
            <a:ext cx="2743200" cy="457200"/>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Desktop Based Application</a:t>
            </a:r>
            <a:endParaRPr lang="en-US" dirty="0"/>
          </a:p>
        </p:txBody>
      </p:sp>
      <p:sp>
        <p:nvSpPr>
          <p:cNvPr id="8" name="Rounded Rectangle 7"/>
          <p:cNvSpPr/>
          <p:nvPr/>
        </p:nvSpPr>
        <p:spPr>
          <a:xfrm>
            <a:off x="5638800" y="2362200"/>
            <a:ext cx="2667000" cy="533400"/>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Web Based Application</a:t>
            </a:r>
            <a:endParaRPr lang="en-US" dirty="0"/>
          </a:p>
        </p:txBody>
      </p:sp>
      <p:cxnSp>
        <p:nvCxnSpPr>
          <p:cNvPr id="9" name="Straight Arrow Connector 8"/>
          <p:cNvCxnSpPr/>
          <p:nvPr/>
        </p:nvCxnSpPr>
        <p:spPr>
          <a:xfrm rot="5400000">
            <a:off x="4762500" y="2019300"/>
            <a:ext cx="228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2514600" y="2133600"/>
            <a:ext cx="4953000" cy="158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a:endCxn id="7" idx="0"/>
          </p:cNvCxnSpPr>
          <p:nvPr/>
        </p:nvCxnSpPr>
        <p:spPr>
          <a:xfrm rot="5400000">
            <a:off x="2401094" y="2247900"/>
            <a:ext cx="227806" cy="794"/>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rot="16200000" flipH="1">
            <a:off x="7372350" y="2228850"/>
            <a:ext cx="228600" cy="3810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 xmlns:p14="http://schemas.microsoft.com/office/powerpoint/2010/main" val="2488704618"/>
      </p:ext>
    </p:extLst>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lstStyle/>
          <a:p>
            <a:r>
              <a:rPr lang="en-US" dirty="0" smtClean="0"/>
              <a:t>TECHNOLOGY USED</a:t>
            </a:r>
            <a:endParaRPr lang="en-US" dirty="0"/>
          </a:p>
        </p:txBody>
      </p:sp>
      <p:sp>
        <p:nvSpPr>
          <p:cNvPr id="3" name="Content Placeholder 2"/>
          <p:cNvSpPr>
            <a:spLocks noGrp="1"/>
          </p:cNvSpPr>
          <p:nvPr>
            <p:ph idx="1"/>
          </p:nvPr>
        </p:nvSpPr>
        <p:spPr>
          <a:xfrm>
            <a:off x="457200" y="1295400"/>
            <a:ext cx="8229600" cy="4830763"/>
          </a:xfrm>
        </p:spPr>
        <p:txBody>
          <a:bodyPr/>
          <a:lstStyle/>
          <a:p>
            <a:r>
              <a:rPr lang="en-US" i="1" u="sng" dirty="0" smtClean="0"/>
              <a:t>CLOUD COMPUTING</a:t>
            </a:r>
          </a:p>
          <a:p>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6</a:t>
            </a:fld>
            <a:endParaRPr lang="en-US"/>
          </a:p>
        </p:txBody>
      </p:sp>
      <p:sp>
        <p:nvSpPr>
          <p:cNvPr id="6" name="TextBox 5"/>
          <p:cNvSpPr txBox="1"/>
          <p:nvPr/>
        </p:nvSpPr>
        <p:spPr>
          <a:xfrm>
            <a:off x="762000" y="1981200"/>
            <a:ext cx="7772400" cy="861774"/>
          </a:xfrm>
          <a:prstGeom prst="rect">
            <a:avLst/>
          </a:prstGeom>
          <a:noFill/>
        </p:spPr>
        <p:txBody>
          <a:bodyPr wrap="square" rtlCol="0">
            <a:spAutoFit/>
          </a:bodyPr>
          <a:lstStyle/>
          <a:p>
            <a:pPr algn="just"/>
            <a:r>
              <a:rPr lang="en-US" sz="1600" dirty="0" smtClean="0">
                <a:latin typeface="Times New Roman" pitchFamily="18" charset="0"/>
                <a:cs typeface="Times New Roman" pitchFamily="18" charset="0"/>
              </a:rPr>
              <a:t># The Practice Of Using A Network Of Remote Servers Hosted On The Internet To Store, Manage, And Process Data, Rather Than A Local Server Or A Personal Computer.</a:t>
            </a:r>
          </a:p>
          <a:p>
            <a:endParaRPr lang="en-US" dirty="0">
              <a:latin typeface="Times New Roman" pitchFamily="18" charset="0"/>
              <a:cs typeface="Times New Roman" pitchFamily="18" charset="0"/>
            </a:endParaRPr>
          </a:p>
        </p:txBody>
      </p:sp>
      <p:sp>
        <p:nvSpPr>
          <p:cNvPr id="7" name="Cloud 6"/>
          <p:cNvSpPr/>
          <p:nvPr/>
        </p:nvSpPr>
        <p:spPr>
          <a:xfrm>
            <a:off x="3505200" y="4191000"/>
            <a:ext cx="2819400" cy="76200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Times New Roman" pitchFamily="18" charset="0"/>
                <a:cs typeface="Times New Roman" pitchFamily="18" charset="0"/>
              </a:rPr>
              <a:t>Cloud Computing</a:t>
            </a:r>
            <a:endParaRPr lang="en-US" dirty="0">
              <a:latin typeface="Times New Roman" pitchFamily="18" charset="0"/>
              <a:cs typeface="Times New Roman" pitchFamily="18" charset="0"/>
            </a:endParaRPr>
          </a:p>
        </p:txBody>
      </p:sp>
      <p:sp>
        <p:nvSpPr>
          <p:cNvPr id="8" name="Rounded Rectangle 7"/>
          <p:cNvSpPr/>
          <p:nvPr/>
        </p:nvSpPr>
        <p:spPr>
          <a:xfrm>
            <a:off x="1447800" y="3581400"/>
            <a:ext cx="1600200" cy="838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Times New Roman" pitchFamily="18" charset="0"/>
                <a:cs typeface="Times New Roman" pitchFamily="18" charset="0"/>
              </a:rPr>
              <a:t>Multi-tenant solution provided by vendor</a:t>
            </a:r>
            <a:endParaRPr lang="en-US" sz="1400" dirty="0">
              <a:latin typeface="Times New Roman" pitchFamily="18" charset="0"/>
              <a:cs typeface="Times New Roman" pitchFamily="18" charset="0"/>
            </a:endParaRPr>
          </a:p>
        </p:txBody>
      </p:sp>
      <p:sp>
        <p:nvSpPr>
          <p:cNvPr id="9" name="Rounded Rectangle 8"/>
          <p:cNvSpPr/>
          <p:nvPr/>
        </p:nvSpPr>
        <p:spPr>
          <a:xfrm>
            <a:off x="4191000" y="2895600"/>
            <a:ext cx="1447800" cy="838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latin typeface="Times New Roman" pitchFamily="18" charset="0"/>
                <a:cs typeface="Times New Roman" pitchFamily="18" charset="0"/>
              </a:rPr>
              <a:t>Automated backups, uptime, SLA, maintenance</a:t>
            </a:r>
            <a:endParaRPr lang="en-US" sz="1200" dirty="0">
              <a:latin typeface="Times New Roman" pitchFamily="18" charset="0"/>
              <a:cs typeface="Times New Roman" pitchFamily="18" charset="0"/>
            </a:endParaRPr>
          </a:p>
        </p:txBody>
      </p:sp>
      <p:sp>
        <p:nvSpPr>
          <p:cNvPr id="10" name="Rounded Rectangle 9"/>
          <p:cNvSpPr/>
          <p:nvPr/>
        </p:nvSpPr>
        <p:spPr>
          <a:xfrm>
            <a:off x="6781800" y="3581400"/>
            <a:ext cx="1447800" cy="838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Times New Roman" pitchFamily="18" charset="0"/>
                <a:cs typeface="Times New Roman" pitchFamily="18" charset="0"/>
              </a:rPr>
              <a:t>Automated Upgrades</a:t>
            </a:r>
            <a:endParaRPr lang="en-US" sz="1400" dirty="0">
              <a:latin typeface="Times New Roman" pitchFamily="18" charset="0"/>
              <a:cs typeface="Times New Roman" pitchFamily="18" charset="0"/>
            </a:endParaRPr>
          </a:p>
        </p:txBody>
      </p:sp>
      <p:sp>
        <p:nvSpPr>
          <p:cNvPr id="11" name="Rounded Rectangle 10"/>
          <p:cNvSpPr/>
          <p:nvPr/>
        </p:nvSpPr>
        <p:spPr>
          <a:xfrm>
            <a:off x="6553200" y="5334000"/>
            <a:ext cx="1447800" cy="838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Times New Roman" pitchFamily="18" charset="0"/>
                <a:cs typeface="Times New Roman" pitchFamily="18" charset="0"/>
              </a:rPr>
              <a:t>Web and mobile access from anywhere</a:t>
            </a:r>
            <a:endParaRPr lang="en-US" sz="1400" dirty="0">
              <a:latin typeface="Times New Roman" pitchFamily="18" charset="0"/>
              <a:cs typeface="Times New Roman" pitchFamily="18" charset="0"/>
            </a:endParaRPr>
          </a:p>
        </p:txBody>
      </p:sp>
      <p:sp>
        <p:nvSpPr>
          <p:cNvPr id="12" name="Rounded Rectangle 11"/>
          <p:cNvSpPr/>
          <p:nvPr/>
        </p:nvSpPr>
        <p:spPr>
          <a:xfrm>
            <a:off x="1600200" y="5334000"/>
            <a:ext cx="1676400" cy="838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Times New Roman" pitchFamily="18" charset="0"/>
                <a:cs typeface="Times New Roman" pitchFamily="18" charset="0"/>
              </a:rPr>
              <a:t>Elastic, pay as you go scale up or down</a:t>
            </a:r>
            <a:endParaRPr lang="en-US" sz="1400" dirty="0">
              <a:latin typeface="Times New Roman" pitchFamily="18" charset="0"/>
              <a:cs typeface="Times New Roman" pitchFamily="18" charset="0"/>
            </a:endParaRPr>
          </a:p>
        </p:txBody>
      </p:sp>
      <p:sp>
        <p:nvSpPr>
          <p:cNvPr id="13" name="Rounded Rectangle 12"/>
          <p:cNvSpPr/>
          <p:nvPr/>
        </p:nvSpPr>
        <p:spPr>
          <a:xfrm>
            <a:off x="4343400" y="5562600"/>
            <a:ext cx="1447800" cy="838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Times New Roman" pitchFamily="18" charset="0"/>
                <a:cs typeface="Times New Roman" pitchFamily="18" charset="0"/>
              </a:rPr>
              <a:t>Modern web based integration</a:t>
            </a:r>
            <a:endParaRPr lang="en-US" sz="1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81000" y="228600"/>
            <a:ext cx="8229600" cy="1143000"/>
          </a:xfrm>
        </p:spPr>
        <p:txBody>
          <a:bodyPr/>
          <a:lstStyle/>
          <a:p>
            <a:pPr eaLnBrk="1" hangingPunct="1"/>
            <a:r>
              <a:rPr lang="en-US" sz="3200" b="1" dirty="0" smtClean="0">
                <a:latin typeface="Times New Roman" pitchFamily="18" charset="0"/>
                <a:cs typeface="Times New Roman" pitchFamily="18" charset="0"/>
              </a:rPr>
              <a:t>PROPOSED SYSTEM WITH BLOCK DIAGRAM</a:t>
            </a:r>
          </a:p>
        </p:txBody>
      </p:sp>
      <p:sp>
        <p:nvSpPr>
          <p:cNvPr id="9219" name="Rectangle 3"/>
          <p:cNvSpPr>
            <a:spLocks noGrp="1" noChangeArrowheads="1"/>
          </p:cNvSpPr>
          <p:nvPr>
            <p:ph type="body" idx="1"/>
          </p:nvPr>
        </p:nvSpPr>
        <p:spPr/>
        <p:txBody>
          <a:bodyPr/>
          <a:lstStyle/>
          <a:p>
            <a:pPr eaLnBrk="1" hangingPunct="1">
              <a:buFont typeface="Arial" pitchFamily="34" charset="0"/>
              <a:buNone/>
            </a:pPr>
            <a:r>
              <a:rPr lang="en-US" sz="2400" dirty="0" smtClean="0">
                <a:latin typeface="Times New Roman" pitchFamily="18" charset="0"/>
                <a:cs typeface="Times New Roman" pitchFamily="18" charset="0"/>
              </a:rPr>
              <a:t> </a:t>
            </a:r>
          </a:p>
          <a:p>
            <a:pPr eaLnBrk="1" hangingPunct="1">
              <a:buFont typeface="Arial" pitchFamily="34" charset="0"/>
              <a:buNone/>
            </a:pPr>
            <a:endParaRPr lang="en-US" sz="2400"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E29EC179-5E18-45D1-B3E0-FD696C5272D5}" type="slidenum">
              <a:rPr lang="en-US" smtClean="0"/>
              <a:pPr>
                <a:defRPr/>
              </a:pPr>
              <a:t>7</a:t>
            </a:fld>
            <a:endParaRPr lang="en-US"/>
          </a:p>
        </p:txBody>
      </p:sp>
      <p:grpSp>
        <p:nvGrpSpPr>
          <p:cNvPr id="5" name="Group 4"/>
          <p:cNvGrpSpPr/>
          <p:nvPr/>
        </p:nvGrpSpPr>
        <p:grpSpPr>
          <a:xfrm>
            <a:off x="2971800" y="2209801"/>
            <a:ext cx="5726508" cy="2438399"/>
            <a:chOff x="3637340" y="2163192"/>
            <a:chExt cx="7640291" cy="1911342"/>
          </a:xfrm>
        </p:grpSpPr>
        <p:pic>
          <p:nvPicPr>
            <p:cNvPr id="6" name="Picture 5" descr="computer or a laptop tablet pc or a handheld pc"/>
            <p:cNvPicPr>
              <a:picLocks noChangeAspect="1"/>
            </p:cNvPicPr>
            <p:nvPr/>
          </p:nvPicPr>
          <p:blipFill rotWithShape="1">
            <a:blip r:embed="rId2" cstate="print">
              <a:extLst>
                <a:ext uri="{28A0092B-C50C-407E-A947-70E740481C1C}">
                  <a14:useLocalDpi xmlns="" xmlns:a14="http://schemas.microsoft.com/office/drawing/2010/main" val="0"/>
                </a:ext>
              </a:extLst>
            </a:blip>
            <a:srcRect/>
            <a:stretch/>
          </p:blipFill>
          <p:spPr>
            <a:xfrm>
              <a:off x="3637340" y="2688026"/>
              <a:ext cx="1728319" cy="1189738"/>
            </a:xfrm>
            <a:prstGeom prst="rect">
              <a:avLst/>
            </a:prstGeom>
          </p:spPr>
        </p:pic>
        <p:pic>
          <p:nvPicPr>
            <p:cNvPr id="7" name="Picture 6" descr="Server by rdevries - An image of a server."/>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7911514" y="2744468"/>
              <a:ext cx="980694" cy="1320800"/>
            </a:xfrm>
            <a:prstGeom prst="rect">
              <a:avLst/>
            </a:prstGeom>
          </p:spPr>
        </p:pic>
        <p:sp>
          <p:nvSpPr>
            <p:cNvPr id="8" name="AutoShape 4"/>
            <p:cNvSpPr>
              <a:spLocks noChangeArrowheads="1"/>
            </p:cNvSpPr>
            <p:nvPr/>
          </p:nvSpPr>
          <p:spPr bwMode="auto">
            <a:xfrm>
              <a:off x="4044003" y="2163192"/>
              <a:ext cx="782361" cy="304231"/>
            </a:xfrm>
            <a:prstGeom prst="roundRect">
              <a:avLst>
                <a:gd name="adj" fmla="val 15613"/>
              </a:avLst>
            </a:prstGeom>
            <a:solidFill>
              <a:schemeClr val="tx2">
                <a:lumMod val="60000"/>
                <a:lumOff val="40000"/>
              </a:schemeClr>
            </a:solidFill>
            <a:ln w="9525" algn="ctr">
              <a:noFill/>
              <a:round/>
              <a:headEnd/>
              <a:tailEnd/>
            </a:ln>
          </p:spPr>
          <p:txBody>
            <a:bodyPr wrap="none" tIns="0" anchor="ctr"/>
            <a:lstStyle/>
            <a:p>
              <a:pPr algn="ctr">
                <a:spcBef>
                  <a:spcPct val="50000"/>
                </a:spcBef>
              </a:pPr>
              <a:r>
                <a:rPr lang="en-US" sz="1400" kern="0" dirty="0">
                  <a:solidFill>
                    <a:srgbClr val="FFFFFF"/>
                  </a:solidFill>
                  <a:latin typeface="Times New Roman" pitchFamily="18" charset="0"/>
                  <a:cs typeface="Times New Roman" pitchFamily="18" charset="0"/>
                </a:rPr>
                <a:t>Client</a:t>
              </a:r>
            </a:p>
          </p:txBody>
        </p:sp>
        <p:sp>
          <p:nvSpPr>
            <p:cNvPr id="9" name="AutoShape 4"/>
            <p:cNvSpPr>
              <a:spLocks noChangeArrowheads="1"/>
            </p:cNvSpPr>
            <p:nvPr/>
          </p:nvSpPr>
          <p:spPr bwMode="auto">
            <a:xfrm>
              <a:off x="7646448" y="2277498"/>
              <a:ext cx="1510825" cy="304231"/>
            </a:xfrm>
            <a:prstGeom prst="roundRect">
              <a:avLst>
                <a:gd name="adj" fmla="val 15613"/>
              </a:avLst>
            </a:prstGeom>
            <a:solidFill>
              <a:schemeClr val="tx2">
                <a:lumMod val="60000"/>
                <a:lumOff val="40000"/>
              </a:schemeClr>
            </a:solidFill>
            <a:ln w="9525" algn="ctr">
              <a:noFill/>
              <a:round/>
              <a:headEnd/>
              <a:tailEnd/>
            </a:ln>
          </p:spPr>
          <p:txBody>
            <a:bodyPr wrap="none" tIns="0" anchor="ctr"/>
            <a:lstStyle/>
            <a:p>
              <a:pPr algn="ctr">
                <a:spcBef>
                  <a:spcPct val="50000"/>
                </a:spcBef>
              </a:pPr>
              <a:r>
                <a:rPr lang="en-US" sz="1200" kern="0" dirty="0" smtClean="0">
                  <a:solidFill>
                    <a:srgbClr val="FFFFFF"/>
                  </a:solidFill>
                  <a:latin typeface="Times New Roman" pitchFamily="18" charset="0"/>
                  <a:cs typeface="Times New Roman" pitchFamily="18" charset="0"/>
                </a:rPr>
                <a:t>Server</a:t>
              </a:r>
              <a:endParaRPr lang="en-US" sz="1200" kern="0" dirty="0">
                <a:solidFill>
                  <a:srgbClr val="FFFFFF"/>
                </a:solidFill>
                <a:latin typeface="Times New Roman" pitchFamily="18" charset="0"/>
                <a:cs typeface="Times New Roman" pitchFamily="18" charset="0"/>
              </a:endParaRPr>
            </a:p>
          </p:txBody>
        </p:sp>
        <p:grpSp>
          <p:nvGrpSpPr>
            <p:cNvPr id="10" name="Group 14"/>
            <p:cNvGrpSpPr/>
            <p:nvPr/>
          </p:nvGrpSpPr>
          <p:grpSpPr>
            <a:xfrm>
              <a:off x="5478015" y="3572898"/>
              <a:ext cx="2327626" cy="304231"/>
              <a:chOff x="5478015" y="3282260"/>
              <a:chExt cx="2327626" cy="304231"/>
            </a:xfrm>
          </p:grpSpPr>
          <p:cxnSp>
            <p:nvCxnSpPr>
              <p:cNvPr id="18" name="Straight Arrow Connector 17"/>
              <p:cNvCxnSpPr/>
              <p:nvPr/>
            </p:nvCxnSpPr>
            <p:spPr>
              <a:xfrm rot="10800000">
                <a:off x="5478015" y="3506176"/>
                <a:ext cx="2327626" cy="46968"/>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
            <p:nvSpPr>
              <p:cNvPr id="19" name="AutoShape 4"/>
              <p:cNvSpPr>
                <a:spLocks noChangeArrowheads="1"/>
              </p:cNvSpPr>
              <p:nvPr/>
            </p:nvSpPr>
            <p:spPr bwMode="auto">
              <a:xfrm>
                <a:off x="5831182" y="3282260"/>
                <a:ext cx="1645029" cy="304231"/>
              </a:xfrm>
              <a:prstGeom prst="roundRect">
                <a:avLst>
                  <a:gd name="adj" fmla="val 15613"/>
                </a:avLst>
              </a:prstGeom>
              <a:noFill/>
              <a:ln w="9525" algn="ctr">
                <a:noFill/>
                <a:round/>
                <a:headEnd/>
                <a:tailEnd/>
              </a:ln>
            </p:spPr>
            <p:txBody>
              <a:bodyPr wrap="none" tIns="0" anchor="ctr"/>
              <a:lstStyle/>
              <a:p>
                <a:pPr algn="ctr">
                  <a:spcBef>
                    <a:spcPct val="50000"/>
                  </a:spcBef>
                </a:pPr>
                <a:r>
                  <a:rPr lang="en-US" sz="1200" b="1" kern="0" dirty="0"/>
                  <a:t>HTTP Response</a:t>
                </a:r>
              </a:p>
            </p:txBody>
          </p:sp>
        </p:grpSp>
        <p:grpSp>
          <p:nvGrpSpPr>
            <p:cNvPr id="11" name="Group 34"/>
            <p:cNvGrpSpPr/>
            <p:nvPr/>
          </p:nvGrpSpPr>
          <p:grpSpPr>
            <a:xfrm>
              <a:off x="5467325" y="2582298"/>
              <a:ext cx="2439980" cy="304231"/>
              <a:chOff x="5467325" y="2582298"/>
              <a:chExt cx="2439980" cy="304231"/>
            </a:xfrm>
          </p:grpSpPr>
          <p:cxnSp>
            <p:nvCxnSpPr>
              <p:cNvPr id="16" name="Straight Arrow Connector 8"/>
              <p:cNvCxnSpPr/>
              <p:nvPr/>
            </p:nvCxnSpPr>
            <p:spPr>
              <a:xfrm flipV="1">
                <a:off x="5467325" y="2849021"/>
                <a:ext cx="2439980" cy="2"/>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
            <p:nvSpPr>
              <p:cNvPr id="17" name="AutoShape 4"/>
              <p:cNvSpPr>
                <a:spLocks noChangeArrowheads="1"/>
              </p:cNvSpPr>
              <p:nvPr/>
            </p:nvSpPr>
            <p:spPr bwMode="auto">
              <a:xfrm>
                <a:off x="5924822" y="2582298"/>
                <a:ext cx="1645029" cy="304231"/>
              </a:xfrm>
              <a:prstGeom prst="roundRect">
                <a:avLst>
                  <a:gd name="adj" fmla="val 15613"/>
                </a:avLst>
              </a:prstGeom>
              <a:noFill/>
              <a:ln w="9525" algn="ctr">
                <a:noFill/>
                <a:round/>
                <a:headEnd/>
                <a:tailEnd/>
              </a:ln>
            </p:spPr>
            <p:txBody>
              <a:bodyPr wrap="none" tIns="0" anchor="ctr"/>
              <a:lstStyle/>
              <a:p>
                <a:pPr algn="ctr">
                  <a:spcBef>
                    <a:spcPct val="50000"/>
                  </a:spcBef>
                </a:pPr>
                <a:r>
                  <a:rPr lang="en-US" sz="1200" b="1" kern="0" dirty="0"/>
                  <a:t>HTTP Request</a:t>
                </a:r>
              </a:p>
            </p:txBody>
          </p:sp>
        </p:grpSp>
        <p:sp>
          <p:nvSpPr>
            <p:cNvPr id="12" name="Arrow: Left-Right 13"/>
            <p:cNvSpPr/>
            <p:nvPr/>
          </p:nvSpPr>
          <p:spPr>
            <a:xfrm>
              <a:off x="5365510" y="3034236"/>
              <a:ext cx="2532669" cy="492326"/>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a:t>REST API using JSON</a:t>
              </a:r>
            </a:p>
          </p:txBody>
        </p:sp>
        <p:pic>
          <p:nvPicPr>
            <p:cNvPr id="13" name="Picture 12" descr="Layered Database Source Documents by barrymieny on DeviantArt"/>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9838955" y="2635858"/>
              <a:ext cx="1438676" cy="1438676"/>
            </a:xfrm>
            <a:prstGeom prst="rect">
              <a:avLst/>
            </a:prstGeom>
          </p:spPr>
        </p:pic>
        <p:sp>
          <p:nvSpPr>
            <p:cNvPr id="14" name="AutoShape 4"/>
            <p:cNvSpPr>
              <a:spLocks noChangeArrowheads="1"/>
            </p:cNvSpPr>
            <p:nvPr/>
          </p:nvSpPr>
          <p:spPr bwMode="auto">
            <a:xfrm>
              <a:off x="9751452" y="2277498"/>
              <a:ext cx="1510825" cy="304231"/>
            </a:xfrm>
            <a:prstGeom prst="roundRect">
              <a:avLst>
                <a:gd name="adj" fmla="val 15613"/>
              </a:avLst>
            </a:prstGeom>
            <a:solidFill>
              <a:schemeClr val="tx2">
                <a:lumMod val="60000"/>
                <a:lumOff val="40000"/>
              </a:schemeClr>
            </a:solidFill>
            <a:ln w="9525" algn="ctr">
              <a:noFill/>
              <a:round/>
              <a:headEnd/>
              <a:tailEnd/>
            </a:ln>
          </p:spPr>
          <p:txBody>
            <a:bodyPr wrap="none" tIns="0" anchor="ctr"/>
            <a:lstStyle/>
            <a:p>
              <a:pPr algn="ctr">
                <a:spcBef>
                  <a:spcPct val="50000"/>
                </a:spcBef>
              </a:pPr>
              <a:r>
                <a:rPr lang="en-US" sz="1400" kern="0" dirty="0" smtClean="0">
                  <a:solidFill>
                    <a:srgbClr val="FFFFFF"/>
                  </a:solidFill>
                  <a:latin typeface="Times New Roman" pitchFamily="18" charset="0"/>
                  <a:cs typeface="Times New Roman" pitchFamily="18" charset="0"/>
                </a:rPr>
                <a:t>Database</a:t>
              </a:r>
              <a:endParaRPr lang="en-US" sz="1400" kern="0" dirty="0">
                <a:solidFill>
                  <a:srgbClr val="FFFFFF"/>
                </a:solidFill>
                <a:latin typeface="Times New Roman" pitchFamily="18" charset="0"/>
                <a:cs typeface="Times New Roman" pitchFamily="18" charset="0"/>
              </a:endParaRPr>
            </a:p>
          </p:txBody>
        </p:sp>
        <p:sp>
          <p:nvSpPr>
            <p:cNvPr id="15" name="Arrow: Left-Right 25"/>
            <p:cNvSpPr/>
            <p:nvPr/>
          </p:nvSpPr>
          <p:spPr>
            <a:xfrm>
              <a:off x="8905543" y="3158706"/>
              <a:ext cx="1027022" cy="317449"/>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t>JSON</a:t>
              </a:r>
            </a:p>
          </p:txBody>
        </p:sp>
      </p:grpSp>
      <p:sp>
        <p:nvSpPr>
          <p:cNvPr id="20" name="Rounded Rectangle 19"/>
          <p:cNvSpPr/>
          <p:nvPr/>
        </p:nvSpPr>
        <p:spPr>
          <a:xfrm>
            <a:off x="2438400" y="4953000"/>
            <a:ext cx="2133600" cy="2286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200" dirty="0" smtClean="0">
                <a:latin typeface="Times New Roman" pitchFamily="18" charset="0"/>
                <a:cs typeface="Times New Roman" pitchFamily="18" charset="0"/>
              </a:rPr>
              <a:t>Client Side</a:t>
            </a:r>
            <a:endParaRPr lang="en-US" sz="1200" dirty="0">
              <a:latin typeface="Times New Roman" pitchFamily="18" charset="0"/>
              <a:cs typeface="Times New Roman" pitchFamily="18" charset="0"/>
            </a:endParaRPr>
          </a:p>
        </p:txBody>
      </p:sp>
      <p:sp>
        <p:nvSpPr>
          <p:cNvPr id="21" name="Rounded Rectangle 20"/>
          <p:cNvSpPr/>
          <p:nvPr/>
        </p:nvSpPr>
        <p:spPr>
          <a:xfrm>
            <a:off x="6629400" y="4953000"/>
            <a:ext cx="2133600" cy="2286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200" dirty="0" smtClean="0">
                <a:latin typeface="Times New Roman" pitchFamily="18" charset="0"/>
                <a:cs typeface="Times New Roman" pitchFamily="18" charset="0"/>
              </a:rPr>
              <a:t>Server Side</a:t>
            </a:r>
            <a:endParaRPr lang="en-US" sz="1200" dirty="0">
              <a:latin typeface="Times New Roman" pitchFamily="18" charset="0"/>
              <a:cs typeface="Times New Roman" pitchFamily="18" charset="0"/>
            </a:endParaRPr>
          </a:p>
        </p:txBody>
      </p:sp>
      <p:pic>
        <p:nvPicPr>
          <p:cNvPr id="22" name="Picture 21" descr="dut.jpg"/>
          <p:cNvPicPr>
            <a:picLocks noChangeAspect="1"/>
          </p:cNvPicPr>
          <p:nvPr/>
        </p:nvPicPr>
        <p:blipFill>
          <a:blip r:embed="rId5"/>
          <a:stretch>
            <a:fillRect/>
          </a:stretch>
        </p:blipFill>
        <p:spPr>
          <a:xfrm>
            <a:off x="609600" y="3543300"/>
            <a:ext cx="914400" cy="385763"/>
          </a:xfrm>
          <a:prstGeom prst="rect">
            <a:avLst/>
          </a:prstGeom>
        </p:spPr>
      </p:pic>
      <p:pic>
        <p:nvPicPr>
          <p:cNvPr id="23" name="Picture 22" descr="sink.jpg"/>
          <p:cNvPicPr>
            <a:picLocks noChangeAspect="1"/>
          </p:cNvPicPr>
          <p:nvPr/>
        </p:nvPicPr>
        <p:blipFill>
          <a:blip r:embed="rId6"/>
          <a:stretch>
            <a:fillRect/>
          </a:stretch>
        </p:blipFill>
        <p:spPr>
          <a:xfrm>
            <a:off x="609600" y="4191000"/>
            <a:ext cx="914400" cy="347663"/>
          </a:xfrm>
          <a:prstGeom prst="rect">
            <a:avLst/>
          </a:prstGeom>
        </p:spPr>
      </p:pic>
      <p:cxnSp>
        <p:nvCxnSpPr>
          <p:cNvPr id="24" name="Elbow Connector 23"/>
          <p:cNvCxnSpPr/>
          <p:nvPr/>
        </p:nvCxnSpPr>
        <p:spPr>
          <a:xfrm>
            <a:off x="1524000" y="3088482"/>
            <a:ext cx="1219200" cy="645318"/>
          </a:xfrm>
          <a:prstGeom prst="bentConnector3">
            <a:avLst>
              <a:gd name="adj1" fmla="val 50000"/>
            </a:avLst>
          </a:prstGeom>
          <a:ln>
            <a:tailEnd type="arrow"/>
          </a:ln>
        </p:spPr>
        <p:style>
          <a:lnRef idx="3">
            <a:schemeClr val="accent1"/>
          </a:lnRef>
          <a:fillRef idx="0">
            <a:schemeClr val="accent1"/>
          </a:fillRef>
          <a:effectRef idx="2">
            <a:schemeClr val="accent1"/>
          </a:effectRef>
          <a:fontRef idx="minor">
            <a:schemeClr val="tx1"/>
          </a:fontRef>
        </p:style>
      </p:cxnSp>
      <p:cxnSp>
        <p:nvCxnSpPr>
          <p:cNvPr id="25" name="Straight Connector 24"/>
          <p:cNvCxnSpPr/>
          <p:nvPr/>
        </p:nvCxnSpPr>
        <p:spPr>
          <a:xfrm rot="10800000" flipV="1">
            <a:off x="1524000" y="3733800"/>
            <a:ext cx="609600" cy="1"/>
          </a:xfrm>
          <a:prstGeom prst="line">
            <a:avLst/>
          </a:prstGeom>
        </p:spPr>
        <p:style>
          <a:lnRef idx="3">
            <a:schemeClr val="accent1"/>
          </a:lnRef>
          <a:fillRef idx="0">
            <a:schemeClr val="accent1"/>
          </a:fillRef>
          <a:effectRef idx="2">
            <a:schemeClr val="accent1"/>
          </a:effectRef>
          <a:fontRef idx="minor">
            <a:schemeClr val="tx1"/>
          </a:fontRef>
        </p:style>
      </p:cxnSp>
      <p:cxnSp>
        <p:nvCxnSpPr>
          <p:cNvPr id="26" name="Elbow Connector 78"/>
          <p:cNvCxnSpPr>
            <a:stCxn id="23" idx="3"/>
          </p:cNvCxnSpPr>
          <p:nvPr/>
        </p:nvCxnSpPr>
        <p:spPr>
          <a:xfrm flipV="1">
            <a:off x="1524000" y="3657600"/>
            <a:ext cx="609600" cy="707232"/>
          </a:xfrm>
          <a:prstGeom prst="bentConnector2">
            <a:avLst/>
          </a:prstGeom>
        </p:spPr>
        <p:style>
          <a:lnRef idx="3">
            <a:schemeClr val="accent1"/>
          </a:lnRef>
          <a:fillRef idx="0">
            <a:schemeClr val="accent1"/>
          </a:fillRef>
          <a:effectRef idx="2">
            <a:schemeClr val="accent1"/>
          </a:effectRef>
          <a:fontRef idx="minor">
            <a:schemeClr val="tx1"/>
          </a:fontRef>
        </p:style>
      </p:cxnSp>
      <p:pic>
        <p:nvPicPr>
          <p:cNvPr id="27" name="Picture 26" descr="Protocol analyzer supporting HDMI 300 MHz now available | ASTRODESIGN ..."/>
          <p:cNvPicPr>
            <a:picLocks noChangeAspect="1"/>
          </p:cNvPicPr>
          <p:nvPr/>
        </p:nvPicPr>
        <p:blipFill>
          <a:blip r:embed="rId7" cstate="print">
            <a:extLst>
              <a:ext uri="{28A0092B-C50C-407E-A947-70E740481C1C}">
                <a14:useLocalDpi xmlns="" xmlns:a14="http://schemas.microsoft.com/office/drawing/2010/main" val="0"/>
              </a:ext>
            </a:extLst>
          </a:blip>
          <a:stretch>
            <a:fillRect/>
          </a:stretch>
        </p:blipFill>
        <p:spPr>
          <a:xfrm>
            <a:off x="609600" y="2895600"/>
            <a:ext cx="914400" cy="394718"/>
          </a:xfrm>
          <a:prstGeom prst="rect">
            <a:avLst/>
          </a:prstGeom>
        </p:spPr>
      </p:pic>
      <p:sp>
        <p:nvSpPr>
          <p:cNvPr id="28" name="TextBox 27"/>
          <p:cNvSpPr txBox="1"/>
          <p:nvPr/>
        </p:nvSpPr>
        <p:spPr>
          <a:xfrm>
            <a:off x="762000" y="2667000"/>
            <a:ext cx="609600" cy="261610"/>
          </a:xfrm>
          <a:prstGeom prst="rect">
            <a:avLst/>
          </a:prstGeom>
          <a:noFill/>
        </p:spPr>
        <p:txBody>
          <a:bodyPr wrap="square" rtlCol="0">
            <a:spAutoFit/>
          </a:bodyPr>
          <a:lstStyle/>
          <a:p>
            <a:r>
              <a:rPr lang="en-US" sz="1100" dirty="0" smtClean="0">
                <a:latin typeface="Times New Roman" pitchFamily="18" charset="0"/>
                <a:cs typeface="Times New Roman" pitchFamily="18" charset="0"/>
              </a:rPr>
              <a:t>Source</a:t>
            </a:r>
            <a:endParaRPr lang="en-US" sz="1100" dirty="0">
              <a:latin typeface="Times New Roman" pitchFamily="18" charset="0"/>
              <a:cs typeface="Times New Roman" pitchFamily="18" charset="0"/>
            </a:endParaRPr>
          </a:p>
        </p:txBody>
      </p:sp>
      <p:sp>
        <p:nvSpPr>
          <p:cNvPr id="29" name="TextBox 28"/>
          <p:cNvSpPr txBox="1"/>
          <p:nvPr/>
        </p:nvSpPr>
        <p:spPr>
          <a:xfrm>
            <a:off x="838200" y="3352800"/>
            <a:ext cx="609600" cy="261610"/>
          </a:xfrm>
          <a:prstGeom prst="rect">
            <a:avLst/>
          </a:prstGeom>
          <a:noFill/>
        </p:spPr>
        <p:txBody>
          <a:bodyPr wrap="square" rtlCol="0">
            <a:spAutoFit/>
          </a:bodyPr>
          <a:lstStyle/>
          <a:p>
            <a:r>
              <a:rPr lang="en-US" sz="1100" dirty="0" smtClean="0">
                <a:latin typeface="Times New Roman" pitchFamily="18" charset="0"/>
                <a:cs typeface="Times New Roman" pitchFamily="18" charset="0"/>
              </a:rPr>
              <a:t>DUT</a:t>
            </a:r>
            <a:endParaRPr lang="en-US" sz="1100" dirty="0">
              <a:latin typeface="Times New Roman" pitchFamily="18" charset="0"/>
              <a:cs typeface="Times New Roman" pitchFamily="18" charset="0"/>
            </a:endParaRPr>
          </a:p>
        </p:txBody>
      </p:sp>
      <p:sp>
        <p:nvSpPr>
          <p:cNvPr id="30" name="TextBox 29"/>
          <p:cNvSpPr txBox="1"/>
          <p:nvPr/>
        </p:nvSpPr>
        <p:spPr>
          <a:xfrm>
            <a:off x="838200" y="3962400"/>
            <a:ext cx="533400" cy="276999"/>
          </a:xfrm>
          <a:prstGeom prst="rect">
            <a:avLst/>
          </a:prstGeom>
          <a:noFill/>
        </p:spPr>
        <p:txBody>
          <a:bodyPr wrap="square" rtlCol="0">
            <a:spAutoFit/>
          </a:bodyPr>
          <a:lstStyle/>
          <a:p>
            <a:r>
              <a:rPr lang="en-US" sz="1200" dirty="0" smtClean="0">
                <a:latin typeface="Times New Roman" pitchFamily="18" charset="0"/>
                <a:cs typeface="Times New Roman" pitchFamily="18" charset="0"/>
              </a:rPr>
              <a:t>Sink</a:t>
            </a:r>
            <a:endParaRPr lang="en-US" sz="1200" dirty="0">
              <a:latin typeface="Times New Roman" pitchFamily="18" charset="0"/>
              <a:cs typeface="Times New Roman" pitchFamily="18" charset="0"/>
            </a:endParaRPr>
          </a:p>
        </p:txBody>
      </p:sp>
      <p:sp>
        <p:nvSpPr>
          <p:cNvPr id="31" name="Rounded Rectangle 30"/>
          <p:cNvSpPr/>
          <p:nvPr/>
        </p:nvSpPr>
        <p:spPr>
          <a:xfrm>
            <a:off x="1676400" y="2667000"/>
            <a:ext cx="1066800" cy="228600"/>
          </a:xfrm>
          <a:prstGeom prst="roundRect">
            <a:avLst/>
          </a:prstGeom>
          <a:solidFill>
            <a:schemeClr val="tx1">
              <a:lumMod val="50000"/>
              <a:lumOff val="50000"/>
            </a:schemeClr>
          </a:solidFill>
          <a:ln>
            <a:solidFill>
              <a:schemeClr val="tx1">
                <a:lumMod val="50000"/>
                <a:lumOff val="50000"/>
              </a:schemeClr>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1400" dirty="0" smtClean="0">
                <a:latin typeface="Times New Roman" pitchFamily="18" charset="0"/>
                <a:cs typeface="Times New Roman" pitchFamily="18" charset="0"/>
              </a:rPr>
              <a:t>web socket</a:t>
            </a:r>
            <a:endParaRPr lang="en-US" sz="1400" dirty="0">
              <a:latin typeface="Times New Roman" pitchFamily="18" charset="0"/>
              <a:cs typeface="Times New Roman" pitchFamily="18" charset="0"/>
            </a:endParaRPr>
          </a:p>
        </p:txBody>
      </p: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sz="3200" b="1" dirty="0" smtClean="0">
                <a:latin typeface="Times New Roman" pitchFamily="18" charset="0"/>
                <a:cs typeface="Times New Roman" pitchFamily="18" charset="0"/>
              </a:rPr>
              <a:t>WORKING PRINCIPLE OF </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PROPOSED SYSTEM</a:t>
            </a:r>
            <a:endParaRPr lang="en-US" sz="3200" dirty="0"/>
          </a:p>
        </p:txBody>
      </p:sp>
      <p:sp>
        <p:nvSpPr>
          <p:cNvPr id="3" name="Content Placeholder 2"/>
          <p:cNvSpPr>
            <a:spLocks noGrp="1"/>
          </p:cNvSpPr>
          <p:nvPr>
            <p:ph idx="1"/>
          </p:nvPr>
        </p:nvSpPr>
        <p:spPr/>
        <p:txBody>
          <a:bodyPr/>
          <a:lstStyle/>
          <a:p>
            <a:r>
              <a:rPr lang="en-US" sz="2400" b="1" u="sng" dirty="0" smtClean="0">
                <a:latin typeface="Times New Roman" pitchFamily="18" charset="0"/>
                <a:cs typeface="Times New Roman" pitchFamily="18" charset="0"/>
              </a:rPr>
              <a:t>SOURCE – QD804 SERIES VIDEO GENERATORS</a:t>
            </a:r>
          </a:p>
          <a:p>
            <a:pPr lvl="1"/>
            <a:r>
              <a:rPr lang="en-US" sz="2000" dirty="0" smtClean="0">
                <a:latin typeface="Times New Roman" pitchFamily="18" charset="0"/>
                <a:cs typeface="Times New Roman" pitchFamily="18" charset="0"/>
              </a:rPr>
              <a:t>The QA804 series Instruments Feature four HDMI Outputs .</a:t>
            </a:r>
          </a:p>
          <a:p>
            <a:pPr lvl="1"/>
            <a:r>
              <a:rPr lang="en-US" sz="2000" dirty="0" smtClean="0">
                <a:latin typeface="Times New Roman" pitchFamily="18" charset="0"/>
                <a:cs typeface="Times New Roman" pitchFamily="18" charset="0"/>
              </a:rPr>
              <a:t>Multiple HDMI inputs.</a:t>
            </a:r>
          </a:p>
          <a:p>
            <a:pPr lvl="1"/>
            <a:endParaRPr lang="en-US" sz="2000" dirty="0" smtClean="0">
              <a:latin typeface="Times New Roman" pitchFamily="18" charset="0"/>
              <a:cs typeface="Times New Roman" pitchFamily="18" charset="0"/>
            </a:endParaRPr>
          </a:p>
          <a:p>
            <a:r>
              <a:rPr lang="en-US" sz="2400" b="1" u="sng" dirty="0" smtClean="0">
                <a:latin typeface="Times New Roman" pitchFamily="18" charset="0"/>
                <a:cs typeface="Times New Roman" pitchFamily="18" charset="0"/>
              </a:rPr>
              <a:t>DEVICE UNDER TEST (DUT) ADV7623</a:t>
            </a:r>
          </a:p>
          <a:p>
            <a:pPr lvl="1"/>
            <a:r>
              <a:rPr lang="en-US" sz="2000" dirty="0" smtClean="0">
                <a:latin typeface="Times New Roman" pitchFamily="18" charset="0"/>
                <a:cs typeface="Times New Roman" pitchFamily="18" charset="0"/>
              </a:rPr>
              <a:t>ADV7623 is a high Performance 4 input, 1 output.</a:t>
            </a:r>
          </a:p>
          <a:p>
            <a:pPr lvl="1"/>
            <a:r>
              <a:rPr lang="en-US" sz="2000" dirty="0" smtClean="0">
                <a:latin typeface="Times New Roman" pitchFamily="18" charset="0"/>
                <a:cs typeface="Times New Roman" pitchFamily="18" charset="0"/>
              </a:rPr>
              <a:t>HDMI Transceiver that integrates HDMI receiver.</a:t>
            </a:r>
          </a:p>
          <a:p>
            <a:pPr lvl="1"/>
            <a:endParaRPr lang="en-US" sz="2000" dirty="0" smtClean="0">
              <a:latin typeface="Times New Roman" pitchFamily="18" charset="0"/>
              <a:cs typeface="Times New Roman" pitchFamily="18" charset="0"/>
            </a:endParaRPr>
          </a:p>
          <a:p>
            <a:r>
              <a:rPr lang="en-US" sz="2400" b="1" u="sng" dirty="0" smtClean="0">
                <a:latin typeface="Times New Roman" pitchFamily="18" charset="0"/>
                <a:cs typeface="Times New Roman" pitchFamily="18" charset="0"/>
              </a:rPr>
              <a:t>ANALYSER - VA1809</a:t>
            </a:r>
            <a:endParaRPr lang="en-US" sz="2400" b="1" u="sng" dirty="0" smtClean="0">
              <a:solidFill>
                <a:srgbClr val="FF0000"/>
              </a:solidFill>
              <a:latin typeface="Times New Roman" pitchFamily="18" charset="0"/>
              <a:cs typeface="Times New Roman" pitchFamily="18" charset="0"/>
            </a:endParaRPr>
          </a:p>
          <a:p>
            <a:pPr lvl="1"/>
            <a:r>
              <a:rPr lang="en-US" sz="2000" dirty="0" smtClean="0">
                <a:latin typeface="Times New Roman" pitchFamily="18" charset="0"/>
                <a:cs typeface="Times New Roman" pitchFamily="18" charset="0"/>
              </a:rPr>
              <a:t>VA1809  is Protocol Analyzer used to Inspect/Measure Various HDMI Signal Function.</a:t>
            </a:r>
          </a:p>
          <a:p>
            <a:pPr lvl="1"/>
            <a:endParaRPr lang="en-US" sz="1400" u="sng"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8</a:t>
            </a:fld>
            <a:endParaRPr lang="en-US"/>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0"/>
            <a:ext cx="8991600" cy="914400"/>
          </a:xfrm>
        </p:spPr>
        <p:txBody>
          <a:bodyPr/>
          <a:lstStyle/>
          <a:p>
            <a:r>
              <a:rPr lang="en-US" sz="3200" b="1" dirty="0" smtClean="0">
                <a:latin typeface="Times New Roman" pitchFamily="18" charset="0"/>
                <a:cs typeface="Times New Roman" pitchFamily="18" charset="0"/>
              </a:rPr>
              <a:t>WORKING PRINCIPLE WITH FLOW CHART</a:t>
            </a:r>
            <a:endParaRPr lang="en-US" sz="3200" b="1"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9</a:t>
            </a:fld>
            <a:endParaRPr lang="en-US"/>
          </a:p>
        </p:txBody>
      </p:sp>
      <p:sp>
        <p:nvSpPr>
          <p:cNvPr id="5" name="Rounded Rectangle 4"/>
          <p:cNvSpPr/>
          <p:nvPr/>
        </p:nvSpPr>
        <p:spPr bwMode="auto">
          <a:xfrm>
            <a:off x="5562600" y="2590800"/>
            <a:ext cx="1676400" cy="457200"/>
          </a:xfrm>
          <a:prstGeom prst="roundRect">
            <a:avLst/>
          </a:prstGeom>
          <a:solidFill>
            <a:schemeClr val="bg2">
              <a:lumMod val="90000"/>
            </a:schemeClr>
          </a:solidFill>
          <a:ln>
            <a:solidFill>
              <a:schemeClr val="bg1"/>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1600" dirty="0" smtClean="0">
                <a:solidFill>
                  <a:schemeClr val="tx1"/>
                </a:solidFill>
                <a:latin typeface="Times New Roman" pitchFamily="18" charset="0"/>
                <a:cs typeface="Times New Roman" pitchFamily="18" charset="0"/>
              </a:rPr>
              <a:t>Runner Page</a:t>
            </a:r>
            <a:endParaRPr kumimoji="0" lang="en-US" sz="160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7" name="Rounded Rectangle 6"/>
          <p:cNvSpPr/>
          <p:nvPr/>
        </p:nvSpPr>
        <p:spPr bwMode="auto">
          <a:xfrm>
            <a:off x="7391400" y="2590800"/>
            <a:ext cx="1524000" cy="457200"/>
          </a:xfrm>
          <a:prstGeom prst="roundRect">
            <a:avLst/>
          </a:prstGeom>
          <a:solidFill>
            <a:schemeClr val="bg2">
              <a:lumMod val="90000"/>
            </a:schemeClr>
          </a:solidFill>
          <a:ln>
            <a:solidFill>
              <a:schemeClr val="bg2">
                <a:lumMod val="90000"/>
              </a:schemeClr>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1600" i="0" u="none" strike="noStrike" cap="none" normalizeH="0" baseline="0" dirty="0" smtClean="0">
                <a:ln>
                  <a:noFill/>
                </a:ln>
                <a:solidFill>
                  <a:schemeClr val="tx1"/>
                </a:solidFill>
                <a:effectLst/>
                <a:latin typeface="Times New Roman" pitchFamily="18" charset="0"/>
                <a:cs typeface="Times New Roman" pitchFamily="18" charset="0"/>
              </a:rPr>
              <a:t>Report</a:t>
            </a:r>
            <a:r>
              <a:rPr kumimoji="0" lang="en-US" sz="1600" i="0" u="none" strike="noStrike" cap="none" normalizeH="0" dirty="0" smtClean="0">
                <a:ln>
                  <a:noFill/>
                </a:ln>
                <a:solidFill>
                  <a:schemeClr val="tx1"/>
                </a:solidFill>
                <a:effectLst/>
                <a:latin typeface="Times New Roman" pitchFamily="18" charset="0"/>
                <a:cs typeface="Times New Roman" pitchFamily="18" charset="0"/>
              </a:rPr>
              <a:t> Page</a:t>
            </a:r>
          </a:p>
          <a:p>
            <a:pPr marL="0" marR="0" indent="0" algn="ctr" defTabSz="914400" rtl="0" eaLnBrk="0" fontAlgn="base" latinLnBrk="0" hangingPunct="0">
              <a:lnSpc>
                <a:spcPct val="100000"/>
              </a:lnSpc>
              <a:spcBef>
                <a:spcPct val="0"/>
              </a:spcBef>
              <a:spcAft>
                <a:spcPct val="0"/>
              </a:spcAft>
              <a:buClrTx/>
              <a:buSzTx/>
              <a:buFontTx/>
              <a:buNone/>
              <a:tabLst/>
            </a:pPr>
            <a:r>
              <a:rPr lang="en-US" sz="1600" baseline="0" dirty="0" smtClean="0">
                <a:solidFill>
                  <a:schemeClr val="tx1"/>
                </a:solidFill>
                <a:latin typeface="Times New Roman" pitchFamily="18" charset="0"/>
                <a:cs typeface="Times New Roman" pitchFamily="18" charset="0"/>
              </a:rPr>
              <a:t>(New + Old)</a:t>
            </a:r>
            <a:endParaRPr kumimoji="0" lang="en-US" sz="160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8" name="Rounded Rectangle 7"/>
          <p:cNvSpPr/>
          <p:nvPr/>
        </p:nvSpPr>
        <p:spPr bwMode="auto">
          <a:xfrm>
            <a:off x="3276600" y="2590800"/>
            <a:ext cx="1524000" cy="457200"/>
          </a:xfrm>
          <a:prstGeom prst="roundRect">
            <a:avLst/>
          </a:prstGeom>
          <a:solidFill>
            <a:schemeClr val="bg2">
              <a:lumMod val="90000"/>
            </a:schemeClr>
          </a:solidFill>
          <a:ln>
            <a:solidFill>
              <a:schemeClr val="bg2">
                <a:lumMod val="90000"/>
              </a:schemeClr>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1600" i="0" u="none" strike="noStrike" cap="none" normalizeH="0" baseline="0" dirty="0" smtClean="0">
                <a:ln>
                  <a:noFill/>
                </a:ln>
                <a:solidFill>
                  <a:schemeClr val="tx1"/>
                </a:solidFill>
                <a:effectLst/>
                <a:latin typeface="Times New Roman" pitchFamily="18" charset="0"/>
                <a:cs typeface="Times New Roman" pitchFamily="18" charset="0"/>
              </a:rPr>
              <a:t>Test Designer</a:t>
            </a:r>
          </a:p>
        </p:txBody>
      </p:sp>
      <p:sp>
        <p:nvSpPr>
          <p:cNvPr id="9" name="Rectangle 8"/>
          <p:cNvSpPr/>
          <p:nvPr/>
        </p:nvSpPr>
        <p:spPr bwMode="auto">
          <a:xfrm>
            <a:off x="3200400" y="3810000"/>
            <a:ext cx="1676400" cy="533400"/>
          </a:xfrm>
          <a:prstGeom prst="rect">
            <a:avLst/>
          </a:prstGeom>
          <a:solidFill>
            <a:srgbClr val="FCFEA8"/>
          </a:solidFill>
          <a:ln>
            <a:solidFill>
              <a:srgbClr val="FCFEA8"/>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imes New Roman" pitchFamily="18" charset="0"/>
                <a:cs typeface="Times New Roman" pitchFamily="18" charset="0"/>
              </a:rPr>
              <a:t>Test</a:t>
            </a:r>
            <a:r>
              <a:rPr kumimoji="0" lang="en-US" sz="1600" b="0" i="0" u="none" strike="noStrike" cap="none" normalizeH="0" dirty="0" smtClean="0">
                <a:ln>
                  <a:noFill/>
                </a:ln>
                <a:solidFill>
                  <a:schemeClr val="tx1"/>
                </a:solidFill>
                <a:effectLst/>
                <a:latin typeface="Times New Roman" pitchFamily="18" charset="0"/>
                <a:cs typeface="Times New Roman" pitchFamily="18" charset="0"/>
              </a:rPr>
              <a:t> Case</a:t>
            </a:r>
            <a:endParaRPr kumimoji="0" lang="en-US" sz="16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0" name="Rectangle 9"/>
          <p:cNvSpPr/>
          <p:nvPr/>
        </p:nvSpPr>
        <p:spPr bwMode="auto">
          <a:xfrm>
            <a:off x="3200400" y="4876800"/>
            <a:ext cx="1676400" cy="533400"/>
          </a:xfrm>
          <a:prstGeom prst="rect">
            <a:avLst/>
          </a:prstGeom>
          <a:solidFill>
            <a:srgbClr val="FCFEA8"/>
          </a:solidFill>
          <a:ln>
            <a:solidFill>
              <a:srgbClr val="FCFEA8"/>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imes New Roman" pitchFamily="18" charset="0"/>
                <a:cs typeface="Times New Roman" pitchFamily="18" charset="0"/>
              </a:rPr>
              <a:t>Test Plan</a:t>
            </a:r>
          </a:p>
        </p:txBody>
      </p:sp>
      <p:sp>
        <p:nvSpPr>
          <p:cNvPr id="11" name="Rectangle 10"/>
          <p:cNvSpPr/>
          <p:nvPr/>
        </p:nvSpPr>
        <p:spPr bwMode="auto">
          <a:xfrm>
            <a:off x="3200400" y="5867400"/>
            <a:ext cx="1676400" cy="533400"/>
          </a:xfrm>
          <a:prstGeom prst="rect">
            <a:avLst/>
          </a:prstGeom>
          <a:solidFill>
            <a:srgbClr val="FCFEA8"/>
          </a:solidFill>
          <a:ln>
            <a:solidFill>
              <a:srgbClr val="FCFEA8"/>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imes New Roman" pitchFamily="18" charset="0"/>
                <a:cs typeface="Times New Roman" pitchFamily="18" charset="0"/>
              </a:rPr>
              <a:t>Test suit</a:t>
            </a:r>
          </a:p>
        </p:txBody>
      </p:sp>
      <p:sp>
        <p:nvSpPr>
          <p:cNvPr id="12" name="Rectangle 11"/>
          <p:cNvSpPr/>
          <p:nvPr/>
        </p:nvSpPr>
        <p:spPr bwMode="auto">
          <a:xfrm>
            <a:off x="5486400" y="3810000"/>
            <a:ext cx="1905000" cy="457200"/>
          </a:xfrm>
          <a:prstGeom prst="rect">
            <a:avLst/>
          </a:prstGeom>
          <a:solidFill>
            <a:schemeClr val="bg2">
              <a:lumMod val="90000"/>
            </a:schemeClr>
          </a:solidFill>
          <a:ln>
            <a:solidFill>
              <a:schemeClr val="bg2">
                <a:lumMod val="90000"/>
              </a:schemeClr>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1200" i="0" u="none" strike="noStrike" cap="none" normalizeH="0" baseline="0" dirty="0" smtClean="0">
                <a:ln>
                  <a:noFill/>
                </a:ln>
                <a:solidFill>
                  <a:schemeClr val="tx1"/>
                </a:solidFill>
                <a:effectLst/>
                <a:latin typeface="Times New Roman" pitchFamily="18" charset="0"/>
                <a:cs typeface="Times New Roman" pitchFamily="18" charset="0"/>
              </a:rPr>
              <a:t>Device Configure Window</a:t>
            </a:r>
          </a:p>
          <a:p>
            <a:pPr marL="0" marR="0" indent="0" algn="ctr" defTabSz="914400" rtl="0" eaLnBrk="0" fontAlgn="base" latinLnBrk="0" hangingPunct="0">
              <a:lnSpc>
                <a:spcPct val="100000"/>
              </a:lnSpc>
              <a:spcBef>
                <a:spcPct val="0"/>
              </a:spcBef>
              <a:spcAft>
                <a:spcPct val="0"/>
              </a:spcAft>
              <a:buClrTx/>
              <a:buSzTx/>
              <a:buFontTx/>
              <a:buNone/>
              <a:tabLst/>
            </a:pPr>
            <a:r>
              <a:rPr lang="en-US" sz="1050" b="1" dirty="0" smtClean="0">
                <a:solidFill>
                  <a:schemeClr val="bg2">
                    <a:lumMod val="10000"/>
                  </a:schemeClr>
                </a:solidFill>
                <a:latin typeface="Times New Roman" pitchFamily="18" charset="0"/>
                <a:cs typeface="Times New Roman" pitchFamily="18" charset="0"/>
              </a:rPr>
              <a:t>(Source, DUT, Sink)</a:t>
            </a:r>
            <a:endParaRPr kumimoji="0" lang="en-US" sz="1050" b="1" i="0" u="none" strike="noStrike" cap="none" normalizeH="0" baseline="0" dirty="0" smtClean="0">
              <a:ln>
                <a:noFill/>
              </a:ln>
              <a:solidFill>
                <a:schemeClr val="bg2">
                  <a:lumMod val="10000"/>
                </a:schemeClr>
              </a:solidFill>
              <a:effectLst/>
              <a:latin typeface="Times New Roman" pitchFamily="18" charset="0"/>
              <a:cs typeface="Times New Roman" pitchFamily="18" charset="0"/>
            </a:endParaRPr>
          </a:p>
        </p:txBody>
      </p:sp>
      <p:sp>
        <p:nvSpPr>
          <p:cNvPr id="13" name="Rectangle 12"/>
          <p:cNvSpPr/>
          <p:nvPr/>
        </p:nvSpPr>
        <p:spPr bwMode="auto">
          <a:xfrm>
            <a:off x="5486400" y="4800600"/>
            <a:ext cx="1905000" cy="457200"/>
          </a:xfrm>
          <a:prstGeom prst="rect">
            <a:avLst/>
          </a:prstGeom>
          <a:solidFill>
            <a:srgbClr val="FDB9E5"/>
          </a:solidFill>
          <a:ln>
            <a:solidFill>
              <a:schemeClr val="accent5">
                <a:lumMod val="40000"/>
                <a:lumOff val="60000"/>
              </a:schemeClr>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imes New Roman" pitchFamily="18" charset="0"/>
                <a:cs typeface="Times New Roman" pitchFamily="18" charset="0"/>
              </a:rPr>
              <a:t>Execute</a:t>
            </a:r>
          </a:p>
        </p:txBody>
      </p:sp>
      <p:sp>
        <p:nvSpPr>
          <p:cNvPr id="14" name="Rectangle 13"/>
          <p:cNvSpPr/>
          <p:nvPr/>
        </p:nvSpPr>
        <p:spPr bwMode="auto">
          <a:xfrm>
            <a:off x="5486400" y="5715000"/>
            <a:ext cx="1905000" cy="762000"/>
          </a:xfrm>
          <a:prstGeom prst="rect">
            <a:avLst/>
          </a:prstGeom>
          <a:solidFill>
            <a:srgbClr val="FDB9E5"/>
          </a:solidFill>
          <a:ln>
            <a:solidFill>
              <a:schemeClr val="accent5">
                <a:lumMod val="40000"/>
                <a:lumOff val="60000"/>
              </a:schemeClr>
            </a:solidFill>
            <a:headEnd type="none" w="med" len="med"/>
            <a:tailEnd type="none" w="med" len="me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imes New Roman" pitchFamily="18" charset="0"/>
                <a:cs typeface="Times New Roman" pitchFamily="18" charset="0"/>
              </a:rPr>
              <a:t>Console</a:t>
            </a:r>
          </a:p>
          <a:p>
            <a:pPr marL="0" marR="0" indent="0" algn="ctr" defTabSz="914400" rtl="0" eaLnBrk="0" fontAlgn="base" latinLnBrk="0" hangingPunct="0">
              <a:lnSpc>
                <a:spcPct val="100000"/>
              </a:lnSpc>
              <a:spcBef>
                <a:spcPct val="0"/>
              </a:spcBef>
              <a:spcAft>
                <a:spcPct val="0"/>
              </a:spcAft>
              <a:buClrTx/>
              <a:buSzTx/>
              <a:buFontTx/>
              <a:buNone/>
              <a:tabLst/>
            </a:pPr>
            <a:r>
              <a:rPr lang="en-US" sz="1600" dirty="0" smtClean="0">
                <a:solidFill>
                  <a:schemeClr val="tx1"/>
                </a:solidFill>
                <a:latin typeface="Times New Roman" pitchFamily="18" charset="0"/>
                <a:cs typeface="Times New Roman" pitchFamily="18" charset="0"/>
              </a:rPr>
              <a:t>+</a:t>
            </a:r>
          </a:p>
          <a:p>
            <a:pPr marL="0" marR="0" indent="0" algn="ctr"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Times New Roman" pitchFamily="18" charset="0"/>
                <a:cs typeface="Times New Roman" pitchFamily="18" charset="0"/>
              </a:rPr>
              <a:t>Database</a:t>
            </a:r>
          </a:p>
        </p:txBody>
      </p:sp>
      <p:sp>
        <p:nvSpPr>
          <p:cNvPr id="15" name="Rounded Rectangle 14"/>
          <p:cNvSpPr/>
          <p:nvPr/>
        </p:nvSpPr>
        <p:spPr>
          <a:xfrm>
            <a:off x="1066800" y="2590800"/>
            <a:ext cx="1828800" cy="457200"/>
          </a:xfrm>
          <a:prstGeom prst="roundRect">
            <a:avLst/>
          </a:prstGeom>
          <a:solidFill>
            <a:schemeClr val="bg2">
              <a:lumMod val="90000"/>
            </a:schemeClr>
          </a:solidFill>
          <a:ln>
            <a:solidFill>
              <a:schemeClr val="bg2">
                <a:lumMod val="90000"/>
              </a:schemeClr>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1600" dirty="0" smtClean="0">
                <a:solidFill>
                  <a:schemeClr val="tx1"/>
                </a:solidFill>
                <a:latin typeface="Times New Roman" pitchFamily="18" charset="0"/>
                <a:cs typeface="Times New Roman" pitchFamily="18" charset="0"/>
              </a:rPr>
              <a:t>Administration Window</a:t>
            </a:r>
            <a:endParaRPr lang="en-US" sz="1600" dirty="0">
              <a:solidFill>
                <a:schemeClr val="tx1"/>
              </a:solidFill>
              <a:latin typeface="Times New Roman" pitchFamily="18" charset="0"/>
              <a:cs typeface="Times New Roman" pitchFamily="18" charset="0"/>
            </a:endParaRPr>
          </a:p>
        </p:txBody>
      </p:sp>
      <p:cxnSp>
        <p:nvCxnSpPr>
          <p:cNvPr id="16" name="Elbow Connector 15"/>
          <p:cNvCxnSpPr>
            <a:stCxn id="8" idx="2"/>
            <a:endCxn id="9" idx="0"/>
          </p:cNvCxnSpPr>
          <p:nvPr/>
        </p:nvCxnSpPr>
        <p:spPr>
          <a:xfrm rot="5400000">
            <a:off x="3657600" y="3429000"/>
            <a:ext cx="762000" cy="1588"/>
          </a:xfrm>
          <a:prstGeom prst="bentConnector3">
            <a:avLst>
              <a:gd name="adj1" fmla="val 50000"/>
            </a:avLst>
          </a:prstGeom>
          <a:ln>
            <a:tailEnd type="arrow"/>
          </a:ln>
        </p:spPr>
        <p:style>
          <a:lnRef idx="3">
            <a:schemeClr val="accent3"/>
          </a:lnRef>
          <a:fillRef idx="0">
            <a:schemeClr val="accent3"/>
          </a:fillRef>
          <a:effectRef idx="2">
            <a:schemeClr val="accent3"/>
          </a:effectRef>
          <a:fontRef idx="minor">
            <a:schemeClr val="tx1"/>
          </a:fontRef>
        </p:style>
      </p:cxnSp>
      <p:cxnSp>
        <p:nvCxnSpPr>
          <p:cNvPr id="17" name="Elbow Connector 16"/>
          <p:cNvCxnSpPr/>
          <p:nvPr/>
        </p:nvCxnSpPr>
        <p:spPr>
          <a:xfrm rot="5400000">
            <a:off x="3772694" y="4609306"/>
            <a:ext cx="533400" cy="1588"/>
          </a:xfrm>
          <a:prstGeom prst="bentConnector3">
            <a:avLst>
              <a:gd name="adj1" fmla="val 50000"/>
            </a:avLst>
          </a:prstGeom>
          <a:ln>
            <a:tailEnd type="arrow"/>
          </a:ln>
        </p:spPr>
        <p:style>
          <a:lnRef idx="3">
            <a:schemeClr val="accent3"/>
          </a:lnRef>
          <a:fillRef idx="0">
            <a:schemeClr val="accent3"/>
          </a:fillRef>
          <a:effectRef idx="2">
            <a:schemeClr val="accent3"/>
          </a:effectRef>
          <a:fontRef idx="minor">
            <a:schemeClr val="tx1"/>
          </a:fontRef>
        </p:style>
      </p:cxnSp>
      <p:cxnSp>
        <p:nvCxnSpPr>
          <p:cNvPr id="18" name="Elbow Connector 17"/>
          <p:cNvCxnSpPr>
            <a:stCxn id="10" idx="2"/>
            <a:endCxn id="11" idx="0"/>
          </p:cNvCxnSpPr>
          <p:nvPr/>
        </p:nvCxnSpPr>
        <p:spPr>
          <a:xfrm rot="5400000">
            <a:off x="3810000" y="5638800"/>
            <a:ext cx="457200" cy="1588"/>
          </a:xfrm>
          <a:prstGeom prst="bentConnector3">
            <a:avLst>
              <a:gd name="adj1" fmla="val 50000"/>
            </a:avLst>
          </a:prstGeom>
          <a:ln>
            <a:tailEnd type="arrow"/>
          </a:ln>
        </p:spPr>
        <p:style>
          <a:lnRef idx="3">
            <a:schemeClr val="accent3"/>
          </a:lnRef>
          <a:fillRef idx="0">
            <a:schemeClr val="accent3"/>
          </a:fillRef>
          <a:effectRef idx="2">
            <a:schemeClr val="accent3"/>
          </a:effectRef>
          <a:fontRef idx="minor">
            <a:schemeClr val="tx1"/>
          </a:fontRef>
        </p:style>
      </p:cxnSp>
      <p:cxnSp>
        <p:nvCxnSpPr>
          <p:cNvPr id="19" name="Elbow Connector 18"/>
          <p:cNvCxnSpPr/>
          <p:nvPr/>
        </p:nvCxnSpPr>
        <p:spPr>
          <a:xfrm rot="5400000">
            <a:off x="6134894" y="4533106"/>
            <a:ext cx="533400" cy="1588"/>
          </a:xfrm>
          <a:prstGeom prst="bentConnector3">
            <a:avLst>
              <a:gd name="adj1" fmla="val 50000"/>
            </a:avLst>
          </a:prstGeom>
          <a:ln>
            <a:tailEnd type="arrow"/>
          </a:ln>
        </p:spPr>
        <p:style>
          <a:lnRef idx="3">
            <a:schemeClr val="accent5"/>
          </a:lnRef>
          <a:fillRef idx="0">
            <a:schemeClr val="accent5"/>
          </a:fillRef>
          <a:effectRef idx="2">
            <a:schemeClr val="accent5"/>
          </a:effectRef>
          <a:fontRef idx="minor">
            <a:schemeClr val="tx1"/>
          </a:fontRef>
        </p:style>
      </p:cxnSp>
      <p:cxnSp>
        <p:nvCxnSpPr>
          <p:cNvPr id="20" name="Elbow Connector 19"/>
          <p:cNvCxnSpPr/>
          <p:nvPr/>
        </p:nvCxnSpPr>
        <p:spPr>
          <a:xfrm rot="5400000">
            <a:off x="6172994" y="5485606"/>
            <a:ext cx="457200" cy="1588"/>
          </a:xfrm>
          <a:prstGeom prst="bentConnector3">
            <a:avLst>
              <a:gd name="adj1" fmla="val 50000"/>
            </a:avLst>
          </a:prstGeom>
          <a:ln>
            <a:tailEnd type="arrow"/>
          </a:ln>
        </p:spPr>
        <p:style>
          <a:lnRef idx="3">
            <a:schemeClr val="accent5"/>
          </a:lnRef>
          <a:fillRef idx="0">
            <a:schemeClr val="accent5"/>
          </a:fillRef>
          <a:effectRef idx="2">
            <a:schemeClr val="accent5"/>
          </a:effectRef>
          <a:fontRef idx="minor">
            <a:schemeClr val="tx1"/>
          </a:fontRef>
        </p:style>
      </p:cxnSp>
      <p:cxnSp>
        <p:nvCxnSpPr>
          <p:cNvPr id="21" name="Elbow Connector 20"/>
          <p:cNvCxnSpPr>
            <a:stCxn id="14" idx="2"/>
            <a:endCxn id="7" idx="2"/>
          </p:cNvCxnSpPr>
          <p:nvPr/>
        </p:nvCxnSpPr>
        <p:spPr>
          <a:xfrm rot="5400000" flipH="1" flipV="1">
            <a:off x="5581650" y="3905250"/>
            <a:ext cx="3429000" cy="1714500"/>
          </a:xfrm>
          <a:prstGeom prst="bentConnector3">
            <a:avLst>
              <a:gd name="adj1" fmla="val -6667"/>
            </a:avLst>
          </a:prstGeom>
          <a:ln>
            <a:tailEnd type="arrow"/>
          </a:ln>
        </p:spPr>
        <p:style>
          <a:lnRef idx="3">
            <a:schemeClr val="accent5"/>
          </a:lnRef>
          <a:fillRef idx="0">
            <a:schemeClr val="accent5"/>
          </a:fillRef>
          <a:effectRef idx="2">
            <a:schemeClr val="accent5"/>
          </a:effectRef>
          <a:fontRef idx="minor">
            <a:schemeClr val="tx1"/>
          </a:fontRef>
        </p:style>
      </p:cxnSp>
      <p:sp>
        <p:nvSpPr>
          <p:cNvPr id="22" name="Oval 21"/>
          <p:cNvSpPr/>
          <p:nvPr/>
        </p:nvSpPr>
        <p:spPr>
          <a:xfrm>
            <a:off x="3657600" y="1600200"/>
            <a:ext cx="2514600" cy="304800"/>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n-US" dirty="0" smtClean="0"/>
              <a:t>Dashboard</a:t>
            </a:r>
            <a:endParaRPr lang="en-US" dirty="0"/>
          </a:p>
        </p:txBody>
      </p:sp>
      <p:cxnSp>
        <p:nvCxnSpPr>
          <p:cNvPr id="23" name="Elbow Connector 22"/>
          <p:cNvCxnSpPr/>
          <p:nvPr/>
        </p:nvCxnSpPr>
        <p:spPr>
          <a:xfrm rot="5400000">
            <a:off x="4837906" y="1409700"/>
            <a:ext cx="228600" cy="1588"/>
          </a:xfrm>
          <a:prstGeom prst="bentConnector3">
            <a:avLst>
              <a:gd name="adj1" fmla="val 50000"/>
            </a:avLst>
          </a:prstGeom>
          <a:ln>
            <a:tailEnd type="arrow"/>
          </a:ln>
        </p:spPr>
        <p:style>
          <a:lnRef idx="2">
            <a:schemeClr val="accent3"/>
          </a:lnRef>
          <a:fillRef idx="0">
            <a:schemeClr val="accent3"/>
          </a:fillRef>
          <a:effectRef idx="1">
            <a:schemeClr val="accent3"/>
          </a:effectRef>
          <a:fontRef idx="minor">
            <a:schemeClr val="tx1"/>
          </a:fontRef>
        </p:style>
      </p:cxnSp>
      <p:sp>
        <p:nvSpPr>
          <p:cNvPr id="24" name="Rounded Rectangle 23"/>
          <p:cNvSpPr/>
          <p:nvPr/>
        </p:nvSpPr>
        <p:spPr>
          <a:xfrm>
            <a:off x="4419600" y="990600"/>
            <a:ext cx="1066800" cy="3048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Login</a:t>
            </a:r>
            <a:endParaRPr lang="en-US" dirty="0"/>
          </a:p>
        </p:txBody>
      </p:sp>
      <p:cxnSp>
        <p:nvCxnSpPr>
          <p:cNvPr id="25" name="Straight Connector 24"/>
          <p:cNvCxnSpPr/>
          <p:nvPr/>
        </p:nvCxnSpPr>
        <p:spPr>
          <a:xfrm rot="5400000">
            <a:off x="4762500" y="2095500"/>
            <a:ext cx="381000" cy="1588"/>
          </a:xfrm>
          <a:prstGeom prst="line">
            <a:avLst/>
          </a:prstGeom>
        </p:spPr>
        <p:style>
          <a:lnRef idx="3">
            <a:schemeClr val="accent1"/>
          </a:lnRef>
          <a:fillRef idx="0">
            <a:schemeClr val="accent1"/>
          </a:fillRef>
          <a:effectRef idx="2">
            <a:schemeClr val="accent1"/>
          </a:effectRef>
          <a:fontRef idx="minor">
            <a:schemeClr val="tx1"/>
          </a:fontRef>
        </p:style>
      </p:cxnSp>
      <p:cxnSp>
        <p:nvCxnSpPr>
          <p:cNvPr id="26" name="Elbow Connector 59"/>
          <p:cNvCxnSpPr>
            <a:endCxn id="15" idx="0"/>
          </p:cNvCxnSpPr>
          <p:nvPr/>
        </p:nvCxnSpPr>
        <p:spPr>
          <a:xfrm rot="10800000" flipV="1">
            <a:off x="1981200" y="2286000"/>
            <a:ext cx="2971800" cy="304800"/>
          </a:xfrm>
          <a:prstGeom prst="bentConnector2">
            <a:avLst/>
          </a:prstGeom>
          <a:ln>
            <a:tailEnd type="arrow"/>
          </a:ln>
        </p:spPr>
        <p:style>
          <a:lnRef idx="3">
            <a:schemeClr val="accent1"/>
          </a:lnRef>
          <a:fillRef idx="0">
            <a:schemeClr val="accent1"/>
          </a:fillRef>
          <a:effectRef idx="2">
            <a:schemeClr val="accent1"/>
          </a:effectRef>
          <a:fontRef idx="minor">
            <a:schemeClr val="tx1"/>
          </a:fontRef>
        </p:style>
      </p:cxnSp>
      <p:cxnSp>
        <p:nvCxnSpPr>
          <p:cNvPr id="27" name="Elbow Connector 62"/>
          <p:cNvCxnSpPr>
            <a:endCxn id="7" idx="0"/>
          </p:cNvCxnSpPr>
          <p:nvPr/>
        </p:nvCxnSpPr>
        <p:spPr>
          <a:xfrm>
            <a:off x="4953000" y="2286000"/>
            <a:ext cx="3200400" cy="304800"/>
          </a:xfrm>
          <a:prstGeom prst="bentConnector2">
            <a:avLst/>
          </a:prstGeom>
          <a:ln>
            <a:tailEnd type="arrow"/>
          </a:ln>
        </p:spPr>
        <p:style>
          <a:lnRef idx="3">
            <a:schemeClr val="accent1"/>
          </a:lnRef>
          <a:fillRef idx="0">
            <a:schemeClr val="accent1"/>
          </a:fillRef>
          <a:effectRef idx="2">
            <a:schemeClr val="accent1"/>
          </a:effectRef>
          <a:fontRef idx="minor">
            <a:schemeClr val="tx1"/>
          </a:fontRef>
        </p:style>
      </p:cxnSp>
      <p:cxnSp>
        <p:nvCxnSpPr>
          <p:cNvPr id="28" name="Straight Arrow Connector 27"/>
          <p:cNvCxnSpPr>
            <a:endCxn id="8" idx="0"/>
          </p:cNvCxnSpPr>
          <p:nvPr/>
        </p:nvCxnSpPr>
        <p:spPr>
          <a:xfrm rot="5400000">
            <a:off x="3886200" y="2438400"/>
            <a:ext cx="304800"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29" name="Straight Arrow Connector 28"/>
          <p:cNvCxnSpPr>
            <a:endCxn id="5" idx="0"/>
          </p:cNvCxnSpPr>
          <p:nvPr/>
        </p:nvCxnSpPr>
        <p:spPr>
          <a:xfrm rot="5400000">
            <a:off x="6248400" y="2438400"/>
            <a:ext cx="304800"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30" name="Elbow Connector 83"/>
          <p:cNvCxnSpPr>
            <a:stCxn id="11" idx="2"/>
            <a:endCxn id="5" idx="1"/>
          </p:cNvCxnSpPr>
          <p:nvPr/>
        </p:nvCxnSpPr>
        <p:spPr>
          <a:xfrm rot="5400000" flipH="1" flipV="1">
            <a:off x="3009900" y="3848100"/>
            <a:ext cx="3581400" cy="1524000"/>
          </a:xfrm>
          <a:prstGeom prst="bentConnector4">
            <a:avLst>
              <a:gd name="adj1" fmla="val -6383"/>
              <a:gd name="adj2" fmla="val 77500"/>
            </a:avLst>
          </a:prstGeom>
          <a:ln>
            <a:tailEnd type="arrow"/>
          </a:ln>
        </p:spPr>
        <p:style>
          <a:lnRef idx="3">
            <a:schemeClr val="accent3"/>
          </a:lnRef>
          <a:fillRef idx="0">
            <a:schemeClr val="accent3"/>
          </a:fillRef>
          <a:effectRef idx="2">
            <a:schemeClr val="accent3"/>
          </a:effectRef>
          <a:fontRef idx="minor">
            <a:schemeClr val="tx1"/>
          </a:fontRef>
        </p:style>
      </p:cxnSp>
      <p:cxnSp>
        <p:nvCxnSpPr>
          <p:cNvPr id="32" name="Elbow Connector 31"/>
          <p:cNvCxnSpPr>
            <a:stCxn id="5" idx="2"/>
            <a:endCxn id="12" idx="0"/>
          </p:cNvCxnSpPr>
          <p:nvPr/>
        </p:nvCxnSpPr>
        <p:spPr>
          <a:xfrm rot="16200000" flipH="1">
            <a:off x="6038850" y="3409950"/>
            <a:ext cx="762000" cy="38100"/>
          </a:xfrm>
          <a:prstGeom prst="bentConnector3">
            <a:avLst>
              <a:gd name="adj1" fmla="val 50000"/>
            </a:avLst>
          </a:prstGeom>
          <a:ln>
            <a:tailEnd type="arrow"/>
          </a:ln>
        </p:spPr>
        <p:style>
          <a:lnRef idx="3">
            <a:schemeClr val="accent5"/>
          </a:lnRef>
          <a:fillRef idx="0">
            <a:schemeClr val="accent5"/>
          </a:fillRef>
          <a:effectRef idx="2">
            <a:schemeClr val="accent5"/>
          </a:effectRef>
          <a:fontRef idx="minor">
            <a:schemeClr val="tx1"/>
          </a:fontRef>
        </p:style>
      </p:cxn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500"/>
                                        <p:tgtEl>
                                          <p:spTgt spid="23"/>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500"/>
                                        <p:tgtEl>
                                          <p:spTgt spid="2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par>
                                <p:cTn id="21" presetID="10" presetClass="entr" presetSubtype="0"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par>
                                <p:cTn id="24" presetID="10" presetClass="entr" presetSubtype="0" fill="hold" nodeType="with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fade">
                                      <p:cBhvr>
                                        <p:cTn id="26" dur="500"/>
                                        <p:tgtEl>
                                          <p:spTgt spid="29"/>
                                        </p:tgtEl>
                                      </p:cBhvr>
                                    </p:animEffect>
                                  </p:childTnLst>
                                </p:cTn>
                              </p:par>
                              <p:par>
                                <p:cTn id="27" presetID="10" presetClass="entr" presetSubtype="0"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0" presetClass="entr" presetSubtype="0" fill="hold"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500"/>
                                        <p:tgtEl>
                                          <p:spTgt spid="2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500"/>
                                        <p:tgtEl>
                                          <p:spTgt spid="8"/>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500"/>
                                        <p:tgtEl>
                                          <p:spTgt spid="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500"/>
                                        <p:tgtEl>
                                          <p:spTgt spid="7"/>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fade">
                                      <p:cBhvr>
                                        <p:cTn id="52" dur="500"/>
                                        <p:tgtEl>
                                          <p:spTgt spid="9"/>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500"/>
                                        <p:tgtEl>
                                          <p:spTgt spid="17"/>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fade">
                                      <p:cBhvr>
                                        <p:cTn id="60" dur="500"/>
                                        <p:tgtEl>
                                          <p:spTgt spid="10"/>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fade">
                                      <p:cBhvr>
                                        <p:cTn id="65" dur="500"/>
                                        <p:tgtEl>
                                          <p:spTgt spid="18"/>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fade">
                                      <p:cBhvr>
                                        <p:cTn id="68" dur="500"/>
                                        <p:tgtEl>
                                          <p:spTgt spid="11"/>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nodeType="clickEffect">
                                  <p:stCondLst>
                                    <p:cond delay="0"/>
                                  </p:stCondLst>
                                  <p:childTnLst>
                                    <p:set>
                                      <p:cBhvr>
                                        <p:cTn id="72" dur="1" fill="hold">
                                          <p:stCondLst>
                                            <p:cond delay="0"/>
                                          </p:stCondLst>
                                        </p:cTn>
                                        <p:tgtEl>
                                          <p:spTgt spid="30"/>
                                        </p:tgtEl>
                                        <p:attrNameLst>
                                          <p:attrName>style.visibility</p:attrName>
                                        </p:attrNameLst>
                                      </p:cBhvr>
                                      <p:to>
                                        <p:strVal val="visible"/>
                                      </p:to>
                                    </p:set>
                                    <p:animEffect transition="in" filter="fade">
                                      <p:cBhvr>
                                        <p:cTn id="73" dur="500"/>
                                        <p:tgtEl>
                                          <p:spTgt spid="30"/>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nodeType="clickEffect">
                                  <p:stCondLst>
                                    <p:cond delay="0"/>
                                  </p:stCondLst>
                                  <p:childTnLst>
                                    <p:set>
                                      <p:cBhvr>
                                        <p:cTn id="77" dur="1" fill="hold">
                                          <p:stCondLst>
                                            <p:cond delay="0"/>
                                          </p:stCondLst>
                                        </p:cTn>
                                        <p:tgtEl>
                                          <p:spTgt spid="32"/>
                                        </p:tgtEl>
                                        <p:attrNameLst>
                                          <p:attrName>style.visibility</p:attrName>
                                        </p:attrNameLst>
                                      </p:cBhvr>
                                      <p:to>
                                        <p:strVal val="visible"/>
                                      </p:to>
                                    </p:set>
                                    <p:animEffect transition="in" filter="fade">
                                      <p:cBhvr>
                                        <p:cTn id="78" dur="500"/>
                                        <p:tgtEl>
                                          <p:spTgt spid="32"/>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fade">
                                      <p:cBhvr>
                                        <p:cTn id="81" dur="500"/>
                                        <p:tgtEl>
                                          <p:spTgt spid="12"/>
                                        </p:tgtEl>
                                      </p:cBhvr>
                                    </p:animEffect>
                                  </p:childTnLst>
                                </p:cTn>
                              </p:par>
                            </p:childTnLst>
                          </p:cTn>
                        </p:par>
                      </p:childTnLst>
                    </p:cTn>
                  </p:par>
                  <p:par>
                    <p:cTn id="82" fill="hold">
                      <p:stCondLst>
                        <p:cond delay="indefinite"/>
                      </p:stCondLst>
                      <p:childTnLst>
                        <p:par>
                          <p:cTn id="83" fill="hold">
                            <p:stCondLst>
                              <p:cond delay="0"/>
                            </p:stCondLst>
                            <p:childTnLst>
                              <p:par>
                                <p:cTn id="84" presetID="10" presetClass="entr" presetSubtype="0" fill="hold" nodeType="clickEffect">
                                  <p:stCondLst>
                                    <p:cond delay="0"/>
                                  </p:stCondLst>
                                  <p:childTnLst>
                                    <p:set>
                                      <p:cBhvr>
                                        <p:cTn id="85" dur="1" fill="hold">
                                          <p:stCondLst>
                                            <p:cond delay="0"/>
                                          </p:stCondLst>
                                        </p:cTn>
                                        <p:tgtEl>
                                          <p:spTgt spid="19"/>
                                        </p:tgtEl>
                                        <p:attrNameLst>
                                          <p:attrName>style.visibility</p:attrName>
                                        </p:attrNameLst>
                                      </p:cBhvr>
                                      <p:to>
                                        <p:strVal val="visible"/>
                                      </p:to>
                                    </p:set>
                                    <p:animEffect transition="in" filter="fade">
                                      <p:cBhvr>
                                        <p:cTn id="86" dur="2000"/>
                                        <p:tgtEl>
                                          <p:spTgt spid="19"/>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fade">
                                      <p:cBhvr>
                                        <p:cTn id="89" dur="2000"/>
                                        <p:tgtEl>
                                          <p:spTgt spid="13"/>
                                        </p:tgtEl>
                                      </p:cBhvr>
                                    </p:animEffect>
                                  </p:childTnLst>
                                </p:cTn>
                              </p:par>
                            </p:childTnLst>
                          </p:cTn>
                        </p:par>
                      </p:childTnLst>
                    </p:cTn>
                  </p:par>
                  <p:par>
                    <p:cTn id="90" fill="hold">
                      <p:stCondLst>
                        <p:cond delay="indefinite"/>
                      </p:stCondLst>
                      <p:childTnLst>
                        <p:par>
                          <p:cTn id="91" fill="hold">
                            <p:stCondLst>
                              <p:cond delay="0"/>
                            </p:stCondLst>
                            <p:childTnLst>
                              <p:par>
                                <p:cTn id="92" presetID="10" presetClass="entr" presetSubtype="0" fill="hold" nodeType="clickEffect">
                                  <p:stCondLst>
                                    <p:cond delay="0"/>
                                  </p:stCondLst>
                                  <p:childTnLst>
                                    <p:set>
                                      <p:cBhvr>
                                        <p:cTn id="93" dur="1" fill="hold">
                                          <p:stCondLst>
                                            <p:cond delay="0"/>
                                          </p:stCondLst>
                                        </p:cTn>
                                        <p:tgtEl>
                                          <p:spTgt spid="20"/>
                                        </p:tgtEl>
                                        <p:attrNameLst>
                                          <p:attrName>style.visibility</p:attrName>
                                        </p:attrNameLst>
                                      </p:cBhvr>
                                      <p:to>
                                        <p:strVal val="visible"/>
                                      </p:to>
                                    </p:set>
                                    <p:animEffect transition="in" filter="fade">
                                      <p:cBhvr>
                                        <p:cTn id="94" dur="500"/>
                                        <p:tgtEl>
                                          <p:spTgt spid="20"/>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14"/>
                                        </p:tgtEl>
                                        <p:attrNameLst>
                                          <p:attrName>style.visibility</p:attrName>
                                        </p:attrNameLst>
                                      </p:cBhvr>
                                      <p:to>
                                        <p:strVal val="visible"/>
                                      </p:to>
                                    </p:set>
                                    <p:animEffect transition="in" filter="fade">
                                      <p:cBhvr>
                                        <p:cTn id="97" dur="500"/>
                                        <p:tgtEl>
                                          <p:spTgt spid="14"/>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nodeType="clickEffect">
                                  <p:stCondLst>
                                    <p:cond delay="0"/>
                                  </p:stCondLst>
                                  <p:childTnLst>
                                    <p:set>
                                      <p:cBhvr>
                                        <p:cTn id="101" dur="1" fill="hold">
                                          <p:stCondLst>
                                            <p:cond delay="0"/>
                                          </p:stCondLst>
                                        </p:cTn>
                                        <p:tgtEl>
                                          <p:spTgt spid="21"/>
                                        </p:tgtEl>
                                        <p:attrNameLst>
                                          <p:attrName>style.visibility</p:attrName>
                                        </p:attrNameLst>
                                      </p:cBhvr>
                                      <p:to>
                                        <p:strVal val="visible"/>
                                      </p:to>
                                    </p:set>
                                    <p:animEffect transition="in" filter="fade">
                                      <p:cBhvr>
                                        <p:cTn id="102"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22" grpId="0" animBg="1"/>
      <p:bldP spid="2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3"/>
          <p:cNvSpPr txBox="1">
            <a:spLocks noChangeArrowheads="1"/>
          </p:cNvSpPr>
          <p:nvPr/>
        </p:nvSpPr>
        <p:spPr bwMode="auto">
          <a:xfrm>
            <a:off x="152400" y="152400"/>
            <a:ext cx="8762999" cy="1138773"/>
          </a:xfrm>
          <a:prstGeom prst="rect">
            <a:avLst/>
          </a:prstGeom>
          <a:noFill/>
          <a:ln w="9525">
            <a:noFill/>
            <a:miter lim="800000"/>
            <a:headEnd/>
            <a:tailEnd/>
          </a:ln>
        </p:spPr>
        <p:txBody>
          <a:bodyPr wrap="square">
            <a:spAutoFit/>
          </a:bodyPr>
          <a:lstStyle/>
          <a:p>
            <a:pPr algn="ctr" eaLnBrk="0" hangingPunct="0"/>
            <a:r>
              <a:rPr lang="en-US" sz="3600" b="1" dirty="0">
                <a:latin typeface="Times New Roman" pitchFamily="18" charset="0"/>
                <a:cs typeface="Times New Roman" pitchFamily="18" charset="0"/>
              </a:rPr>
              <a:t> </a:t>
            </a:r>
            <a:r>
              <a:rPr lang="en-US" sz="3200" b="1" dirty="0" smtClean="0">
                <a:latin typeface="Times New Roman" pitchFamily="18" charset="0"/>
                <a:cs typeface="Times New Roman" pitchFamily="18" charset="0"/>
              </a:rPr>
              <a:t>SOFTWARE TOOLS USED AND ITS FEATURES</a:t>
            </a:r>
            <a:endParaRPr lang="en-US" sz="2400" dirty="0">
              <a:latin typeface="Times New Roman" pitchFamily="18" charset="0"/>
              <a:cs typeface="Times New Roman" pitchFamily="18" charset="0"/>
            </a:endParaRPr>
          </a:p>
        </p:txBody>
      </p:sp>
      <p:sp>
        <p:nvSpPr>
          <p:cNvPr id="3" name="Slide Number Placeholder 2"/>
          <p:cNvSpPr>
            <a:spLocks noGrp="1"/>
          </p:cNvSpPr>
          <p:nvPr>
            <p:ph type="sldNum" sz="quarter" idx="12"/>
          </p:nvPr>
        </p:nvSpPr>
        <p:spPr/>
        <p:txBody>
          <a:bodyPr/>
          <a:lstStyle/>
          <a:p>
            <a:pPr>
              <a:defRPr/>
            </a:pPr>
            <a:fld id="{5BB58D08-B060-4E15-9407-073A85449181}" type="slidenum">
              <a:rPr lang="en-US" smtClean="0"/>
              <a:pPr>
                <a:defRPr/>
              </a:pPr>
              <a:t>10</a:t>
            </a:fld>
            <a:endParaRPr lang="en-US" dirty="0"/>
          </a:p>
        </p:txBody>
      </p:sp>
      <p:graphicFrame>
        <p:nvGraphicFramePr>
          <p:cNvPr id="9" name="Table 8"/>
          <p:cNvGraphicFramePr>
            <a:graphicFrameLocks noGrp="1"/>
          </p:cNvGraphicFramePr>
          <p:nvPr/>
        </p:nvGraphicFramePr>
        <p:xfrm>
          <a:off x="685800" y="2057400"/>
          <a:ext cx="7924800" cy="3048000"/>
        </p:xfrm>
        <a:graphic>
          <a:graphicData uri="http://schemas.openxmlformats.org/drawingml/2006/table">
            <a:tbl>
              <a:tblPr firstRow="1" bandRow="1">
                <a:tableStyleId>{5C22544A-7EE6-4342-B048-85BDC9FD1C3A}</a:tableStyleId>
              </a:tblPr>
              <a:tblGrid>
                <a:gridCol w="2641600"/>
                <a:gridCol w="2641600"/>
                <a:gridCol w="2641600"/>
              </a:tblGrid>
              <a:tr h="609600">
                <a:tc>
                  <a:txBody>
                    <a:bodyPr/>
                    <a:lstStyle/>
                    <a:p>
                      <a:pPr algn="ctr"/>
                      <a:r>
                        <a:rPr lang="en-US" dirty="0" smtClean="0">
                          <a:latin typeface="Times New Roman" pitchFamily="18" charset="0"/>
                          <a:cs typeface="Times New Roman" pitchFamily="18" charset="0"/>
                        </a:rPr>
                        <a:t>Client Side</a:t>
                      </a:r>
                      <a:endParaRPr lang="en-US" dirty="0">
                        <a:latin typeface="Times New Roman" pitchFamily="18" charset="0"/>
                        <a:cs typeface="Times New Roman" pitchFamily="18" charset="0"/>
                      </a:endParaRPr>
                    </a:p>
                  </a:txBody>
                  <a:tcPr anchor="ctr"/>
                </a:tc>
                <a:tc>
                  <a:txBody>
                    <a:bodyPr/>
                    <a:lstStyle/>
                    <a:p>
                      <a:pPr algn="ctr"/>
                      <a:r>
                        <a:rPr lang="en-US" dirty="0" smtClean="0">
                          <a:latin typeface="Times New Roman" pitchFamily="18" charset="0"/>
                          <a:cs typeface="Times New Roman" pitchFamily="18" charset="0"/>
                        </a:rPr>
                        <a:t>Server Side</a:t>
                      </a:r>
                      <a:endParaRPr lang="en-US" dirty="0">
                        <a:latin typeface="Times New Roman" pitchFamily="18" charset="0"/>
                        <a:cs typeface="Times New Roman" pitchFamily="18" charset="0"/>
                      </a:endParaRPr>
                    </a:p>
                  </a:txBody>
                  <a:tcPr anchor="ctr"/>
                </a:tc>
                <a:tc>
                  <a:txBody>
                    <a:bodyPr/>
                    <a:lstStyle/>
                    <a:p>
                      <a:pPr algn="ctr"/>
                      <a:r>
                        <a:rPr lang="en-US" dirty="0" smtClean="0">
                          <a:latin typeface="Times New Roman" pitchFamily="18" charset="0"/>
                          <a:cs typeface="Times New Roman" pitchFamily="18" charset="0"/>
                        </a:rPr>
                        <a:t>Database</a:t>
                      </a:r>
                      <a:endParaRPr lang="en-US" dirty="0">
                        <a:latin typeface="Times New Roman" pitchFamily="18" charset="0"/>
                        <a:cs typeface="Times New Roman" pitchFamily="18" charset="0"/>
                      </a:endParaRPr>
                    </a:p>
                  </a:txBody>
                  <a:tcPr anchor="ctr"/>
                </a:tc>
              </a:tr>
              <a:tr h="609600">
                <a:tc>
                  <a:txBody>
                    <a:bodyPr/>
                    <a:lstStyle/>
                    <a:p>
                      <a:pPr algn="ctr"/>
                      <a:r>
                        <a:rPr lang="en-US" dirty="0" smtClean="0">
                          <a:latin typeface="Times New Roman" pitchFamily="18" charset="0"/>
                          <a:cs typeface="Times New Roman" pitchFamily="18" charset="0"/>
                        </a:rPr>
                        <a:t>HTML5</a:t>
                      </a:r>
                      <a:endParaRPr lang="en-US" dirty="0">
                        <a:latin typeface="Times New Roman" pitchFamily="18" charset="0"/>
                        <a:cs typeface="Times New Roman" pitchFamily="18" charset="0"/>
                      </a:endParaRPr>
                    </a:p>
                  </a:txBody>
                  <a:tcPr anchor="ctr"/>
                </a:tc>
                <a:tc>
                  <a:txBody>
                    <a:bodyPr/>
                    <a:lstStyle/>
                    <a:p>
                      <a:pPr algn="ctr"/>
                      <a:r>
                        <a:rPr lang="en-US" dirty="0" smtClean="0">
                          <a:latin typeface="Times New Roman" pitchFamily="18" charset="0"/>
                          <a:cs typeface="Times New Roman" pitchFamily="18" charset="0"/>
                        </a:rPr>
                        <a:t>Node.js</a:t>
                      </a:r>
                      <a:endParaRPr lang="en-US" dirty="0">
                        <a:latin typeface="Times New Roman" pitchFamily="18" charset="0"/>
                        <a:cs typeface="Times New Roman" pitchFamily="18" charset="0"/>
                      </a:endParaRPr>
                    </a:p>
                  </a:txBody>
                  <a:tcPr anchor="ctr"/>
                </a:tc>
                <a:tc>
                  <a:txBody>
                    <a:bodyPr/>
                    <a:lstStyle/>
                    <a:p>
                      <a:pPr algn="ctr"/>
                      <a:r>
                        <a:rPr lang="en-US" dirty="0" smtClean="0">
                          <a:latin typeface="Times New Roman" pitchFamily="18" charset="0"/>
                          <a:cs typeface="Times New Roman" pitchFamily="18" charset="0"/>
                        </a:rPr>
                        <a:t>CouchDB</a:t>
                      </a:r>
                      <a:endParaRPr lang="en-US" dirty="0">
                        <a:latin typeface="Times New Roman" pitchFamily="18" charset="0"/>
                        <a:cs typeface="Times New Roman" pitchFamily="18" charset="0"/>
                      </a:endParaRPr>
                    </a:p>
                  </a:txBody>
                  <a:tcPr anchor="ctr"/>
                </a:tc>
              </a:tr>
              <a:tr h="609600">
                <a:tc>
                  <a:txBody>
                    <a:bodyPr/>
                    <a:lstStyle/>
                    <a:p>
                      <a:pPr algn="ctr"/>
                      <a:r>
                        <a:rPr lang="en-US" dirty="0" smtClean="0">
                          <a:latin typeface="Times New Roman" pitchFamily="18" charset="0"/>
                          <a:cs typeface="Times New Roman" pitchFamily="18" charset="0"/>
                        </a:rPr>
                        <a:t>CSS</a:t>
                      </a:r>
                      <a:endParaRPr lang="en-US" dirty="0">
                        <a:latin typeface="Times New Roman" pitchFamily="18" charset="0"/>
                        <a:cs typeface="Times New Roman" pitchFamily="18" charset="0"/>
                      </a:endParaRPr>
                    </a:p>
                  </a:txBody>
                  <a:tcPr anchor="ctr"/>
                </a:tc>
                <a:tc>
                  <a:txBody>
                    <a:bodyPr/>
                    <a:lstStyle/>
                    <a:p>
                      <a:pPr algn="ctr"/>
                      <a:endParaRPr lang="en-US" dirty="0">
                        <a:latin typeface="Times New Roman" pitchFamily="18" charset="0"/>
                        <a:cs typeface="Times New Roman" pitchFamily="18" charset="0"/>
                      </a:endParaRPr>
                    </a:p>
                  </a:txBody>
                  <a:tcPr anchor="ctr"/>
                </a:tc>
                <a:tc>
                  <a:txBody>
                    <a:bodyPr/>
                    <a:lstStyle/>
                    <a:p>
                      <a:pPr algn="ctr"/>
                      <a:endParaRPr lang="en-US" dirty="0">
                        <a:latin typeface="Times New Roman" pitchFamily="18" charset="0"/>
                        <a:cs typeface="Times New Roman" pitchFamily="18" charset="0"/>
                      </a:endParaRPr>
                    </a:p>
                  </a:txBody>
                  <a:tcPr anchor="ctr"/>
                </a:tc>
              </a:tr>
              <a:tr h="609600">
                <a:tc>
                  <a:txBody>
                    <a:bodyPr/>
                    <a:lstStyle/>
                    <a:p>
                      <a:pPr algn="ctr"/>
                      <a:r>
                        <a:rPr lang="en-US" dirty="0" smtClean="0">
                          <a:latin typeface="Times New Roman" pitchFamily="18" charset="0"/>
                          <a:cs typeface="Times New Roman" pitchFamily="18" charset="0"/>
                        </a:rPr>
                        <a:t>Polymer </a:t>
                      </a:r>
                      <a:r>
                        <a:rPr lang="en-US" baseline="0" dirty="0" smtClean="0">
                          <a:latin typeface="Times New Roman" pitchFamily="18" charset="0"/>
                          <a:cs typeface="Times New Roman" pitchFamily="18" charset="0"/>
                        </a:rPr>
                        <a:t> Library</a:t>
                      </a:r>
                      <a:endParaRPr lang="en-US" dirty="0">
                        <a:latin typeface="Times New Roman" pitchFamily="18" charset="0"/>
                        <a:cs typeface="Times New Roman" pitchFamily="18" charset="0"/>
                      </a:endParaRPr>
                    </a:p>
                  </a:txBody>
                  <a:tcPr anchor="ctr"/>
                </a:tc>
                <a:tc>
                  <a:txBody>
                    <a:bodyPr/>
                    <a:lstStyle/>
                    <a:p>
                      <a:pPr algn="ctr"/>
                      <a:endParaRPr lang="en-US" dirty="0">
                        <a:latin typeface="Times New Roman" pitchFamily="18" charset="0"/>
                        <a:cs typeface="Times New Roman" pitchFamily="18" charset="0"/>
                      </a:endParaRPr>
                    </a:p>
                  </a:txBody>
                  <a:tcPr anchor="ctr"/>
                </a:tc>
                <a:tc>
                  <a:txBody>
                    <a:bodyPr/>
                    <a:lstStyle/>
                    <a:p>
                      <a:pPr algn="ctr"/>
                      <a:endParaRPr lang="en-US" dirty="0">
                        <a:latin typeface="Times New Roman" pitchFamily="18" charset="0"/>
                        <a:cs typeface="Times New Roman" pitchFamily="18" charset="0"/>
                      </a:endParaRPr>
                    </a:p>
                  </a:txBody>
                  <a:tcPr anchor="ctr"/>
                </a:tc>
              </a:tr>
              <a:tr h="609600">
                <a:tc>
                  <a:txBody>
                    <a:bodyPr/>
                    <a:lstStyle/>
                    <a:p>
                      <a:pPr algn="ctr"/>
                      <a:r>
                        <a:rPr lang="en-US" dirty="0" smtClean="0">
                          <a:latin typeface="Times New Roman" pitchFamily="18" charset="0"/>
                          <a:cs typeface="Times New Roman" pitchFamily="18" charset="0"/>
                        </a:rPr>
                        <a:t>Bootstrap</a:t>
                      </a:r>
                      <a:endParaRPr lang="en-US" dirty="0">
                        <a:latin typeface="Times New Roman" pitchFamily="18" charset="0"/>
                        <a:cs typeface="Times New Roman" pitchFamily="18" charset="0"/>
                      </a:endParaRPr>
                    </a:p>
                  </a:txBody>
                  <a:tcPr anchor="ctr"/>
                </a:tc>
                <a:tc>
                  <a:txBody>
                    <a:bodyPr/>
                    <a:lstStyle/>
                    <a:p>
                      <a:pPr algn="ctr"/>
                      <a:endParaRPr lang="en-US" dirty="0">
                        <a:latin typeface="Times New Roman" pitchFamily="18" charset="0"/>
                        <a:cs typeface="Times New Roman" pitchFamily="18" charset="0"/>
                      </a:endParaRPr>
                    </a:p>
                  </a:txBody>
                  <a:tcPr anchor="ctr"/>
                </a:tc>
                <a:tc>
                  <a:txBody>
                    <a:bodyPr/>
                    <a:lstStyle/>
                    <a:p>
                      <a:pPr algn="ctr"/>
                      <a:endParaRPr lang="en-US" dirty="0">
                        <a:latin typeface="Times New Roman" pitchFamily="18" charset="0"/>
                        <a:cs typeface="Times New Roman" pitchFamily="18" charset="0"/>
                      </a:endParaRPr>
                    </a:p>
                  </a:txBody>
                  <a:tcPr anchor="ctr"/>
                </a:tc>
              </a:tr>
            </a:tbl>
          </a:graphicData>
        </a:graphic>
      </p:graphicFrame>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228600" y="33337"/>
            <a:ext cx="8915400" cy="652463"/>
          </a:xfrm>
        </p:spPr>
        <p:txBody>
          <a:bodyPr/>
          <a:lstStyle/>
          <a:p>
            <a:pPr eaLnBrk="1" hangingPunct="1"/>
            <a:r>
              <a:rPr lang="en-US" sz="3200" b="1" dirty="0" smtClean="0">
                <a:latin typeface="Times New Roman" pitchFamily="18" charset="0"/>
                <a:cs typeface="Times New Roman" pitchFamily="18" charset="0"/>
              </a:rPr>
              <a:t>OUTCOMES AND RESULTS</a:t>
            </a:r>
            <a:endParaRPr lang="en-US" sz="3200"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B9C20FEC-1C9C-43EB-98EE-0E23C6351056}" type="slidenum">
              <a:rPr lang="en-US" smtClean="0"/>
              <a:pPr>
                <a:defRPr/>
              </a:pPr>
              <a:t>11</a:t>
            </a:fld>
            <a:endParaRPr lang="en-US"/>
          </a:p>
        </p:txBody>
      </p:sp>
      <p:pic>
        <p:nvPicPr>
          <p:cNvPr id="5" name="Content Placeholder 3" descr="1st.PNG"/>
          <p:cNvPicPr>
            <a:picLocks noChangeAspect="1"/>
          </p:cNvPicPr>
          <p:nvPr/>
        </p:nvPicPr>
        <p:blipFill>
          <a:blip r:embed="rId2"/>
          <a:stretch>
            <a:fillRect/>
          </a:stretch>
        </p:blipFill>
        <p:spPr bwMode="auto">
          <a:xfrm>
            <a:off x="533400" y="1752600"/>
            <a:ext cx="7543800" cy="4495800"/>
          </a:xfrm>
          <a:prstGeom prst="rect">
            <a:avLst/>
          </a:prstGeom>
          <a:noFill/>
          <a:ln w="9525">
            <a:noFill/>
            <a:miter lim="800000"/>
            <a:headEnd/>
            <a:tailEnd/>
          </a:ln>
        </p:spPr>
      </p:pic>
      <p:sp>
        <p:nvSpPr>
          <p:cNvPr id="6" name="Rounded Rectangle 5"/>
          <p:cNvSpPr/>
          <p:nvPr/>
        </p:nvSpPr>
        <p:spPr>
          <a:xfrm>
            <a:off x="533400" y="1447800"/>
            <a:ext cx="2514600" cy="304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Dashboard</a:t>
            </a:r>
            <a:endParaRPr lang="en-US" dirty="0"/>
          </a:p>
        </p:txBody>
      </p:sp>
      <p:sp>
        <p:nvSpPr>
          <p:cNvPr id="7" name="TextBox 6"/>
          <p:cNvSpPr txBox="1"/>
          <p:nvPr/>
        </p:nvSpPr>
        <p:spPr>
          <a:xfrm>
            <a:off x="457200" y="838200"/>
            <a:ext cx="2590800" cy="338554"/>
          </a:xfrm>
          <a:prstGeom prst="rect">
            <a:avLst/>
          </a:prstGeom>
          <a:noFill/>
        </p:spPr>
        <p:txBody>
          <a:bodyPr wrap="square" rtlCol="0">
            <a:spAutoFit/>
          </a:bodyPr>
          <a:lstStyle/>
          <a:p>
            <a:r>
              <a:rPr lang="en-US" sz="1600" b="1" u="sng" dirty="0" smtClean="0">
                <a:solidFill>
                  <a:sysClr val="windowText" lastClr="000000"/>
                </a:solidFill>
                <a:latin typeface="Times New Roman" pitchFamily="18" charset="0"/>
                <a:cs typeface="Times New Roman" pitchFamily="18" charset="0"/>
              </a:rPr>
              <a:t>ATS on Cloud – Snapshot: </a:t>
            </a:r>
          </a:p>
        </p:txBody>
      </p:sp>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12</a:t>
            </a:fld>
            <a:endParaRPr lang="en-US"/>
          </a:p>
        </p:txBody>
      </p:sp>
      <p:sp>
        <p:nvSpPr>
          <p:cNvPr id="5" name="Title 1"/>
          <p:cNvSpPr>
            <a:spLocks noGrp="1"/>
          </p:cNvSpPr>
          <p:nvPr>
            <p:ph type="title"/>
          </p:nvPr>
        </p:nvSpPr>
        <p:spPr>
          <a:xfrm>
            <a:off x="457200" y="0"/>
            <a:ext cx="8229600" cy="563562"/>
          </a:xfrm>
        </p:spPr>
        <p:txBody>
          <a:bodyPr/>
          <a:lstStyle/>
          <a:p>
            <a:pPr eaLnBrk="1" hangingPunct="1"/>
            <a:r>
              <a:rPr lang="en-US" sz="3200" b="1" dirty="0" smtClean="0">
                <a:latin typeface="Times New Roman" pitchFamily="18" charset="0"/>
                <a:cs typeface="Times New Roman" pitchFamily="18" charset="0"/>
              </a:rPr>
              <a:t>OUTCOMES AND RESULTS</a:t>
            </a:r>
            <a:endParaRPr lang="en-US" sz="3200" dirty="0" smtClean="0">
              <a:latin typeface="Times New Roman" pitchFamily="18" charset="0"/>
              <a:cs typeface="Times New Roman" pitchFamily="18" charset="0"/>
            </a:endParaRPr>
          </a:p>
        </p:txBody>
      </p:sp>
      <p:pic>
        <p:nvPicPr>
          <p:cNvPr id="6" name="Content Placeholder 3" descr="2nd.PNG"/>
          <p:cNvPicPr>
            <a:picLocks noChangeAspect="1"/>
          </p:cNvPicPr>
          <p:nvPr/>
        </p:nvPicPr>
        <p:blipFill>
          <a:blip r:embed="rId2"/>
          <a:stretch>
            <a:fillRect/>
          </a:stretch>
        </p:blipFill>
        <p:spPr bwMode="auto">
          <a:xfrm>
            <a:off x="609600" y="1676400"/>
            <a:ext cx="3886200" cy="5029200"/>
          </a:xfrm>
          <a:prstGeom prst="rect">
            <a:avLst/>
          </a:prstGeom>
          <a:noFill/>
          <a:ln w="9525">
            <a:noFill/>
            <a:miter lim="800000"/>
            <a:headEnd/>
            <a:tailEnd/>
          </a:ln>
        </p:spPr>
      </p:pic>
      <p:pic>
        <p:nvPicPr>
          <p:cNvPr id="7" name="Picture 6" descr="3rd.PNG"/>
          <p:cNvPicPr>
            <a:picLocks noChangeAspect="1"/>
          </p:cNvPicPr>
          <p:nvPr/>
        </p:nvPicPr>
        <p:blipFill>
          <a:blip r:embed="rId3"/>
          <a:stretch>
            <a:fillRect/>
          </a:stretch>
        </p:blipFill>
        <p:spPr>
          <a:xfrm>
            <a:off x="4648200" y="1676400"/>
            <a:ext cx="3810000" cy="5029199"/>
          </a:xfrm>
          <a:prstGeom prst="rect">
            <a:avLst/>
          </a:prstGeom>
        </p:spPr>
      </p:pic>
      <p:sp>
        <p:nvSpPr>
          <p:cNvPr id="8" name="TextBox 7"/>
          <p:cNvSpPr txBox="1"/>
          <p:nvPr/>
        </p:nvSpPr>
        <p:spPr>
          <a:xfrm>
            <a:off x="609600" y="685800"/>
            <a:ext cx="2590800" cy="338554"/>
          </a:xfrm>
          <a:prstGeom prst="rect">
            <a:avLst/>
          </a:prstGeom>
          <a:noFill/>
        </p:spPr>
        <p:txBody>
          <a:bodyPr wrap="square" rtlCol="0">
            <a:spAutoFit/>
          </a:bodyPr>
          <a:lstStyle/>
          <a:p>
            <a:r>
              <a:rPr lang="en-US" sz="1600" b="1" u="sng" dirty="0" smtClean="0">
                <a:solidFill>
                  <a:sysClr val="windowText" lastClr="000000"/>
                </a:solidFill>
                <a:latin typeface="Times New Roman" pitchFamily="18" charset="0"/>
                <a:cs typeface="Times New Roman" pitchFamily="18" charset="0"/>
              </a:rPr>
              <a:t>ATS on Cloud – Snapshot: </a:t>
            </a:r>
          </a:p>
        </p:txBody>
      </p:sp>
      <p:sp>
        <p:nvSpPr>
          <p:cNvPr id="9" name="AutoShape 4"/>
          <p:cNvSpPr>
            <a:spLocks noChangeArrowheads="1"/>
          </p:cNvSpPr>
          <p:nvPr/>
        </p:nvSpPr>
        <p:spPr bwMode="auto">
          <a:xfrm>
            <a:off x="609600" y="1295400"/>
            <a:ext cx="2895601" cy="381000"/>
          </a:xfrm>
          <a:prstGeom prst="roundRect">
            <a:avLst>
              <a:gd name="adj" fmla="val 15613"/>
            </a:avLst>
          </a:prstGeom>
          <a:gradFill>
            <a:gsLst>
              <a:gs pos="0">
                <a:srgbClr val="4CA0D4"/>
              </a:gs>
              <a:gs pos="100000">
                <a:srgbClr val="194D6D"/>
              </a:gs>
            </a:gsLst>
            <a:lin ang="5400000" scaled="0"/>
          </a:gradFill>
          <a:ln w="9525" algn="ctr">
            <a:noFill/>
            <a:round/>
            <a:headEnd/>
            <a:tailEnd/>
          </a:ln>
        </p:spPr>
        <p:txBody>
          <a:bodyPr wrap="none" tIns="0"/>
          <a:lstStyle/>
          <a:p>
            <a:r>
              <a:rPr lang="en-US" dirty="0" smtClean="0">
                <a:solidFill>
                  <a:schemeClr val="bg1"/>
                </a:solidFill>
                <a:latin typeface="Times New Roman" pitchFamily="18" charset="0"/>
                <a:cs typeface="Times New Roman" pitchFamily="18" charset="0"/>
              </a:rPr>
              <a:t>Administration window</a:t>
            </a:r>
            <a:endParaRPr lang="en-US"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13</a:t>
            </a:fld>
            <a:endParaRPr lang="en-US"/>
          </a:p>
        </p:txBody>
      </p:sp>
      <p:sp>
        <p:nvSpPr>
          <p:cNvPr id="5" name="Rectangle 4"/>
          <p:cNvSpPr/>
          <p:nvPr/>
        </p:nvSpPr>
        <p:spPr>
          <a:xfrm>
            <a:off x="609600" y="838200"/>
            <a:ext cx="2556277" cy="338554"/>
          </a:xfrm>
          <a:prstGeom prst="rect">
            <a:avLst/>
          </a:prstGeom>
        </p:spPr>
        <p:txBody>
          <a:bodyPr wrap="none">
            <a:spAutoFit/>
          </a:bodyPr>
          <a:lstStyle/>
          <a:p>
            <a:r>
              <a:rPr lang="en-US" sz="1600" b="1" u="sng" dirty="0" smtClean="0">
                <a:solidFill>
                  <a:sysClr val="windowText" lastClr="000000"/>
                </a:solidFill>
                <a:latin typeface="Times New Roman" pitchFamily="18" charset="0"/>
                <a:cs typeface="Times New Roman" pitchFamily="18" charset="0"/>
              </a:rPr>
              <a:t>ATS on Cloud – Snapshot: </a:t>
            </a:r>
          </a:p>
        </p:txBody>
      </p:sp>
      <p:sp>
        <p:nvSpPr>
          <p:cNvPr id="6" name="AutoShape 4"/>
          <p:cNvSpPr>
            <a:spLocks noChangeArrowheads="1"/>
          </p:cNvSpPr>
          <p:nvPr/>
        </p:nvSpPr>
        <p:spPr bwMode="auto">
          <a:xfrm>
            <a:off x="685799" y="1371600"/>
            <a:ext cx="2895601" cy="381000"/>
          </a:xfrm>
          <a:prstGeom prst="roundRect">
            <a:avLst>
              <a:gd name="adj" fmla="val 15613"/>
            </a:avLst>
          </a:prstGeom>
          <a:gradFill>
            <a:gsLst>
              <a:gs pos="0">
                <a:srgbClr val="4CA0D4"/>
              </a:gs>
              <a:gs pos="100000">
                <a:srgbClr val="194D6D"/>
              </a:gs>
            </a:gsLst>
            <a:lin ang="5400000" scaled="0"/>
          </a:gradFill>
          <a:ln w="9525" algn="ctr">
            <a:noFill/>
            <a:round/>
            <a:headEnd/>
            <a:tailEnd/>
          </a:ln>
        </p:spPr>
        <p:txBody>
          <a:bodyPr wrap="none" tIns="0"/>
          <a:lstStyle/>
          <a:p>
            <a:pPr>
              <a:spcBef>
                <a:spcPct val="50000"/>
              </a:spcBef>
            </a:pPr>
            <a:r>
              <a:rPr lang="en-US" b="1" kern="0" dirty="0">
                <a:solidFill>
                  <a:srgbClr val="FFFFFF"/>
                </a:solidFill>
              </a:rPr>
              <a:t>Designer</a:t>
            </a:r>
          </a:p>
        </p:txBody>
      </p:sp>
      <p:pic>
        <p:nvPicPr>
          <p:cNvPr id="7" name="Picture 6"/>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685800" y="1752600"/>
            <a:ext cx="7467600" cy="4734299"/>
          </a:xfrm>
          <a:prstGeom prst="rect">
            <a:avLst/>
          </a:prstGeom>
        </p:spPr>
      </p:pic>
      <p:sp>
        <p:nvSpPr>
          <p:cNvPr id="8" name="Title 1"/>
          <p:cNvSpPr>
            <a:spLocks noGrp="1"/>
          </p:cNvSpPr>
          <p:nvPr>
            <p:ph type="title"/>
          </p:nvPr>
        </p:nvSpPr>
        <p:spPr>
          <a:xfrm>
            <a:off x="533400" y="152400"/>
            <a:ext cx="8229600" cy="685800"/>
          </a:xfrm>
        </p:spPr>
        <p:txBody>
          <a:bodyPr/>
          <a:lstStyle/>
          <a:p>
            <a:pPr eaLnBrk="1" hangingPunct="1"/>
            <a:r>
              <a:rPr lang="en-US" sz="3200" b="1" dirty="0" smtClean="0">
                <a:latin typeface="Times New Roman" pitchFamily="18" charset="0"/>
                <a:cs typeface="Times New Roman" pitchFamily="18" charset="0"/>
              </a:rPr>
              <a:t>OUTCOMES AND RESULTS</a:t>
            </a:r>
            <a:endParaRPr lang="en-US" sz="3200"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14</a:t>
            </a:fld>
            <a:endParaRPr lang="en-US"/>
          </a:p>
        </p:txBody>
      </p:sp>
      <p:sp>
        <p:nvSpPr>
          <p:cNvPr id="5" name="Title 1"/>
          <p:cNvSpPr>
            <a:spLocks noGrp="1"/>
          </p:cNvSpPr>
          <p:nvPr>
            <p:ph type="title"/>
          </p:nvPr>
        </p:nvSpPr>
        <p:spPr>
          <a:xfrm>
            <a:off x="457200" y="274638"/>
            <a:ext cx="8229600" cy="487362"/>
          </a:xfrm>
        </p:spPr>
        <p:txBody>
          <a:bodyPr/>
          <a:lstStyle/>
          <a:p>
            <a:pPr eaLnBrk="1" hangingPunct="1"/>
            <a:r>
              <a:rPr lang="en-US" sz="3200" b="1" dirty="0" smtClean="0">
                <a:latin typeface="Times New Roman" pitchFamily="18" charset="0"/>
                <a:cs typeface="Times New Roman" pitchFamily="18" charset="0"/>
              </a:rPr>
              <a:t>OUTCOMES AND RESULTS</a:t>
            </a:r>
            <a:endParaRPr lang="en-US" sz="3200" dirty="0" smtClean="0">
              <a:latin typeface="Times New Roman" pitchFamily="18" charset="0"/>
              <a:cs typeface="Times New Roman" pitchFamily="18" charset="0"/>
            </a:endParaRPr>
          </a:p>
        </p:txBody>
      </p:sp>
      <p:sp>
        <p:nvSpPr>
          <p:cNvPr id="6" name="AutoShape 4"/>
          <p:cNvSpPr>
            <a:spLocks noChangeArrowheads="1"/>
          </p:cNvSpPr>
          <p:nvPr/>
        </p:nvSpPr>
        <p:spPr bwMode="auto">
          <a:xfrm>
            <a:off x="457200" y="1600200"/>
            <a:ext cx="2209800" cy="381000"/>
          </a:xfrm>
          <a:prstGeom prst="roundRect">
            <a:avLst>
              <a:gd name="adj" fmla="val 15613"/>
            </a:avLst>
          </a:prstGeom>
          <a:gradFill>
            <a:gsLst>
              <a:gs pos="0">
                <a:srgbClr val="4CA0D4"/>
              </a:gs>
              <a:gs pos="100000">
                <a:srgbClr val="194D6D"/>
              </a:gs>
            </a:gsLst>
            <a:lin ang="5400000" scaled="0"/>
          </a:gradFill>
          <a:ln w="9525" algn="ctr">
            <a:noFill/>
            <a:round/>
            <a:headEnd/>
            <a:tailEnd/>
          </a:ln>
        </p:spPr>
        <p:txBody>
          <a:bodyPr wrap="none" tIns="0"/>
          <a:lstStyle/>
          <a:p>
            <a:pPr>
              <a:spcBef>
                <a:spcPct val="50000"/>
              </a:spcBef>
            </a:pPr>
            <a:r>
              <a:rPr lang="en-US" b="1" kern="0" dirty="0">
                <a:solidFill>
                  <a:srgbClr val="FFFFFF"/>
                </a:solidFill>
              </a:rPr>
              <a:t>Runner</a:t>
            </a:r>
          </a:p>
        </p:txBody>
      </p:sp>
      <p:pic>
        <p:nvPicPr>
          <p:cNvPr id="7" name="Picture 6"/>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457199" y="1981200"/>
            <a:ext cx="7696200" cy="4438035"/>
          </a:xfrm>
          <a:prstGeom prst="rect">
            <a:avLst/>
          </a:prstGeom>
        </p:spPr>
      </p:pic>
      <p:sp>
        <p:nvSpPr>
          <p:cNvPr id="8" name="Rectangle 7"/>
          <p:cNvSpPr/>
          <p:nvPr/>
        </p:nvSpPr>
        <p:spPr>
          <a:xfrm>
            <a:off x="457199" y="990600"/>
            <a:ext cx="2557880" cy="369332"/>
          </a:xfrm>
          <a:prstGeom prst="rect">
            <a:avLst/>
          </a:prstGeom>
        </p:spPr>
        <p:txBody>
          <a:bodyPr wrap="none">
            <a:spAutoFit/>
          </a:bodyPr>
          <a:lstStyle/>
          <a:p>
            <a:r>
              <a:rPr lang="en-US" sz="1600" b="1" u="sng" dirty="0" smtClean="0">
                <a:solidFill>
                  <a:sysClr val="windowText" lastClr="000000"/>
                </a:solidFill>
                <a:latin typeface="Times New Roman" pitchFamily="18" charset="0"/>
                <a:cs typeface="Times New Roman" pitchFamily="18" charset="0"/>
              </a:rPr>
              <a:t>ATS on Cloud – Snapshot:</a:t>
            </a:r>
            <a:r>
              <a:rPr lang="en-US" b="1" u="sng" dirty="0" smtClean="0">
                <a:solidFill>
                  <a:sysClr val="windowText" lastClr="000000"/>
                </a:solidFill>
                <a:latin typeface="Calibri"/>
              </a:rPr>
              <a:t>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15</a:t>
            </a:fld>
            <a:endParaRPr lang="en-US"/>
          </a:p>
        </p:txBody>
      </p:sp>
      <p:sp>
        <p:nvSpPr>
          <p:cNvPr id="5" name="Title 1"/>
          <p:cNvSpPr>
            <a:spLocks noGrp="1"/>
          </p:cNvSpPr>
          <p:nvPr>
            <p:ph type="title"/>
          </p:nvPr>
        </p:nvSpPr>
        <p:spPr>
          <a:xfrm>
            <a:off x="457200" y="274638"/>
            <a:ext cx="8229600" cy="487362"/>
          </a:xfrm>
        </p:spPr>
        <p:txBody>
          <a:bodyPr/>
          <a:lstStyle/>
          <a:p>
            <a:pPr eaLnBrk="1" hangingPunct="1"/>
            <a:r>
              <a:rPr lang="en-US" sz="3200" b="1" dirty="0" smtClean="0">
                <a:latin typeface="Times New Roman" pitchFamily="18" charset="0"/>
                <a:cs typeface="Times New Roman" pitchFamily="18" charset="0"/>
              </a:rPr>
              <a:t>OUTCOMES AND RESULTS</a:t>
            </a:r>
            <a:endParaRPr lang="en-US" sz="3200" dirty="0" smtClean="0">
              <a:latin typeface="Times New Roman" pitchFamily="18" charset="0"/>
              <a:cs typeface="Times New Roman" pitchFamily="18" charset="0"/>
            </a:endParaRPr>
          </a:p>
        </p:txBody>
      </p:sp>
      <p:sp>
        <p:nvSpPr>
          <p:cNvPr id="6" name="AutoShape 4"/>
          <p:cNvSpPr>
            <a:spLocks noChangeArrowheads="1"/>
          </p:cNvSpPr>
          <p:nvPr/>
        </p:nvSpPr>
        <p:spPr bwMode="auto">
          <a:xfrm>
            <a:off x="457200" y="1524000"/>
            <a:ext cx="2209800" cy="381000"/>
          </a:xfrm>
          <a:prstGeom prst="roundRect">
            <a:avLst>
              <a:gd name="adj" fmla="val 15613"/>
            </a:avLst>
          </a:prstGeom>
          <a:gradFill>
            <a:gsLst>
              <a:gs pos="0">
                <a:srgbClr val="4CA0D4"/>
              </a:gs>
              <a:gs pos="100000">
                <a:srgbClr val="194D6D"/>
              </a:gs>
            </a:gsLst>
            <a:lin ang="5400000" scaled="0"/>
          </a:gradFill>
          <a:ln w="9525" algn="ctr">
            <a:noFill/>
            <a:round/>
            <a:headEnd/>
            <a:tailEnd/>
          </a:ln>
        </p:spPr>
        <p:txBody>
          <a:bodyPr wrap="none" tIns="0"/>
          <a:lstStyle/>
          <a:p>
            <a:pPr>
              <a:spcBef>
                <a:spcPct val="50000"/>
              </a:spcBef>
            </a:pPr>
            <a:r>
              <a:rPr lang="en-US" b="1" kern="0" dirty="0">
                <a:solidFill>
                  <a:srgbClr val="FFFFFF"/>
                </a:solidFill>
              </a:rPr>
              <a:t>Runner</a:t>
            </a:r>
          </a:p>
        </p:txBody>
      </p:sp>
      <p:pic>
        <p:nvPicPr>
          <p:cNvPr id="7" name="Picture 6"/>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457199" y="1905000"/>
            <a:ext cx="7696200" cy="4438035"/>
          </a:xfrm>
          <a:prstGeom prst="rect">
            <a:avLst/>
          </a:prstGeom>
        </p:spPr>
      </p:pic>
      <p:sp>
        <p:nvSpPr>
          <p:cNvPr id="8" name="Rectangle 7"/>
          <p:cNvSpPr/>
          <p:nvPr/>
        </p:nvSpPr>
        <p:spPr>
          <a:xfrm>
            <a:off x="457199" y="914400"/>
            <a:ext cx="2556277" cy="338554"/>
          </a:xfrm>
          <a:prstGeom prst="rect">
            <a:avLst/>
          </a:prstGeom>
        </p:spPr>
        <p:txBody>
          <a:bodyPr wrap="none">
            <a:spAutoFit/>
          </a:bodyPr>
          <a:lstStyle/>
          <a:p>
            <a:r>
              <a:rPr lang="en-US" sz="1600" b="1" u="sng" dirty="0" smtClean="0">
                <a:solidFill>
                  <a:sysClr val="windowText" lastClr="000000"/>
                </a:solidFill>
                <a:latin typeface="Times New Roman" pitchFamily="18" charset="0"/>
                <a:cs typeface="Times New Roman" pitchFamily="18" charset="0"/>
              </a:rPr>
              <a:t>ATS on Cloud – Snapshot: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381000"/>
            <a:ext cx="8229600" cy="1143000"/>
          </a:xfrm>
        </p:spPr>
        <p:txBody>
          <a:bodyPr/>
          <a:lstStyle/>
          <a:p>
            <a:pPr eaLnBrk="1" hangingPunct="1"/>
            <a:r>
              <a:rPr lang="en-US" sz="3200" b="1" dirty="0" smtClean="0">
                <a:latin typeface="Times New Roman" pitchFamily="18" charset="0"/>
                <a:cs typeface="Times New Roman" pitchFamily="18" charset="0"/>
              </a:rPr>
              <a:t>CONCLUSION AND FUTURE SCOPE</a:t>
            </a:r>
          </a:p>
        </p:txBody>
      </p:sp>
      <p:sp>
        <p:nvSpPr>
          <p:cNvPr id="21507" name="Content Placeholder 2"/>
          <p:cNvSpPr>
            <a:spLocks noGrp="1"/>
          </p:cNvSpPr>
          <p:nvPr>
            <p:ph idx="1"/>
          </p:nvPr>
        </p:nvSpPr>
        <p:spPr>
          <a:xfrm>
            <a:off x="457200" y="1371600"/>
            <a:ext cx="8229600" cy="4953000"/>
          </a:xfrm>
        </p:spPr>
        <p:txBody>
          <a:bodyPr/>
          <a:lstStyle/>
          <a:p>
            <a:pPr eaLnBrk="1" hangingPunct="1"/>
            <a:endParaRPr lang="en-US" sz="2400" dirty="0" smtClean="0">
              <a:latin typeface="Times New Roman" pitchFamily="18" charset="0"/>
              <a:cs typeface="Times New Roman" pitchFamily="18" charset="0"/>
            </a:endParaRPr>
          </a:p>
          <a:p>
            <a:pPr eaLnBrk="1" hangingPunct="1"/>
            <a:endParaRPr lang="en-US" sz="2400" dirty="0" smtClean="0">
              <a:latin typeface="Times New Roman" pitchFamily="18" charset="0"/>
              <a:cs typeface="Times New Roman" pitchFamily="18" charset="0"/>
            </a:endParaRPr>
          </a:p>
          <a:p>
            <a:pPr eaLnBrk="1" hangingPunct="1"/>
            <a:endParaRPr lang="en-US" sz="2400" dirty="0" smtClean="0">
              <a:latin typeface="Times New Roman" pitchFamily="18" charset="0"/>
              <a:cs typeface="Times New Roman" pitchFamily="18" charset="0"/>
            </a:endParaRPr>
          </a:p>
          <a:p>
            <a:pPr eaLnBrk="1" hangingPunct="1"/>
            <a:endParaRPr lang="en-US" sz="2400" dirty="0" smtClean="0">
              <a:latin typeface="Times New Roman" pitchFamily="18" charset="0"/>
              <a:cs typeface="Times New Roman" pitchFamily="18" charset="0"/>
            </a:endParaRPr>
          </a:p>
          <a:p>
            <a:pPr eaLnBrk="1" hangingPunct="1"/>
            <a:endParaRPr lang="en-US" sz="2400" dirty="0" smtClean="0"/>
          </a:p>
        </p:txBody>
      </p:sp>
      <p:sp>
        <p:nvSpPr>
          <p:cNvPr id="4" name="Slide Number Placeholder 3"/>
          <p:cNvSpPr>
            <a:spLocks noGrp="1"/>
          </p:cNvSpPr>
          <p:nvPr>
            <p:ph type="sldNum" sz="quarter" idx="12"/>
          </p:nvPr>
        </p:nvSpPr>
        <p:spPr/>
        <p:txBody>
          <a:bodyPr/>
          <a:lstStyle/>
          <a:p>
            <a:pPr>
              <a:defRPr/>
            </a:pPr>
            <a:fld id="{7274AFBC-FFAD-45BA-8E58-04F9E9C696C4}" type="slidenum">
              <a:rPr lang="en-US" smtClean="0"/>
              <a:pPr>
                <a:defRPr/>
              </a:pPr>
              <a:t>16</a:t>
            </a:fld>
            <a:endParaRPr lang="en-US"/>
          </a:p>
        </p:txBody>
      </p:sp>
      <p:sp>
        <p:nvSpPr>
          <p:cNvPr id="6" name="TextBox 5"/>
          <p:cNvSpPr txBox="1"/>
          <p:nvPr/>
        </p:nvSpPr>
        <p:spPr>
          <a:xfrm>
            <a:off x="685800" y="1371600"/>
            <a:ext cx="7848600" cy="4801314"/>
          </a:xfrm>
          <a:prstGeom prst="rect">
            <a:avLst/>
          </a:prstGeom>
          <a:noFill/>
        </p:spPr>
        <p:txBody>
          <a:bodyPr wrap="square" rtlCol="0">
            <a:spAutoFit/>
          </a:bodyPr>
          <a:lstStyle/>
          <a:p>
            <a:pPr algn="just"/>
            <a:endParaRPr lang="en-US" dirty="0" smtClean="0">
              <a:latin typeface="Times New Roman" pitchFamily="18" charset="0"/>
              <a:cs typeface="Times New Roman" pitchFamily="18" charset="0"/>
            </a:endParaRPr>
          </a:p>
          <a:p>
            <a:pPr algn="just"/>
            <a:endParaRPr lang="en-US" dirty="0" smtClean="0">
              <a:latin typeface="Times New Roman" pitchFamily="18" charset="0"/>
              <a:cs typeface="Times New Roman" pitchFamily="18" charset="0"/>
            </a:endParaRPr>
          </a:p>
          <a:p>
            <a:pPr algn="just">
              <a:buFont typeface="Arial" pitchFamily="34" charset="0"/>
              <a:buChar char="•"/>
            </a:pPr>
            <a:r>
              <a:rPr lang="en-US" dirty="0" smtClean="0">
                <a:latin typeface="Times New Roman" pitchFamily="18" charset="0"/>
                <a:cs typeface="Times New Roman" pitchFamily="18" charset="0"/>
              </a:rPr>
              <a:t>               The development process involved the following programming languages/scripts HTML5, CSS and JAVASCRIPT. The final application developed is hosted in Amazon EC2 cloud servers that run on Linux Operating system.</a:t>
            </a:r>
          </a:p>
          <a:p>
            <a:pPr algn="just"/>
            <a:endParaRPr lang="en-US" dirty="0" smtClean="0">
              <a:latin typeface="Times New Roman" pitchFamily="18" charset="0"/>
              <a:cs typeface="Times New Roman" pitchFamily="18" charset="0"/>
            </a:endParaRPr>
          </a:p>
          <a:p>
            <a:pPr algn="just">
              <a:buFont typeface="Arial" pitchFamily="34" charset="0"/>
              <a:buChar char="•"/>
            </a:pPr>
            <a:r>
              <a:rPr lang="en-US" dirty="0" smtClean="0">
                <a:latin typeface="Times New Roman" pitchFamily="18" charset="0"/>
                <a:cs typeface="Times New Roman" pitchFamily="18" charset="0"/>
              </a:rPr>
              <a:t> 	Instruments/systems like Video Signal Generator, Audio Signal Generator, Video Analyzer, Audio Analyzer and Embedded Application (Device Under Test) were controlled from web applications that runs on a browser and interacts to client machine hardware devices through a client application.</a:t>
            </a:r>
          </a:p>
          <a:p>
            <a:pPr algn="just">
              <a:buFont typeface="Arial" pitchFamily="34" charset="0"/>
              <a:buChar char="•"/>
            </a:pPr>
            <a:endParaRPr lang="en-US" dirty="0" smtClean="0">
              <a:latin typeface="Times New Roman" pitchFamily="18" charset="0"/>
              <a:cs typeface="Times New Roman" pitchFamily="18" charset="0"/>
            </a:endParaRPr>
          </a:p>
          <a:p>
            <a:pPr algn="just">
              <a:buFont typeface="Arial" pitchFamily="34" charset="0"/>
              <a:buChar char="•"/>
            </a:pPr>
            <a:r>
              <a:rPr lang="en-US" dirty="0" smtClean="0">
                <a:latin typeface="Times New Roman" pitchFamily="18" charset="0"/>
                <a:cs typeface="Times New Roman" pitchFamily="18" charset="0"/>
              </a:rPr>
              <a:t>	The system is scalable which allows the user to add the required test instruments to test setups and respective test case in the test configurations. The existing system is capable of testing Audio as well as Video signals. Communication bus test and other future interface tests will be added to the test system as and when required.</a:t>
            </a:r>
          </a:p>
          <a:p>
            <a:pPr algn="just"/>
            <a:endParaRPr lang="en-US" dirty="0">
              <a:latin typeface="Times New Roman" pitchFamily="18" charset="0"/>
              <a:cs typeface="Times New Roman" pitchFamily="18" charset="0"/>
            </a:endParaRPr>
          </a:p>
        </p:txBody>
      </p:sp>
    </p:spTree>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85800"/>
          </a:xfrm>
        </p:spPr>
        <p:txBody>
          <a:bodyPr/>
          <a:lstStyle/>
          <a:p>
            <a:r>
              <a:rPr lang="en-US" sz="3200" dirty="0" smtClean="0">
                <a:latin typeface="Times New Roman" pitchFamily="18" charset="0"/>
                <a:cs typeface="Times New Roman" pitchFamily="18" charset="0"/>
              </a:rPr>
              <a:t>REFERENCES</a:t>
            </a:r>
            <a:r>
              <a:rPr lang="en-US" sz="3200" dirty="0" smtClean="0"/>
              <a:t> </a:t>
            </a:r>
            <a:endParaRPr lang="en-US" sz="3200" dirty="0"/>
          </a:p>
        </p:txBody>
      </p:sp>
      <p:sp>
        <p:nvSpPr>
          <p:cNvPr id="3" name="Content Placeholder 2"/>
          <p:cNvSpPr>
            <a:spLocks noGrp="1"/>
          </p:cNvSpPr>
          <p:nvPr>
            <p:ph idx="1"/>
          </p:nvPr>
        </p:nvSpPr>
        <p:spPr>
          <a:xfrm>
            <a:off x="533400" y="1143000"/>
            <a:ext cx="7772400" cy="4800600"/>
          </a:xfrm>
        </p:spPr>
        <p:txBody>
          <a:bodyPr/>
          <a:lstStyle/>
          <a:p>
            <a:r>
              <a:rPr lang="en-US" sz="1800" dirty="0" smtClean="0">
                <a:latin typeface="Times New Roman" pitchFamily="18" charset="0"/>
                <a:cs typeface="Times New Roman" pitchFamily="18" charset="0"/>
              </a:rPr>
              <a:t>F.M. Aymerich, G. Fenu, and S. Surcis. An approach to a cloud computing network. Applications of Digital Information and Web Technologies, 2008. ICADIWT 2008. Pages 113 –118, August 2008.</a:t>
            </a:r>
          </a:p>
          <a:p>
            <a:r>
              <a:rPr lang="en-US" sz="1800" dirty="0" smtClean="0">
                <a:latin typeface="Times New Roman" pitchFamily="18" charset="0"/>
                <a:cs typeface="Times New Roman" pitchFamily="18" charset="0"/>
              </a:rPr>
              <a:t>Craig, Rick D.; Jackie, Stefan P.: Systematic Software Testing Boston: Artech House, 2012. (Artech House Computing Library). - ISBN 1-58053-508-9</a:t>
            </a:r>
          </a:p>
          <a:p>
            <a:r>
              <a:rPr lang="en-US" sz="1800" dirty="0" smtClean="0">
                <a:latin typeface="Times New Roman" pitchFamily="18" charset="0"/>
                <a:cs typeface="Times New Roman" pitchFamily="18" charset="0"/>
              </a:rPr>
              <a:t>D.M. Cohen, S.R. </a:t>
            </a:r>
            <a:r>
              <a:rPr lang="en-US" sz="1800" dirty="0" err="1" smtClean="0">
                <a:latin typeface="Times New Roman" pitchFamily="18" charset="0"/>
                <a:cs typeface="Times New Roman" pitchFamily="18" charset="0"/>
              </a:rPr>
              <a:t>Dalal</a:t>
            </a:r>
            <a:r>
              <a:rPr lang="en-US" sz="1800" dirty="0" smtClean="0">
                <a:latin typeface="Times New Roman" pitchFamily="18" charset="0"/>
                <a:cs typeface="Times New Roman" pitchFamily="18" charset="0"/>
              </a:rPr>
              <a:t>, M.L. </a:t>
            </a:r>
            <a:r>
              <a:rPr lang="en-US" sz="1800" dirty="0" err="1" smtClean="0">
                <a:latin typeface="Times New Roman" pitchFamily="18" charset="0"/>
                <a:cs typeface="Times New Roman" pitchFamily="18" charset="0"/>
              </a:rPr>
              <a:t>Fredman</a:t>
            </a:r>
            <a:r>
              <a:rPr lang="en-US" sz="1800" dirty="0" smtClean="0">
                <a:latin typeface="Times New Roman" pitchFamily="18" charset="0"/>
                <a:cs typeface="Times New Roman" pitchFamily="18" charset="0"/>
              </a:rPr>
              <a:t> and G.C. Patten, “The AETG System: An Approach to Testing based on Combinatorial Design”, IEEE Trans. Software Engineering, July 1997, pp. 437-444.</a:t>
            </a:r>
          </a:p>
          <a:p>
            <a:r>
              <a:rPr lang="en-US" sz="1800" dirty="0" smtClean="0">
                <a:latin typeface="Times New Roman" pitchFamily="18" charset="0"/>
                <a:cs typeface="Times New Roman" pitchFamily="18" charset="0"/>
              </a:rPr>
              <a:t>N.B. </a:t>
            </a:r>
            <a:r>
              <a:rPr lang="en-US" sz="1800" dirty="0" err="1" smtClean="0">
                <a:latin typeface="Times New Roman" pitchFamily="18" charset="0"/>
                <a:cs typeface="Times New Roman" pitchFamily="18" charset="0"/>
              </a:rPr>
              <a:t>Ebrahimi</a:t>
            </a:r>
            <a:r>
              <a:rPr lang="en-US" sz="1800" dirty="0" smtClean="0">
                <a:latin typeface="Times New Roman" pitchFamily="18" charset="0"/>
                <a:cs typeface="Times New Roman" pitchFamily="18" charset="0"/>
              </a:rPr>
              <a:t>, “On the Statistical Analysis of the number of Errors Remaining in a Software Design Document after Inspection”, IEEE Trans. Software Engineering, Aug. 2011, pp. 529-532.</a:t>
            </a:r>
          </a:p>
          <a:p>
            <a:r>
              <a:rPr lang="en-US" sz="1800" dirty="0" smtClean="0">
                <a:latin typeface="Times New Roman" pitchFamily="18" charset="0"/>
                <a:cs typeface="Times New Roman" pitchFamily="18" charset="0"/>
              </a:rPr>
              <a:t>Tom </a:t>
            </a:r>
            <a:r>
              <a:rPr lang="en-US" sz="1800" dirty="0" err="1" smtClean="0">
                <a:latin typeface="Times New Roman" pitchFamily="18" charset="0"/>
                <a:cs typeface="Times New Roman" pitchFamily="18" charset="0"/>
              </a:rPr>
              <a:t>McGibbon</a:t>
            </a:r>
            <a:r>
              <a:rPr lang="en-US" sz="1800" dirty="0" smtClean="0">
                <a:latin typeface="Times New Roman" pitchFamily="18" charset="0"/>
                <a:cs typeface="Times New Roman" pitchFamily="18" charset="0"/>
              </a:rPr>
              <a:t>, “An Analysis of Two Formal methods VDM and Z, http//www.dacs.dtic.mil, Aug. 13, 1997. 	 </a:t>
            </a:r>
          </a:p>
          <a:p>
            <a:r>
              <a:rPr lang="en-US" sz="1800" dirty="0" smtClean="0">
                <a:latin typeface="Times New Roman" pitchFamily="18" charset="0"/>
                <a:cs typeface="Times New Roman" pitchFamily="18" charset="0"/>
              </a:rPr>
              <a:t>Y.K. Malaiya, N. Li, J. Bieman, R. </a:t>
            </a:r>
            <a:r>
              <a:rPr lang="en-US" sz="1800" dirty="0" err="1" smtClean="0">
                <a:latin typeface="Times New Roman" pitchFamily="18" charset="0"/>
                <a:cs typeface="Times New Roman" pitchFamily="18" charset="0"/>
              </a:rPr>
              <a:t>Karcich</a:t>
            </a:r>
            <a:r>
              <a:rPr lang="en-US" sz="1800" dirty="0" smtClean="0">
                <a:latin typeface="Times New Roman" pitchFamily="18" charset="0"/>
                <a:cs typeface="Times New Roman" pitchFamily="18" charset="0"/>
              </a:rPr>
              <a:t> and B. </a:t>
            </a:r>
            <a:r>
              <a:rPr lang="en-US" sz="1800" dirty="0" err="1" smtClean="0">
                <a:latin typeface="Times New Roman" pitchFamily="18" charset="0"/>
                <a:cs typeface="Times New Roman" pitchFamily="18" charset="0"/>
              </a:rPr>
              <a:t>Skibbe</a:t>
            </a:r>
            <a:r>
              <a:rPr lang="en-US" sz="1800" dirty="0" smtClean="0">
                <a:latin typeface="Times New Roman" pitchFamily="18" charset="0"/>
                <a:cs typeface="Times New Roman" pitchFamily="18" charset="0"/>
              </a:rPr>
              <a:t>, “The Relationship between Test Coverage and Reliability”, Proc. Int. Symp. Software Reliability Engineering, Nov. 1994, pp. 1867-195. </a:t>
            </a:r>
          </a:p>
          <a:p>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17</a:t>
            </a:fld>
            <a:endParaRPr lang="en-US"/>
          </a:p>
        </p:txBody>
      </p:sp>
    </p:spTree>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sz="1800" dirty="0" smtClean="0">
                <a:latin typeface="Times New Roman" pitchFamily="18" charset="0"/>
                <a:cs typeface="Times New Roman" pitchFamily="18" charset="0"/>
              </a:rPr>
              <a:t>J. Rosenberg, “Some Misconceptions about Lines of Code”, Proc. Int. Software Metrics Symp, Nov. 2015, pp. 137-142.</a:t>
            </a:r>
          </a:p>
          <a:p>
            <a:r>
              <a:rPr lang="en-US" sz="1800" dirty="0" smtClean="0">
                <a:latin typeface="Times New Roman" pitchFamily="18" charset="0"/>
                <a:cs typeface="Times New Roman" pitchFamily="18" charset="0"/>
              </a:rPr>
              <a:t>Ritu Dangwal. Public Computing, Computer Literacy and Educational Out- come: Children and Computers in Rural India, pages 59–66. IOS Press, Ams- terdam, The Netherlands, 2005.	</a:t>
            </a:r>
          </a:p>
          <a:p>
            <a:r>
              <a:rPr lang="en-US" sz="1800" dirty="0" smtClean="0">
                <a:latin typeface="Times New Roman" pitchFamily="18" charset="0"/>
                <a:cs typeface="Times New Roman" pitchFamily="18" charset="0"/>
              </a:rPr>
              <a:t>Myers, Glenford J.: The Art of Software Testing New York: John Wiley &amp; Sons, 1989. (Business Data Processing). - ISBN 0-471-04328-1 		</a:t>
            </a:r>
          </a:p>
          <a:p>
            <a:r>
              <a:rPr lang="en-US" sz="1800" dirty="0" smtClean="0">
                <a:latin typeface="Times New Roman" pitchFamily="18" charset="0"/>
                <a:cs typeface="Times New Roman" pitchFamily="18" charset="0"/>
              </a:rPr>
              <a:t>Myers, Glenford J.: The Art of Software Testing New York: John Wiley &amp; Sons, 2009. (Business Data Processing). - ISBN 0-471-04328-1</a:t>
            </a:r>
          </a:p>
          <a:p>
            <a:r>
              <a:rPr lang="en-US" sz="1800" dirty="0" smtClean="0">
                <a:latin typeface="Times New Roman" pitchFamily="18" charset="0"/>
                <a:cs typeface="Times New Roman" pitchFamily="18" charset="0"/>
              </a:rPr>
              <a:t>H. Yin, Z. Lebne-Dengal and Y.K. Malaiya, “Automatic Test Generation using Checkpoint encoding and Antirandom Testing”, Proc. Int. Symp. Software Reliability Engineering, 1999, pp. 84-95.</a:t>
            </a:r>
          </a:p>
          <a:p>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18</a:t>
            </a:fld>
            <a:endParaRPr lang="en-US"/>
          </a:p>
        </p:txBody>
      </p:sp>
      <p:sp>
        <p:nvSpPr>
          <p:cNvPr id="5" name="Title 1"/>
          <p:cNvSpPr txBox="1">
            <a:spLocks/>
          </p:cNvSpPr>
          <p:nvPr/>
        </p:nvSpPr>
        <p:spPr bwMode="auto">
          <a:xfrm>
            <a:off x="457200" y="304800"/>
            <a:ext cx="8229600" cy="685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REFERENCES </a:t>
            </a:r>
            <a:r>
              <a:rPr kumimoji="0" lang="en-US" sz="2000" b="0"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Cont.. </a:t>
            </a:r>
            <a:endParaRPr kumimoji="0" lang="en-US" sz="2000" b="0"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endParaRP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p:cNvSpPr>
            <a:spLocks noGrp="1"/>
          </p:cNvSpPr>
          <p:nvPr>
            <p:ph idx="1"/>
          </p:nvPr>
        </p:nvSpPr>
        <p:spPr>
          <a:xfrm>
            <a:off x="533400" y="2743200"/>
            <a:ext cx="8229600" cy="838200"/>
          </a:xfrm>
        </p:spPr>
        <p:txBody>
          <a:bodyPr/>
          <a:lstStyle/>
          <a:p>
            <a:pPr algn="ctr" eaLnBrk="1" hangingPunct="1">
              <a:buFont typeface="Arial" pitchFamily="34" charset="0"/>
              <a:buNone/>
            </a:pPr>
            <a:r>
              <a:rPr lang="en-US" sz="4400" b="1" dirty="0" smtClean="0">
                <a:latin typeface="Times New Roman" pitchFamily="18" charset="0"/>
                <a:cs typeface="Times New Roman" pitchFamily="18" charset="0"/>
              </a:rPr>
              <a:t>THANK YOU</a:t>
            </a:r>
          </a:p>
        </p:txBody>
      </p:sp>
      <p:sp>
        <p:nvSpPr>
          <p:cNvPr id="3" name="Slide Number Placeholder 2"/>
          <p:cNvSpPr>
            <a:spLocks noGrp="1"/>
          </p:cNvSpPr>
          <p:nvPr>
            <p:ph type="sldNum" sz="quarter" idx="12"/>
          </p:nvPr>
        </p:nvSpPr>
        <p:spPr/>
        <p:txBody>
          <a:bodyPr/>
          <a:lstStyle/>
          <a:p>
            <a:pPr>
              <a:defRPr/>
            </a:pPr>
            <a:fld id="{7570057F-7F33-4CAE-88E0-35952DACD356}" type="slidenum">
              <a:rPr lang="en-US" smtClean="0"/>
              <a:pPr>
                <a:defRPr/>
              </a:pPr>
              <a:t>19</a:t>
            </a:fld>
            <a:endParaRPr lang="en-US"/>
          </a:p>
        </p:txBody>
      </p:sp>
    </p:spTree>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Integral</Template>
  <TotalTime>1390</TotalTime>
  <Words>779</Words>
  <Application>Microsoft Office PowerPoint</Application>
  <PresentationFormat>On-screen Show (4:3)</PresentationFormat>
  <Paragraphs>162</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AUTOMATED TEST SOFTWARE(ATS)  ON CLOUD</vt:lpstr>
      <vt:lpstr>CONTENTS</vt:lpstr>
      <vt:lpstr>INTRODUCTION</vt:lpstr>
      <vt:lpstr>   EXISTING SCHEME</vt:lpstr>
      <vt:lpstr>   EXISTING SCHEME Cont..</vt:lpstr>
      <vt:lpstr>TECHNOLOGY USED</vt:lpstr>
      <vt:lpstr>PROPOSED SYSTEM WITH BLOCK DIAGRAM</vt:lpstr>
      <vt:lpstr>WORKING PRINCIPLE OF  PROPOSED SYSTEM</vt:lpstr>
      <vt:lpstr>WORKING PRINCIPLE WITH FLOW CHART</vt:lpstr>
      <vt:lpstr>Slide 10</vt:lpstr>
      <vt:lpstr>OUTCOMES AND RESULTS</vt:lpstr>
      <vt:lpstr>OUTCOMES AND RESULTS</vt:lpstr>
      <vt:lpstr>OUTCOMES AND RESULTS</vt:lpstr>
      <vt:lpstr>OUTCOMES AND RESULTS</vt:lpstr>
      <vt:lpstr>OUTCOMES AND RESULTS</vt:lpstr>
      <vt:lpstr>CONCLUSION AND FUTURE SCOPE</vt:lpstr>
      <vt:lpstr>REFERENCES </vt:lpstr>
      <vt:lpstr>Slide 18</vt:lpstr>
      <vt:lpstr>Slide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TTS</cp:lastModifiedBy>
  <cp:revision>235</cp:revision>
  <dcterms:created xsi:type="dcterms:W3CDTF">2013-12-25T12:40:00Z</dcterms:created>
  <dcterms:modified xsi:type="dcterms:W3CDTF">2021-04-13T11:47:49Z</dcterms:modified>
</cp:coreProperties>
</file>