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384" r:id="rId2"/>
    <p:sldId id="375" r:id="rId3"/>
    <p:sldId id="371" r:id="rId4"/>
    <p:sldId id="342" r:id="rId5"/>
    <p:sldId id="367" r:id="rId6"/>
    <p:sldId id="361" r:id="rId7"/>
    <p:sldId id="381" r:id="rId8"/>
    <p:sldId id="363" r:id="rId9"/>
    <p:sldId id="374" r:id="rId10"/>
    <p:sldId id="350" r:id="rId11"/>
    <p:sldId id="377" r:id="rId12"/>
    <p:sldId id="313" r:id="rId13"/>
    <p:sldId id="382" r:id="rId14"/>
    <p:sldId id="257" r:id="rId15"/>
    <p:sldId id="383" r:id="rId16"/>
    <p:sldId id="366" r:id="rId17"/>
    <p:sldId id="380" r:id="rId18"/>
    <p:sldId id="331" r:id="rId1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63" autoAdjust="0"/>
    <p:restoredTop sz="91119" autoAdjust="0"/>
  </p:normalViewPr>
  <p:slideViewPr>
    <p:cSldViewPr>
      <p:cViewPr varScale="1">
        <p:scale>
          <a:sx n="73" d="100"/>
          <a:sy n="73" d="100"/>
        </p:scale>
        <p:origin x="-450" y="-102"/>
      </p:cViewPr>
      <p:guideLst>
        <p:guide orient="horz" pos="2160"/>
        <p:guide pos="2880"/>
      </p:guideLst>
    </p:cSldViewPr>
  </p:slideViewPr>
  <p:outlineViewPr>
    <p:cViewPr>
      <p:scale>
        <a:sx n="33" d="100"/>
        <a:sy n="33" d="100"/>
      </p:scale>
      <p:origin x="102"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4E620A1-11A7-40E6-98DA-F084CD4D5829}" type="datetimeFigureOut">
              <a:rPr lang="en-US"/>
              <a:pPr>
                <a:defRPr/>
              </a:pPr>
              <a:t>13-Apr-21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D70582A-6561-40DF-8C7A-0D582E7C0A13}" type="slidenum">
              <a:rPr lang="en-US"/>
              <a:pPr>
                <a:defRPr/>
              </a:pPr>
              <a:t>‹#›</a:t>
            </a:fld>
            <a:endParaRPr lang="en-US"/>
          </a:p>
        </p:txBody>
      </p:sp>
    </p:spTree>
    <p:extLst>
      <p:ext uri="{BB962C8B-B14F-4D97-AF65-F5344CB8AC3E}">
        <p14:creationId xmlns:p14="http://schemas.microsoft.com/office/powerpoint/2010/main" xmlns="" val="17962772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074D8A0-B04F-4FE3-AA10-A4F3F40F2B1C}"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4B50741-9806-423F-8229-E420720EA18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F3BB0AA-4709-44C1-811D-13CC4346E975}"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15EA8-6743-419E-A063-36479DA5781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851F2C7-CBA5-432D-A1B4-44746572F1A2}"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EEC459-76B5-4648-8B37-F99706DD7E4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362A319-C843-4A88-B069-8322B0F173FE}"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271A082-456F-4880-8A3A-DB4DA85F8CD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BE11525-3CA9-42EE-9C97-8813FF733A05}" type="datetime1">
              <a:rPr lang="en-US"/>
              <a:pPr>
                <a:defRPr/>
              </a:pPr>
              <a:t>13-Apr-21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99D0F9C-35D9-4E05-8FE8-1476E5CFE76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B3A5416-C31B-456C-94D6-20BF5C5EA767}" type="datetime1">
              <a:rPr lang="en-US"/>
              <a:pPr>
                <a:defRPr/>
              </a:pPr>
              <a:t>13-Apr-21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46DBCE6-C205-4C1C-9ED2-E1A8F55C60C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FE4142F-853B-4162-90D9-9F40EF758AAB}" type="datetime1">
              <a:rPr lang="en-US"/>
              <a:pPr>
                <a:defRPr/>
              </a:pPr>
              <a:t>13-Apr-21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303D003-B892-41A2-B721-44B6516BE18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84DF0EF-EA99-4DB1-93AD-BD31227B1588}"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9395C45-E8CB-4F25-9F22-7E2D4BCBCA5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EC205DA-64B7-4FCF-89BA-3F5F46681A35}"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A8B674B-4268-4F09-9459-BF90F2A9AD6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5E39099-45C4-4E19-85E1-BAF45EE6F65D}"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6AF628-B592-4C69-9AA4-34940DEE77A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F311BB8-6C97-4C53-829E-BF80A54703A9}"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D1C7DF-D142-4B72-B414-0831894CF87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5F63283-71F0-4369-B8FF-8D928F36FEDD}" type="datetime1">
              <a:rPr lang="en-US"/>
              <a:pPr>
                <a:defRPr/>
              </a:pPr>
              <a:t>13-Apr-21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4E07C0E-2587-41FD-9032-B0BECFE3D03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364162"/>
          </a:xfrm>
        </p:spPr>
        <p:txBody>
          <a:bodyPr/>
          <a:lstStyle/>
          <a:p>
            <a:pPr lvl="1" eaLnBrk="1" fontAlgn="auto" hangingPunct="1">
              <a:spcAft>
                <a:spcPts val="0"/>
              </a:spcAft>
              <a:defRPr/>
            </a:pPr>
            <a:r>
              <a:rPr lang="en-US" b="1" dirty="0" smtClean="0">
                <a:latin typeface="Times New Roman" pitchFamily="18" charset="0"/>
                <a:cs typeface="Times New Roman" pitchFamily="18" charset="0"/>
              </a:rPr>
              <a:t>ARTIK CLOUD BASED SMART CAR PARKING</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SYSTEM </a:t>
            </a:r>
            <a:br>
              <a:rPr lang="en-US" b="1" dirty="0" smtClean="0">
                <a:latin typeface="Times New Roman" pitchFamily="18" charset="0"/>
                <a:cs typeface="Times New Roman" pitchFamily="18" charset="0"/>
              </a:rPr>
            </a:b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latin typeface="Times New Roman" pitchFamily="18" charset="0"/>
                <a:ea typeface="+mn-ea"/>
                <a:cs typeface="Times New Roman" pitchFamily="18" charset="0"/>
              </a:rPr>
              <a:t>CONTENTS</a:t>
            </a:r>
            <a:endParaRPr lang="en-US" sz="3200" b="1" dirty="0">
              <a:latin typeface="Times New Roman" pitchFamily="18" charset="0"/>
              <a:ea typeface="+mn-ea"/>
              <a:cs typeface="Times New Roman" pitchFamily="18" charset="0"/>
            </a:endParaRPr>
          </a:p>
        </p:txBody>
      </p:sp>
      <p:sp>
        <p:nvSpPr>
          <p:cNvPr id="3" name="Content Placeholder 2"/>
          <p:cNvSpPr>
            <a:spLocks noGrp="1"/>
          </p:cNvSpPr>
          <p:nvPr>
            <p:ph idx="1"/>
          </p:nvPr>
        </p:nvSpPr>
        <p:spPr>
          <a:xfrm>
            <a:off x="457200" y="1600200"/>
            <a:ext cx="8229600" cy="4876800"/>
          </a:xfrm>
        </p:spPr>
        <p:txBody>
          <a:bodyPr/>
          <a:lstStyle/>
          <a:p>
            <a:pPr>
              <a:buFont typeface="Wingdings" pitchFamily="2" charset="2"/>
              <a:buChar char="Ø"/>
            </a:pPr>
            <a:r>
              <a:rPr lang="en-US" dirty="0" smtClean="0">
                <a:latin typeface="Times New Roman" pitchFamily="18" charset="0"/>
                <a:cs typeface="Times New Roman" pitchFamily="18" charset="0"/>
              </a:rPr>
              <a:t>Introduction about IoT </a:t>
            </a:r>
          </a:p>
          <a:p>
            <a:pPr>
              <a:buFont typeface="Wingdings" pitchFamily="2" charset="2"/>
              <a:buChar char="Ø"/>
            </a:pPr>
            <a:r>
              <a:rPr lang="en-US" dirty="0" smtClean="0">
                <a:latin typeface="Times New Roman" pitchFamily="18" charset="0"/>
                <a:cs typeface="Times New Roman" pitchFamily="18" charset="0"/>
              </a:rPr>
              <a:t> System Analysis</a:t>
            </a:r>
          </a:p>
          <a:p>
            <a:pPr>
              <a:buFont typeface="Wingdings" pitchFamily="2" charset="2"/>
              <a:buChar char="Ø"/>
            </a:pPr>
            <a:r>
              <a:rPr lang="en-US" dirty="0" smtClean="0">
                <a:latin typeface="Times New Roman" pitchFamily="18" charset="0"/>
                <a:cs typeface="Times New Roman" pitchFamily="18" charset="0"/>
              </a:rPr>
              <a:t> Components Used for Project </a:t>
            </a:r>
          </a:p>
          <a:p>
            <a:pPr>
              <a:buFont typeface="Wingdings" pitchFamily="2" charset="2"/>
              <a:buChar char="Ø"/>
            </a:pPr>
            <a:r>
              <a:rPr lang="en-US" dirty="0" smtClean="0">
                <a:latin typeface="Times New Roman" pitchFamily="18" charset="0"/>
                <a:cs typeface="Times New Roman" pitchFamily="18" charset="0"/>
              </a:rPr>
              <a:t> ATMEGA 328P Arduino Uno Platform</a:t>
            </a:r>
          </a:p>
          <a:p>
            <a:pPr>
              <a:buFont typeface="Wingdings" pitchFamily="2" charset="2"/>
              <a:buChar char="Ø"/>
            </a:pPr>
            <a:r>
              <a:rPr lang="en-US" dirty="0" smtClean="0">
                <a:latin typeface="Times New Roman" pitchFamily="18" charset="0"/>
                <a:cs typeface="Times New Roman" pitchFamily="18" charset="0"/>
              </a:rPr>
              <a:t> Raspberry pi 3</a:t>
            </a:r>
          </a:p>
          <a:p>
            <a:pPr>
              <a:buFont typeface="Wingdings" pitchFamily="2" charset="2"/>
              <a:buChar char="Ø"/>
            </a:pPr>
            <a:r>
              <a:rPr lang="en-US" dirty="0" smtClean="0">
                <a:latin typeface="Times New Roman" pitchFamily="18" charset="0"/>
                <a:cs typeface="Times New Roman" pitchFamily="18" charset="0"/>
              </a:rPr>
              <a:t>Ultra Sonic Module  HC-SR04 </a:t>
            </a:r>
          </a:p>
          <a:p>
            <a:pPr>
              <a:buFont typeface="Wingdings" pitchFamily="2" charset="2"/>
              <a:buChar char="Ø"/>
            </a:pPr>
            <a:r>
              <a:rPr lang="en-US" dirty="0" smtClean="0">
                <a:latin typeface="Times New Roman" pitchFamily="18" charset="0"/>
                <a:cs typeface="Times New Roman" pitchFamily="18" charset="0"/>
              </a:rPr>
              <a:t>IoT Cloud  Integration </a:t>
            </a:r>
          </a:p>
          <a:p>
            <a:pPr>
              <a:buFont typeface="Wingdings" pitchFamily="2" charset="2"/>
              <a:buChar char="Ø"/>
            </a:pPr>
            <a:r>
              <a:rPr lang="en-US" dirty="0" smtClean="0">
                <a:latin typeface="Times New Roman" pitchFamily="18" charset="0"/>
                <a:cs typeface="Times New Roman" pitchFamily="18" charset="0"/>
              </a:rPr>
              <a:t>Communication Models and  Power Supply</a:t>
            </a: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2</a:t>
            </a:fld>
            <a:endParaRPr lang="en-US" dirty="0"/>
          </a:p>
        </p:txBody>
      </p:sp>
    </p:spTree>
    <p:extLst>
      <p:ext uri="{BB962C8B-B14F-4D97-AF65-F5344CB8AC3E}">
        <p14:creationId xmlns:p14="http://schemas.microsoft.com/office/powerpoint/2010/main" xmlns="" val="1979997202"/>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latin typeface="Times New Roman" pitchFamily="18" charset="0"/>
                <a:cs typeface="Times New Roman" pitchFamily="18" charset="0"/>
              </a:rPr>
              <a:t>ABSTRACT</a:t>
            </a:r>
            <a:endParaRPr lang="en-US" sz="3200" dirty="0"/>
          </a:p>
        </p:txBody>
      </p:sp>
      <p:sp>
        <p:nvSpPr>
          <p:cNvPr id="3" name="Content Placeholder 2"/>
          <p:cNvSpPr>
            <a:spLocks noGrp="1"/>
          </p:cNvSpPr>
          <p:nvPr>
            <p:ph idx="1"/>
          </p:nvPr>
        </p:nvSpPr>
        <p:spPr>
          <a:xfrm>
            <a:off x="457200" y="1219200"/>
            <a:ext cx="8229600" cy="4906963"/>
          </a:xfrm>
        </p:spPr>
        <p:txBody>
          <a:bodyPr/>
          <a:lstStyle/>
          <a:p>
            <a:r>
              <a:rPr lang="en-US" sz="2800" dirty="0" smtClean="0">
                <a:latin typeface="Times New Roman" pitchFamily="18" charset="0"/>
                <a:cs typeface="Times New Roman" pitchFamily="18" charset="0"/>
              </a:rPr>
              <a:t>Concept of Smart cities have gained great popularity. Thanks to the evolution of Internet of things the idea of smart city now seems to be achievable. </a:t>
            </a:r>
          </a:p>
          <a:p>
            <a:r>
              <a:rPr lang="en-US" sz="2800" dirty="0" smtClean="0">
                <a:latin typeface="Times New Roman" pitchFamily="18" charset="0"/>
                <a:cs typeface="Times New Roman" pitchFamily="18" charset="0"/>
              </a:rPr>
              <a:t>In this paper, we proposed Smart Parking system consists of an on-site deployment of an IoT module which is combination of   Raspberry pi 3 and Arduino Uno and HC-SRO4 Sonars that is used to monitor and signalize the state of availability of each single parking space.</a:t>
            </a:r>
            <a:endParaRPr lang="en-US" sz="2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3</a:t>
            </a:fld>
            <a:endParaRPr lang="en-US" dirty="0"/>
          </a:p>
        </p:txBody>
      </p:sp>
    </p:spTree>
    <p:extLst>
      <p:ext uri="{BB962C8B-B14F-4D97-AF65-F5344CB8AC3E}">
        <p14:creationId xmlns:p14="http://schemas.microsoft.com/office/powerpoint/2010/main" xmlns="" val="2234558466"/>
      </p:ext>
    </p:extLst>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62000" y="304800"/>
            <a:ext cx="7467600" cy="838200"/>
          </a:xfrm>
        </p:spPr>
        <p:txBody>
          <a:bodyPr/>
          <a:lstStyle/>
          <a:p>
            <a:pPr eaLnBrk="1" hangingPunct="1">
              <a:lnSpc>
                <a:spcPct val="150000"/>
              </a:lnSpc>
            </a:pP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en-US" sz="3200" b="1" dirty="0" smtClean="0">
                <a:latin typeface="Times New Roman" pitchFamily="18" charset="0"/>
                <a:cs typeface="Times New Roman" pitchFamily="18" charset="0"/>
              </a:rPr>
              <a:t>EXISTING SYSTEM</a:t>
            </a:r>
          </a:p>
        </p:txBody>
      </p:sp>
      <p:sp>
        <p:nvSpPr>
          <p:cNvPr id="5123" name="Content Placeholder 2"/>
          <p:cNvSpPr>
            <a:spLocks noGrp="1"/>
          </p:cNvSpPr>
          <p:nvPr>
            <p:ph idx="1"/>
          </p:nvPr>
        </p:nvSpPr>
        <p:spPr>
          <a:xfrm>
            <a:off x="228600" y="1066800"/>
            <a:ext cx="8482012" cy="5562600"/>
          </a:xfrm>
        </p:spPr>
        <p:txBody>
          <a:bodyPr/>
          <a:lstStyle/>
          <a:p>
            <a:pPr algn="just" eaLnBrk="1" hangingPunct="1">
              <a:buFont typeface="Wingdings" pitchFamily="2" charset="2"/>
              <a:buChar char="Ø"/>
            </a:pPr>
            <a:r>
              <a:rPr lang="en-US" sz="2800" b="1" dirty="0" smtClean="0">
                <a:latin typeface="Times New Roman" pitchFamily="18" charset="0"/>
                <a:cs typeface="Times New Roman" pitchFamily="18" charset="0"/>
              </a:rPr>
              <a:t>The Baltimore/Washington Airport Car Park</a:t>
            </a:r>
          </a:p>
          <a:p>
            <a:pPr algn="just" eaLnBrk="1" hangingPunct="1">
              <a:buNone/>
            </a:pPr>
            <a:r>
              <a:rPr lang="en-US"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 It is an automated parking guidance system intended to make finding a parking lot quick and hassle free at the Baltimore/Washington Airport.</a:t>
            </a:r>
          </a:p>
          <a:p>
            <a:pPr algn="just" eaLnBrk="1" hangingPunct="1">
              <a:buFont typeface="Wingdings" pitchFamily="2" charset="2"/>
              <a:buChar char="Ø"/>
            </a:pPr>
            <a:r>
              <a:rPr lang="en-US" sz="2800" b="1" dirty="0" smtClean="0">
                <a:latin typeface="Times New Roman" pitchFamily="18" charset="0"/>
                <a:cs typeface="Times New Roman" pitchFamily="18" charset="0"/>
              </a:rPr>
              <a:t>Plaza Low Yacht Car Park System</a:t>
            </a:r>
          </a:p>
          <a:p>
            <a:pPr algn="just" eaLnBrk="1" hangingPunct="1">
              <a:buNone/>
            </a:pPr>
            <a:r>
              <a:rPr lang="en-US" sz="2800" b="1"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	Plaza Yacht parking system is one of example of  in-door car park in Kuala Lumpur that guide car driver to available car park.</a:t>
            </a:r>
          </a:p>
          <a:p>
            <a:pPr algn="just" eaLnBrk="1" hangingPunct="1">
              <a:buFont typeface="Wingdings" pitchFamily="2" charset="2"/>
              <a:buChar char="Ø"/>
            </a:pPr>
            <a:r>
              <a:rPr lang="en-US" sz="2800" b="1" dirty="0" smtClean="0">
                <a:latin typeface="Times New Roman" pitchFamily="18" charset="0"/>
                <a:cs typeface="Times New Roman" pitchFamily="18" charset="0"/>
              </a:rPr>
              <a:t> Plaza Singapore Car Park System</a:t>
            </a:r>
            <a:endParaRPr lang="en-US" sz="2800" dirty="0" smtClean="0">
              <a:latin typeface="Times New Roman" pitchFamily="18" charset="0"/>
              <a:cs typeface="Times New Roman" pitchFamily="18" charset="0"/>
            </a:endParaRPr>
          </a:p>
          <a:p>
            <a:pPr eaLnBrk="1" hangingPunct="1">
              <a:buNone/>
            </a:pPr>
            <a:r>
              <a:rPr lang="en-US" sz="2800" dirty="0" smtClean="0">
                <a:latin typeface="Times New Roman" pitchFamily="18" charset="0"/>
                <a:cs typeface="Times New Roman" pitchFamily="18" charset="0"/>
              </a:rPr>
              <a:t>     Plaza Singapore has introduced ST Electronics’ user friendly parking guidance system.</a:t>
            </a:r>
          </a:p>
        </p:txBody>
      </p:sp>
      <p:sp>
        <p:nvSpPr>
          <p:cNvPr id="4" name="Slide Number Placeholder 3"/>
          <p:cNvSpPr>
            <a:spLocks noGrp="1"/>
          </p:cNvSpPr>
          <p:nvPr>
            <p:ph type="sldNum" sz="quarter" idx="12"/>
          </p:nvPr>
        </p:nvSpPr>
        <p:spPr/>
        <p:txBody>
          <a:bodyPr/>
          <a:lstStyle/>
          <a:p>
            <a:pPr>
              <a:defRPr/>
            </a:pPr>
            <a:fld id="{7324C11D-6C5E-4930-B04B-8227908DCAFD}" type="slidenum">
              <a:rPr lang="en-US" smtClean="0"/>
              <a:pPr>
                <a:defRPr/>
              </a:pPr>
              <a:t>4</a:t>
            </a:fld>
            <a:endParaRPr lang="en-US"/>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1"/>
            <a:ext cx="8229600" cy="4876800"/>
          </a:xfrm>
        </p:spPr>
        <p:txBody>
          <a:bodyPr/>
          <a:lstStyle/>
          <a:p>
            <a:pPr>
              <a:buFont typeface="Wingdings" pitchFamily="2" charset="2"/>
              <a:buChar char="Ø"/>
            </a:pPr>
            <a:r>
              <a:rPr lang="en-US" sz="2800" dirty="0" smtClean="0">
                <a:latin typeface="Times New Roman" pitchFamily="18" charset="0"/>
                <a:cs typeface="Times New Roman" pitchFamily="18" charset="0"/>
              </a:rPr>
              <a:t>Work in this field is being preferred by most of the automobile companies like </a:t>
            </a:r>
            <a:r>
              <a:rPr lang="en-US" sz="2800" b="1" dirty="0" smtClean="0">
                <a:latin typeface="Times New Roman" pitchFamily="18" charset="0"/>
                <a:cs typeface="Times New Roman" pitchFamily="18" charset="0"/>
              </a:rPr>
              <a:t>TOYOTA</a:t>
            </a:r>
            <a:r>
              <a:rPr lang="en-US" sz="2800"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BMW</a:t>
            </a:r>
            <a:r>
              <a:rPr lang="en-US" sz="2800" dirty="0" smtClean="0">
                <a:latin typeface="Times New Roman" pitchFamily="18" charset="0"/>
                <a:cs typeface="Times New Roman" pitchFamily="18" charset="0"/>
              </a:rPr>
              <a:t>,</a:t>
            </a:r>
            <a:r>
              <a:rPr lang="en-US" sz="2800" b="1" dirty="0" smtClean="0">
                <a:latin typeface="Times New Roman" pitchFamily="18" charset="0"/>
                <a:cs typeface="Times New Roman" pitchFamily="18" charset="0"/>
              </a:rPr>
              <a:t>BOSCH</a:t>
            </a:r>
            <a:r>
              <a:rPr lang="en-US" sz="2800" dirty="0" smtClean="0">
                <a:latin typeface="Times New Roman" pitchFamily="18" charset="0"/>
                <a:cs typeface="Times New Roman" pitchFamily="18" charset="0"/>
              </a:rPr>
              <a:t>,</a:t>
            </a:r>
            <a:r>
              <a:rPr lang="en-US" sz="2800" b="1" dirty="0" smtClean="0">
                <a:latin typeface="Times New Roman" pitchFamily="18" charset="0"/>
                <a:cs typeface="Times New Roman" pitchFamily="18" charset="0"/>
              </a:rPr>
              <a:t>ERICSSON</a:t>
            </a:r>
            <a:r>
              <a:rPr lang="en-US" sz="2800" dirty="0" smtClean="0">
                <a:latin typeface="Times New Roman" pitchFamily="18" charset="0"/>
                <a:cs typeface="Times New Roman" pitchFamily="18" charset="0"/>
              </a:rPr>
              <a:t> using different       microcontrollers and microprocessors such as </a:t>
            </a:r>
            <a:r>
              <a:rPr lang="en-US" sz="2800" b="1" dirty="0" smtClean="0">
                <a:latin typeface="Times New Roman" pitchFamily="18" charset="0"/>
                <a:cs typeface="Times New Roman" pitchFamily="18" charset="0"/>
              </a:rPr>
              <a:t>RASPBERRY PI</a:t>
            </a:r>
            <a:r>
              <a:rPr lang="en-US" sz="2800"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ARDUINO</a:t>
            </a:r>
            <a:r>
              <a:rPr lang="en-US" sz="2800" dirty="0" smtClean="0">
                <a:latin typeface="Times New Roman" pitchFamily="18" charset="0"/>
                <a:cs typeface="Times New Roman" pitchFamily="18" charset="0"/>
              </a:rPr>
              <a:t>,</a:t>
            </a:r>
            <a:r>
              <a:rPr lang="en-US" sz="2800" b="1" dirty="0" smtClean="0">
                <a:latin typeface="Times New Roman" pitchFamily="18" charset="0"/>
                <a:cs typeface="Times New Roman" pitchFamily="18" charset="0"/>
              </a:rPr>
              <a:t>INTEL GALEIO</a:t>
            </a:r>
            <a:r>
              <a:rPr lang="en-US" sz="2800" dirty="0" smtClean="0">
                <a:latin typeface="Times New Roman" pitchFamily="18" charset="0"/>
                <a:cs typeface="Times New Roman" pitchFamily="18" charset="0"/>
              </a:rPr>
              <a:t> controllers uses sensors like  </a:t>
            </a:r>
            <a:r>
              <a:rPr lang="en-US" sz="2800" b="1" dirty="0" smtClean="0">
                <a:latin typeface="Times New Roman" pitchFamily="18" charset="0"/>
                <a:cs typeface="Times New Roman" pitchFamily="18" charset="0"/>
              </a:rPr>
              <a:t>IR</a:t>
            </a:r>
            <a:r>
              <a:rPr lang="en-US" sz="2800" dirty="0" smtClean="0">
                <a:latin typeface="Times New Roman" pitchFamily="18" charset="0"/>
                <a:cs typeface="Times New Roman" pitchFamily="18" charset="0"/>
              </a:rPr>
              <a:t>,</a:t>
            </a:r>
            <a:r>
              <a:rPr lang="en-US" sz="2800" b="1" dirty="0" smtClean="0">
                <a:latin typeface="Times New Roman" pitchFamily="18" charset="0"/>
                <a:cs typeface="Times New Roman" pitchFamily="18" charset="0"/>
              </a:rPr>
              <a:t>ULTRA SONIC</a:t>
            </a:r>
            <a:r>
              <a:rPr lang="en-US" sz="2800" dirty="0" smtClean="0">
                <a:latin typeface="Times New Roman" pitchFamily="18" charset="0"/>
                <a:cs typeface="Times New Roman" pitchFamily="18" charset="0"/>
              </a:rPr>
              <a:t>,</a:t>
            </a:r>
            <a:r>
              <a:rPr lang="en-US" sz="2800" b="1" dirty="0" smtClean="0">
                <a:latin typeface="Times New Roman" pitchFamily="18" charset="0"/>
                <a:cs typeface="Times New Roman" pitchFamily="18" charset="0"/>
              </a:rPr>
              <a:t>RFID</a:t>
            </a:r>
            <a:r>
              <a:rPr lang="en-US" sz="2800" dirty="0" smtClean="0">
                <a:latin typeface="Times New Roman" pitchFamily="18" charset="0"/>
                <a:cs typeface="Times New Roman" pitchFamily="18" charset="0"/>
              </a:rPr>
              <a:t>, through Wireless Sensor technologies, </a:t>
            </a:r>
            <a:r>
              <a:rPr lang="en-US" sz="2800" b="1" dirty="0" smtClean="0">
                <a:latin typeface="Times New Roman" pitchFamily="18" charset="0"/>
                <a:cs typeface="Times New Roman" pitchFamily="18" charset="0"/>
              </a:rPr>
              <a:t>GPS </a:t>
            </a:r>
            <a:r>
              <a:rPr lang="en-US" sz="2800" dirty="0" smtClean="0">
                <a:latin typeface="Times New Roman" pitchFamily="18" charset="0"/>
                <a:cs typeface="Times New Roman" pitchFamily="18" charset="0"/>
              </a:rPr>
              <a:t>and </a:t>
            </a:r>
            <a:r>
              <a:rPr lang="en-US" sz="2800" b="1" dirty="0" smtClean="0">
                <a:latin typeface="Times New Roman" pitchFamily="18" charset="0"/>
                <a:cs typeface="Times New Roman" pitchFamily="18" charset="0"/>
              </a:rPr>
              <a:t>UHF.</a:t>
            </a:r>
            <a:endParaRPr lang="en-US" sz="2800" dirty="0" smtClean="0">
              <a:latin typeface="Times New Roman" pitchFamily="18" charset="0"/>
              <a:cs typeface="Times New Roman" pitchFamily="18" charset="0"/>
            </a:endParaRPr>
          </a:p>
          <a:p>
            <a:pPr>
              <a:buFont typeface="Wingdings" pitchFamily="2" charset="2"/>
              <a:buChar char="Ø"/>
            </a:pPr>
            <a:r>
              <a:rPr lang="en-US" sz="2800" dirty="0" smtClean="0">
                <a:latin typeface="Times New Roman" pitchFamily="18" charset="0"/>
                <a:cs typeface="Times New Roman" pitchFamily="18" charset="0"/>
              </a:rPr>
              <a:t>Use of low power consumption sensors and controllers is an important factor while designing a proposed system</a:t>
            </a:r>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and choosing easy integrated IoT clouds are great challenge.</a:t>
            </a:r>
            <a:endParaRPr lang="en-US" sz="2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5</a:t>
            </a:fld>
            <a:endParaRPr lang="en-US"/>
          </a:p>
        </p:txBody>
      </p:sp>
      <p:sp>
        <p:nvSpPr>
          <p:cNvPr id="5" name="Title 1"/>
          <p:cNvSpPr>
            <a:spLocks noGrp="1"/>
          </p:cNvSpPr>
          <p:nvPr>
            <p:ph type="title"/>
          </p:nvPr>
        </p:nvSpPr>
        <p:spPr>
          <a:xfrm>
            <a:off x="762000" y="304800"/>
            <a:ext cx="7467600" cy="838200"/>
          </a:xfrm>
        </p:spPr>
        <p:txBody>
          <a:bodyPr/>
          <a:lstStyle/>
          <a:p>
            <a:pPr eaLnBrk="1" hangingPunct="1">
              <a:lnSpc>
                <a:spcPct val="150000"/>
              </a:lnSpc>
            </a:pPr>
            <a:r>
              <a:rPr lang="en-US" sz="32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  EXISTING SYSTEM </a:t>
            </a:r>
            <a:r>
              <a:rPr lang="en-US" sz="2000" dirty="0" smtClean="0">
                <a:latin typeface="Times New Roman" pitchFamily="18" charset="0"/>
                <a:cs typeface="Times New Roman" pitchFamily="18" charset="0"/>
              </a:rPr>
              <a:t>Cont..</a:t>
            </a:r>
          </a:p>
        </p:txBody>
      </p:sp>
    </p:spTree>
    <p:extLst>
      <p:ext uri="{BB962C8B-B14F-4D97-AF65-F5344CB8AC3E}">
        <p14:creationId xmlns:p14="http://schemas.microsoft.com/office/powerpoint/2010/main" xmlns="" val="2488704618"/>
      </p:ext>
    </p:extLst>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81000" y="228600"/>
            <a:ext cx="8229600" cy="1143000"/>
          </a:xfrm>
        </p:spPr>
        <p:txBody>
          <a:bodyPr/>
          <a:lstStyle/>
          <a:p>
            <a:pPr eaLnBrk="1" hangingPunct="1"/>
            <a:r>
              <a:rPr lang="en-US" sz="3200" b="1" dirty="0" smtClean="0">
                <a:latin typeface="Times New Roman" pitchFamily="18" charset="0"/>
                <a:cs typeface="Times New Roman" pitchFamily="18" charset="0"/>
              </a:rPr>
              <a:t>PROPOSED SYSTEM WITH BLOCK DIAGRAM</a:t>
            </a:r>
          </a:p>
        </p:txBody>
      </p:sp>
      <p:sp>
        <p:nvSpPr>
          <p:cNvPr id="9219" name="Rectangle 3"/>
          <p:cNvSpPr>
            <a:spLocks noGrp="1" noChangeArrowheads="1"/>
          </p:cNvSpPr>
          <p:nvPr>
            <p:ph type="body" idx="1"/>
          </p:nvPr>
        </p:nvSpPr>
        <p:spPr/>
        <p:txBody>
          <a:bodyPr/>
          <a:lstStyle/>
          <a:p>
            <a:pPr eaLnBrk="1" hangingPunct="1">
              <a:buFont typeface="Arial" pitchFamily="34" charset="0"/>
              <a:buNone/>
            </a:pPr>
            <a:r>
              <a:rPr lang="en-US" sz="2400" dirty="0" smtClean="0">
                <a:latin typeface="Times New Roman" pitchFamily="18" charset="0"/>
                <a:cs typeface="Times New Roman" pitchFamily="18" charset="0"/>
              </a:rPr>
              <a:t> </a:t>
            </a:r>
          </a:p>
          <a:p>
            <a:pPr eaLnBrk="1" hangingPunct="1">
              <a:buFont typeface="Arial" pitchFamily="34" charset="0"/>
              <a:buNone/>
            </a:pPr>
            <a:endParaRPr lang="en-US" sz="24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E29EC179-5E18-45D1-B3E0-FD696C5272D5}" type="slidenum">
              <a:rPr lang="en-US" smtClean="0"/>
              <a:pPr>
                <a:defRPr/>
              </a:pPr>
              <a:t>6</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629848" y="1676400"/>
            <a:ext cx="5886450" cy="48196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sz="3200" b="1" dirty="0" smtClean="0">
                <a:latin typeface="Times New Roman" pitchFamily="18" charset="0"/>
                <a:cs typeface="Times New Roman" pitchFamily="18" charset="0"/>
              </a:rPr>
              <a:t>WORKING PRINCIPLE OF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PROPOSED SYSTEM</a:t>
            </a:r>
            <a:endParaRPr lang="en-US" sz="3200" dirty="0"/>
          </a:p>
        </p:txBody>
      </p:sp>
      <p:sp>
        <p:nvSpPr>
          <p:cNvPr id="3" name="Content Placeholder 2"/>
          <p:cNvSpPr>
            <a:spLocks noGrp="1"/>
          </p:cNvSpPr>
          <p:nvPr>
            <p:ph idx="1"/>
          </p:nvPr>
        </p:nvSpPr>
        <p:spPr/>
        <p:txBody>
          <a:bodyPr/>
          <a:lstStyle/>
          <a:p>
            <a:pPr lvl="0">
              <a:buFont typeface="Wingdings" pitchFamily="2" charset="2"/>
              <a:buChar char="Ø"/>
            </a:pPr>
            <a:r>
              <a:rPr lang="en-US" sz="2800" dirty="0" smtClean="0"/>
              <a:t>ATMEGA 328P (ARDUINO UNO )</a:t>
            </a:r>
          </a:p>
          <a:p>
            <a:pPr lvl="0">
              <a:buFont typeface="Wingdings" pitchFamily="2" charset="2"/>
              <a:buChar char="Ø"/>
            </a:pPr>
            <a:r>
              <a:rPr lang="en-US" sz="2800" dirty="0" smtClean="0"/>
              <a:t>RASPEBRRY PI 3</a:t>
            </a:r>
          </a:p>
          <a:p>
            <a:pPr lvl="0">
              <a:buFont typeface="Wingdings" pitchFamily="2" charset="2"/>
              <a:buChar char="Ø"/>
            </a:pPr>
            <a:r>
              <a:rPr lang="en-US" sz="2800" dirty="0" smtClean="0"/>
              <a:t>HC-SRO4 ULTRA SONIC SENSORS</a:t>
            </a:r>
          </a:p>
          <a:p>
            <a:pPr lvl="0">
              <a:buFont typeface="Wingdings" pitchFamily="2" charset="2"/>
              <a:buChar char="Ø"/>
            </a:pPr>
            <a:r>
              <a:rPr lang="en-US" sz="2800" dirty="0" smtClean="0"/>
              <a:t>COMMUNICATION PLATFORMS</a:t>
            </a:r>
          </a:p>
          <a:p>
            <a:pPr lvl="0">
              <a:buFont typeface="Wingdings" pitchFamily="2" charset="2"/>
              <a:buChar char="Ø"/>
            </a:pPr>
            <a:r>
              <a:rPr lang="en-US" sz="2800" dirty="0" smtClean="0"/>
              <a:t>POWER SUPPLY</a:t>
            </a:r>
          </a:p>
          <a:p>
            <a:pPr>
              <a:buNone/>
            </a:pPr>
            <a:endParaRPr lang="en-US" sz="2800" dirty="0">
              <a:solidFill>
                <a:srgbClr val="FF0000"/>
              </a:solidFill>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7</a:t>
            </a:fld>
            <a:endParaRPr lang="en-US"/>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0"/>
            <a:ext cx="8991600" cy="1143000"/>
          </a:xfrm>
        </p:spPr>
        <p:txBody>
          <a:bodyPr/>
          <a:lstStyle/>
          <a:p>
            <a:r>
              <a:rPr lang="en-US" sz="3200" b="1" dirty="0" smtClean="0">
                <a:latin typeface="Times New Roman" pitchFamily="18" charset="0"/>
                <a:cs typeface="Times New Roman" pitchFamily="18" charset="0"/>
              </a:rPr>
              <a:t>WORKING PRINCIPLE WITH FLOW CHART</a:t>
            </a:r>
            <a:endParaRPr lang="en-US" sz="3200" b="1"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8</a:t>
            </a:fld>
            <a:endParaRPr lang="en-US"/>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1219200" y="762000"/>
            <a:ext cx="6904661" cy="5757361"/>
          </a:xfrm>
        </p:spPr>
      </p:pic>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sz="3200" b="1" dirty="0" smtClean="0">
                <a:latin typeface="Times New Roman" pitchFamily="18" charset="0"/>
                <a:cs typeface="Times New Roman" pitchFamily="18" charset="0"/>
              </a:rPr>
              <a:t>MATHEMATICAL MODELING</a:t>
            </a:r>
            <a:endParaRPr lang="en-US" sz="32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524000"/>
            <a:ext cx="8305800" cy="4572000"/>
          </a:xfrm>
        </p:spPr>
        <p:txBody>
          <a:bodyPr/>
          <a:lstStyle/>
          <a:p>
            <a:r>
              <a:rPr lang="en-US" dirty="0" smtClean="0"/>
              <a:t>By using Pulse In function it helps to determine pulse width in time</a:t>
            </a:r>
          </a:p>
          <a:p>
            <a:r>
              <a:rPr lang="en-US" dirty="0" smtClean="0"/>
              <a:t>Duration of pulse is proportional to distance of obstacle.</a:t>
            </a:r>
          </a:p>
          <a:p>
            <a:r>
              <a:rPr lang="en-US" dirty="0"/>
              <a:t>D</a:t>
            </a:r>
            <a:r>
              <a:rPr lang="en-US" dirty="0" smtClean="0"/>
              <a:t>istance </a:t>
            </a:r>
            <a:r>
              <a:rPr lang="en-US" dirty="0"/>
              <a:t>= (high level </a:t>
            </a:r>
            <a:r>
              <a:rPr lang="en-US" dirty="0" smtClean="0"/>
              <a:t>time × velocity </a:t>
            </a:r>
            <a:r>
              <a:rPr lang="en-US" dirty="0"/>
              <a:t>of sound (340M/S) / 2, </a:t>
            </a:r>
          </a:p>
          <a:p>
            <a:r>
              <a:rPr lang="en-US" dirty="0" smtClean="0"/>
              <a:t>  </a:t>
            </a:r>
            <a:r>
              <a:rPr lang="en-US" dirty="0"/>
              <a:t>I</a:t>
            </a:r>
            <a:r>
              <a:rPr lang="en-US" dirty="0" smtClean="0"/>
              <a:t>n </a:t>
            </a:r>
            <a:r>
              <a:rPr lang="en-US" dirty="0"/>
              <a:t>centimeter = </a:t>
            </a:r>
            <a:r>
              <a:rPr lang="en-US" dirty="0" smtClean="0"/>
              <a:t>µs/58</a:t>
            </a:r>
          </a:p>
          <a:p>
            <a:r>
              <a:rPr lang="en-US" dirty="0"/>
              <a:t>D</a:t>
            </a:r>
            <a:r>
              <a:rPr lang="en-US" dirty="0" smtClean="0"/>
              <a:t>istance </a:t>
            </a:r>
            <a:r>
              <a:rPr lang="en-US" dirty="0"/>
              <a:t>= D</a:t>
            </a:r>
            <a:r>
              <a:rPr lang="en-US" dirty="0" smtClean="0"/>
              <a:t>uration/58.2</a:t>
            </a: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9</a:t>
            </a:fld>
            <a:endParaRPr lang="en-US"/>
          </a:p>
        </p:txBody>
      </p:sp>
    </p:spTree>
    <p:extLst>
      <p:ext uri="{BB962C8B-B14F-4D97-AF65-F5344CB8AC3E}">
        <p14:creationId xmlns:p14="http://schemas.microsoft.com/office/powerpoint/2010/main" xmlns="" val="865854589"/>
      </p:ext>
    </p:extLst>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152400" y="152400"/>
            <a:ext cx="8762999" cy="1138773"/>
          </a:xfrm>
          <a:prstGeom prst="rect">
            <a:avLst/>
          </a:prstGeom>
          <a:noFill/>
          <a:ln w="9525">
            <a:noFill/>
            <a:miter lim="800000"/>
            <a:headEnd/>
            <a:tailEnd/>
          </a:ln>
        </p:spPr>
        <p:txBody>
          <a:bodyPr wrap="square">
            <a:spAutoFit/>
          </a:bodyPr>
          <a:lstStyle/>
          <a:p>
            <a:pPr algn="ctr" eaLnBrk="0" hangingPunct="0"/>
            <a:r>
              <a:rPr lang="en-US" sz="36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SOFTWARE TOOLS USED AND ITS FEATURES</a:t>
            </a:r>
            <a:endParaRPr lang="en-US" sz="2400" dirty="0">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5BB58D08-B060-4E15-9407-073A85449181}" type="slidenum">
              <a:rPr lang="en-US" smtClean="0"/>
              <a:pPr>
                <a:defRPr/>
              </a:pPr>
              <a:t>10</a:t>
            </a:fld>
            <a:endParaRPr lang="en-US"/>
          </a:p>
        </p:txBody>
      </p:sp>
      <p:sp>
        <p:nvSpPr>
          <p:cNvPr id="6" name="TextBox 5"/>
          <p:cNvSpPr txBox="1"/>
          <p:nvPr/>
        </p:nvSpPr>
        <p:spPr>
          <a:xfrm>
            <a:off x="304800" y="2057400"/>
            <a:ext cx="8458200" cy="4585871"/>
          </a:xfrm>
          <a:prstGeom prst="rect">
            <a:avLst/>
          </a:prstGeom>
          <a:noFill/>
        </p:spPr>
        <p:txBody>
          <a:bodyPr wrap="square" rtlCol="0">
            <a:spAutoFit/>
          </a:bodyPr>
          <a:lstStyle/>
          <a:p>
            <a:pPr lvl="0">
              <a:buFont typeface="Wingdings" pitchFamily="2" charset="2"/>
              <a:buChar char="Ø"/>
            </a:pPr>
            <a:r>
              <a:rPr lang="en-US" sz="2400" dirty="0" smtClean="0">
                <a:latin typeface="Times New Roman" pitchFamily="18" charset="0"/>
                <a:cs typeface="Times New Roman" pitchFamily="18" charset="0"/>
              </a:rPr>
              <a:t> NODE.JS FOR SERVER SIDE</a:t>
            </a:r>
          </a:p>
          <a:p>
            <a:pPr lvl="0"/>
            <a:endParaRPr lang="en-US" sz="2400" dirty="0" smtClean="0">
              <a:latin typeface="Times New Roman" pitchFamily="18" charset="0"/>
              <a:cs typeface="Times New Roman" pitchFamily="18" charset="0"/>
            </a:endParaRPr>
          </a:p>
          <a:p>
            <a:pPr lvl="0">
              <a:buFont typeface="Wingdings" pitchFamily="2" charset="2"/>
              <a:buChar char="Ø"/>
            </a:pPr>
            <a:r>
              <a:rPr lang="en-US" sz="2400" dirty="0" smtClean="0">
                <a:latin typeface="Times New Roman" pitchFamily="18" charset="0"/>
                <a:cs typeface="Times New Roman" pitchFamily="18" charset="0"/>
              </a:rPr>
              <a:t> ARDUINO IDE </a:t>
            </a:r>
          </a:p>
          <a:p>
            <a:pPr lvl="0"/>
            <a:endParaRPr lang="en-US" sz="2400" dirty="0" smtClean="0">
              <a:latin typeface="Times New Roman" pitchFamily="18" charset="0"/>
              <a:cs typeface="Times New Roman" pitchFamily="18" charset="0"/>
            </a:endParaRPr>
          </a:p>
          <a:p>
            <a:pPr lvl="0">
              <a:buFont typeface="Wingdings" pitchFamily="2" charset="2"/>
              <a:buChar char="Ø"/>
            </a:pPr>
            <a:r>
              <a:rPr lang="en-US" sz="2400" dirty="0" smtClean="0">
                <a:latin typeface="Times New Roman" pitchFamily="18" charset="0"/>
                <a:cs typeface="Times New Roman" pitchFamily="18" charset="0"/>
              </a:rPr>
              <a:t> SAMSUNG ARTIK IOT CLOUD </a:t>
            </a:r>
          </a:p>
          <a:p>
            <a:pPr lvl="0"/>
            <a:endParaRPr lang="en-US" sz="2400" dirty="0" smtClean="0">
              <a:latin typeface="Times New Roman" pitchFamily="18" charset="0"/>
              <a:cs typeface="Times New Roman" pitchFamily="18" charset="0"/>
            </a:endParaRPr>
          </a:p>
          <a:p>
            <a:pPr lvl="0">
              <a:buFont typeface="Wingdings" pitchFamily="2" charset="2"/>
              <a:buChar char="Ø"/>
            </a:pPr>
            <a:r>
              <a:rPr lang="en-US" sz="2400" dirty="0" smtClean="0">
                <a:latin typeface="Times New Roman" pitchFamily="18" charset="0"/>
                <a:cs typeface="Times New Roman" pitchFamily="18" charset="0"/>
              </a:rPr>
              <a:t> WEBSOCKET PROTOCOL</a:t>
            </a:r>
          </a:p>
          <a:p>
            <a:pPr lvl="0"/>
            <a:endParaRPr lang="en-US" sz="2400" dirty="0" smtClean="0">
              <a:latin typeface="Times New Roman" pitchFamily="18" charset="0"/>
              <a:cs typeface="Times New Roman" pitchFamily="18" charset="0"/>
            </a:endParaRPr>
          </a:p>
          <a:p>
            <a:pPr lvl="0">
              <a:buFont typeface="Wingdings" pitchFamily="2" charset="2"/>
              <a:buChar char="Ø"/>
            </a:pPr>
            <a:r>
              <a:rPr lang="en-US" sz="2400" dirty="0" smtClean="0">
                <a:latin typeface="Times New Roman" pitchFamily="18" charset="0"/>
                <a:cs typeface="Times New Roman" pitchFamily="18" charset="0"/>
              </a:rPr>
              <a:t> MQTT PROTOCOL</a:t>
            </a:r>
          </a:p>
          <a:p>
            <a:pPr lvl="0"/>
            <a:endParaRPr lang="en-US" sz="2400" dirty="0" smtClean="0">
              <a:latin typeface="Times New Roman" pitchFamily="18" charset="0"/>
              <a:cs typeface="Times New Roman" pitchFamily="18" charset="0"/>
            </a:endParaRPr>
          </a:p>
          <a:p>
            <a:pPr lvl="0">
              <a:buFont typeface="Wingdings" pitchFamily="2" charset="2"/>
              <a:buChar char="Ø"/>
            </a:pPr>
            <a:r>
              <a:rPr lang="en-US" sz="2400" dirty="0" smtClean="0">
                <a:latin typeface="Times New Roman" pitchFamily="18" charset="0"/>
                <a:cs typeface="Times New Roman" pitchFamily="18" charset="0"/>
              </a:rPr>
              <a:t> WEB APP</a:t>
            </a:r>
          </a:p>
          <a:p>
            <a:pPr>
              <a:buFont typeface="Wingdings" pitchFamily="2" charset="2"/>
              <a:buChar char="Ø"/>
            </a:pPr>
            <a:endParaRPr lang="en-US" sz="2800" dirty="0">
              <a:latin typeface="Times New Roman" pitchFamily="18" charset="0"/>
              <a:cs typeface="Times New Roman" pitchFamily="18" charset="0"/>
            </a:endParaRPr>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623887" y="304800"/>
            <a:ext cx="7391400" cy="2000548"/>
          </a:xfrm>
          <a:prstGeom prst="rect">
            <a:avLst/>
          </a:prstGeom>
          <a:noFill/>
          <a:ln w="9525">
            <a:noFill/>
            <a:miter lim="800000"/>
            <a:headEnd/>
            <a:tailEnd/>
          </a:ln>
        </p:spPr>
        <p:txBody>
          <a:bodyPr wrap="square">
            <a:spAutoFit/>
          </a:bodyPr>
          <a:lstStyle/>
          <a:p>
            <a:pPr algn="ctr" eaLnBrk="0" hangingPunct="0"/>
            <a:r>
              <a:rPr lang="en-US" sz="36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SOFTWARE TOOLS USED AND ITS FEATURES            Cont..</a:t>
            </a:r>
          </a:p>
          <a:p>
            <a:pPr algn="ctr" eaLnBrk="0" hangingPunct="0"/>
            <a:endParaRPr lang="en-US" sz="3200" b="1" dirty="0" smtClean="0">
              <a:latin typeface="Times New Roman" pitchFamily="18" charset="0"/>
              <a:cs typeface="Times New Roman" pitchFamily="18" charset="0"/>
            </a:endParaRPr>
          </a:p>
          <a:p>
            <a:pPr algn="ctr" eaLnBrk="0" hangingPunct="0"/>
            <a:endParaRPr lang="en-US" sz="2400" dirty="0">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5BB58D08-B060-4E15-9407-073A85449181}" type="slidenum">
              <a:rPr lang="en-US" smtClean="0"/>
              <a:pPr>
                <a:defRPr/>
              </a:pPr>
              <a:t>11</a:t>
            </a:fld>
            <a:endParaRPr lang="en-US"/>
          </a:p>
        </p:txBody>
      </p:sp>
      <p:sp>
        <p:nvSpPr>
          <p:cNvPr id="2" name="TextBox 1"/>
          <p:cNvSpPr txBox="1"/>
          <p:nvPr/>
        </p:nvSpPr>
        <p:spPr>
          <a:xfrm>
            <a:off x="304800" y="1447800"/>
            <a:ext cx="8511527" cy="5262979"/>
          </a:xfrm>
          <a:prstGeom prst="rect">
            <a:avLst/>
          </a:prstGeom>
          <a:noFill/>
        </p:spPr>
        <p:txBody>
          <a:bodyPr wrap="square" rtlCol="0">
            <a:spAutoFit/>
          </a:bodyPr>
          <a:lstStyle/>
          <a:p>
            <a:pPr marL="285750" indent="-285750">
              <a:buFont typeface="Wingdings" pitchFamily="2" charset="2"/>
              <a:buChar char="Ø"/>
            </a:pPr>
            <a:endParaRPr lang="en-US" sz="2400" b="1" dirty="0" smtClean="0"/>
          </a:p>
          <a:p>
            <a:pPr marL="285750" indent="-285750">
              <a:buFont typeface="Wingdings" pitchFamily="2" charset="2"/>
              <a:buChar char="Ø"/>
            </a:pPr>
            <a:r>
              <a:rPr lang="en-US" sz="2400" b="1" dirty="0" smtClean="0"/>
              <a:t>Node.js</a:t>
            </a:r>
            <a:r>
              <a:rPr lang="en-US" sz="2400" dirty="0" smtClean="0"/>
              <a:t> is used as  </a:t>
            </a:r>
            <a:r>
              <a:rPr lang="en-US" sz="2400" dirty="0"/>
              <a:t>a platform </a:t>
            </a:r>
            <a:r>
              <a:rPr lang="en-US" sz="2400" dirty="0" smtClean="0"/>
              <a:t>to built </a:t>
            </a:r>
            <a:r>
              <a:rPr lang="en-US" sz="2400" dirty="0"/>
              <a:t>on Chrome's </a:t>
            </a:r>
            <a:r>
              <a:rPr lang="en-US" sz="2400" b="1" dirty="0" smtClean="0"/>
              <a:t>JavaScript </a:t>
            </a:r>
            <a:r>
              <a:rPr lang="en-US" sz="2400" dirty="0" smtClean="0"/>
              <a:t>runtime </a:t>
            </a:r>
            <a:r>
              <a:rPr lang="en-US" sz="2400" dirty="0"/>
              <a:t>for easily building fast and scalable network </a:t>
            </a:r>
            <a:r>
              <a:rPr lang="en-US" sz="2400" dirty="0" smtClean="0"/>
              <a:t>applications.</a:t>
            </a:r>
          </a:p>
          <a:p>
            <a:pPr marL="285750" indent="-285750">
              <a:buFont typeface="Wingdings" pitchFamily="2" charset="2"/>
              <a:buChar char="Ø"/>
            </a:pPr>
            <a:r>
              <a:rPr lang="en-US" sz="2400" dirty="0" smtClean="0"/>
              <a:t>Here we used to communicate with cloud and creating a </a:t>
            </a:r>
            <a:r>
              <a:rPr lang="en-US" sz="2400" dirty="0"/>
              <a:t>W</a:t>
            </a:r>
            <a:r>
              <a:rPr lang="en-US" sz="2400" dirty="0" smtClean="0"/>
              <a:t>eb App using HTML and JavaScript.</a:t>
            </a:r>
          </a:p>
          <a:p>
            <a:pPr marL="285750" indent="-285750">
              <a:buFont typeface="Wingdings" pitchFamily="2" charset="2"/>
              <a:buChar char="Ø"/>
            </a:pPr>
            <a:r>
              <a:rPr lang="en-US" sz="2400" dirty="0" smtClean="0"/>
              <a:t>Arduino IDE is used to code the microcontroller and burn the code into it.</a:t>
            </a:r>
          </a:p>
          <a:p>
            <a:pPr marL="285750" indent="-285750">
              <a:buFont typeface="Wingdings" pitchFamily="2" charset="2"/>
              <a:buChar char="Ø"/>
            </a:pPr>
            <a:r>
              <a:rPr lang="en-US" sz="2400" dirty="0" smtClean="0"/>
              <a:t>Samsung </a:t>
            </a:r>
            <a:r>
              <a:rPr lang="en-US" sz="2400" b="1" dirty="0" smtClean="0"/>
              <a:t>ARTIK </a:t>
            </a:r>
            <a:r>
              <a:rPr lang="en-US" sz="2400" dirty="0" smtClean="0"/>
              <a:t>IoT cloud is the where sensor data are analyzed and actions are given to client Devices</a:t>
            </a:r>
          </a:p>
          <a:p>
            <a:pPr marL="285750" indent="-285750">
              <a:buFont typeface="Wingdings" pitchFamily="2" charset="2"/>
              <a:buChar char="Ø"/>
            </a:pPr>
            <a:r>
              <a:rPr lang="en-US" sz="2400" dirty="0"/>
              <a:t>MQTT is a machine-to-machine (M2M</a:t>
            </a:r>
            <a:r>
              <a:rPr lang="en-US" sz="2400" dirty="0" smtClean="0"/>
              <a:t>)"</a:t>
            </a:r>
            <a:r>
              <a:rPr lang="en-US" sz="2400" dirty="0"/>
              <a:t>Internet of Things" connectivity protocol It was designed as an extremely lightweight publish/subscribe messaging </a:t>
            </a:r>
            <a:r>
              <a:rPr lang="en-US" sz="2400" dirty="0" smtClean="0"/>
              <a:t>transport.</a:t>
            </a:r>
          </a:p>
          <a:p>
            <a:r>
              <a:rPr lang="en-US" sz="2400" dirty="0" smtClean="0"/>
              <a:t>    </a:t>
            </a: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28600" y="33337"/>
            <a:ext cx="8915400" cy="1249362"/>
          </a:xfrm>
        </p:spPr>
        <p:txBody>
          <a:bodyPr/>
          <a:lstStyle/>
          <a:p>
            <a:pPr eaLnBrk="1" hangingPunct="1"/>
            <a:r>
              <a:rPr lang="en-US" sz="3200" b="1" dirty="0" smtClean="0">
                <a:latin typeface="Times New Roman" pitchFamily="18" charset="0"/>
                <a:cs typeface="Times New Roman" pitchFamily="18" charset="0"/>
              </a:rPr>
              <a:t>OUTCOMES AND RESULTS</a:t>
            </a:r>
            <a:endParaRPr lang="en-US" sz="3200" dirty="0" smtClean="0">
              <a:latin typeface="Times New Roman" pitchFamily="18" charset="0"/>
              <a:cs typeface="Times New Roman" pitchFamily="18" charset="0"/>
            </a:endParaRPr>
          </a:p>
        </p:txBody>
      </p:sp>
      <p:sp>
        <p:nvSpPr>
          <p:cNvPr id="3" name="Content Placeholder 2"/>
          <p:cNvSpPr>
            <a:spLocks noGrp="1"/>
          </p:cNvSpPr>
          <p:nvPr>
            <p:ph idx="1"/>
          </p:nvPr>
        </p:nvSpPr>
        <p:spPr>
          <a:xfrm>
            <a:off x="0" y="1524000"/>
            <a:ext cx="8763000" cy="4906963"/>
          </a:xfrm>
        </p:spPr>
        <p:txBody>
          <a:bodyPr rtlCol="0">
            <a:normAutofit/>
          </a:bodyPr>
          <a:lstStyle/>
          <a:p>
            <a:pPr algn="just" eaLnBrk="1" fontAlgn="auto" hangingPunct="1">
              <a:spcAft>
                <a:spcPts val="0"/>
              </a:spcAft>
              <a:buFont typeface="Wingdings" pitchFamily="2" charset="2"/>
              <a:buChar char="Ø"/>
              <a:defRPr/>
            </a:pPr>
            <a:r>
              <a:rPr lang="en-US" sz="2800" dirty="0" smtClean="0">
                <a:latin typeface="Times New Roman" pitchFamily="18" charset="0"/>
                <a:cs typeface="Times New Roman" pitchFamily="18" charset="0"/>
              </a:rPr>
              <a:t>This paper proposed a parking system integrated with  Samsung IoT ARTIK Cloud which helps to improve the performance by reducing number of users who fail to find a parking space and minimizes the costs of  moving  to the parking space.</a:t>
            </a:r>
          </a:p>
          <a:p>
            <a:pPr algn="just" eaLnBrk="1" fontAlgn="auto" hangingPunct="1">
              <a:spcAft>
                <a:spcPts val="0"/>
              </a:spcAft>
              <a:buFont typeface="Wingdings" pitchFamily="2" charset="2"/>
              <a:buChar char="Ø"/>
              <a:defRPr/>
            </a:pPr>
            <a:r>
              <a:rPr lang="en-US" sz="2800" dirty="0" smtClean="0">
                <a:latin typeface="Times New Roman" pitchFamily="18" charset="0"/>
                <a:cs typeface="Times New Roman" pitchFamily="18" charset="0"/>
              </a:rPr>
              <a:t>The system also helps to find out the location of car parking by using Google Map API’ hence it helps to reducing the time to find out the car parking slots in particular areas in Metro cities, Airports, Railway stations,  shopping malls, hospitals etc.. </a:t>
            </a:r>
            <a:endParaRPr lang="en-US" sz="2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B9C20FEC-1C9C-43EB-98EE-0E23C6351056}" type="slidenum">
              <a:rPr lang="en-US" smtClean="0"/>
              <a:pPr>
                <a:defRPr/>
              </a:pPr>
              <a:t>12</a:t>
            </a:fld>
            <a:endParaRPr lang="en-US"/>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latin typeface="Times New Roman" pitchFamily="18" charset="0"/>
                <a:cs typeface="Times New Roman" pitchFamily="18" charset="0"/>
              </a:rPr>
              <a:t>OUTCOMES AND </a:t>
            </a:r>
            <a:r>
              <a:rPr lang="en-US" sz="3200" b="1" dirty="0" smtClean="0">
                <a:latin typeface="Times New Roman" pitchFamily="18" charset="0"/>
                <a:cs typeface="Times New Roman" pitchFamily="18" charset="0"/>
              </a:rPr>
              <a:t>RESULTS   </a:t>
            </a:r>
            <a:r>
              <a:rPr lang="en-US" sz="3200" dirty="0" smtClean="0">
                <a:latin typeface="Times New Roman" pitchFamily="18" charset="0"/>
                <a:cs typeface="Times New Roman" pitchFamily="18" charset="0"/>
              </a:rPr>
              <a:t>cont..</a:t>
            </a:r>
            <a:endParaRPr lang="en-US" sz="3200" dirty="0"/>
          </a:p>
        </p:txBody>
      </p:sp>
      <p:sp>
        <p:nvSpPr>
          <p:cNvPr id="3" name="Content Placeholder 2"/>
          <p:cNvSpPr>
            <a:spLocks noGrp="1"/>
          </p:cNvSpPr>
          <p:nvPr>
            <p:ph idx="1"/>
          </p:nvPr>
        </p:nvSpPr>
        <p:spPr/>
        <p:txBody>
          <a:bodyPr/>
          <a:lstStyle/>
          <a:p>
            <a:pPr>
              <a:buFont typeface="Wingdings" pitchFamily="2" charset="2"/>
              <a:buChar char="Ø"/>
            </a:pPr>
            <a:r>
              <a:rPr lang="en-US" dirty="0" smtClean="0"/>
              <a:t>A Web App is developed to visualize the real time car parking status.</a:t>
            </a:r>
          </a:p>
          <a:p>
            <a:pPr>
              <a:buFont typeface="Wingdings" pitchFamily="2" charset="2"/>
              <a:buChar char="Ø"/>
            </a:pPr>
            <a:r>
              <a:rPr lang="en-US" dirty="0" smtClean="0"/>
              <a:t>Car Parking Status is updated in every 10 seconds</a:t>
            </a:r>
          </a:p>
          <a:p>
            <a:pPr>
              <a:buFont typeface="Wingdings" pitchFamily="2" charset="2"/>
              <a:buChar char="Ø"/>
            </a:pPr>
            <a:r>
              <a:rPr lang="en-US" dirty="0" smtClean="0"/>
              <a:t>Inside Samsung </a:t>
            </a:r>
            <a:r>
              <a:rPr lang="en-US" dirty="0" err="1" smtClean="0"/>
              <a:t>Artik</a:t>
            </a:r>
            <a:r>
              <a:rPr lang="en-US" dirty="0" smtClean="0"/>
              <a:t> cloud data logs from Ultra sonic sensors via Raspberry Pi is visualized through charts and other formats.</a:t>
            </a: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13</a:t>
            </a:fld>
            <a:endParaRPr lang="en-US"/>
          </a:p>
        </p:txBody>
      </p:sp>
    </p:spTree>
    <p:extLst>
      <p:ext uri="{BB962C8B-B14F-4D97-AF65-F5344CB8AC3E}">
        <p14:creationId xmlns:p14="http://schemas.microsoft.com/office/powerpoint/2010/main" xmlns="" val="20046354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76200"/>
            <a:ext cx="8229600" cy="1143000"/>
          </a:xfrm>
        </p:spPr>
        <p:txBody>
          <a:bodyPr/>
          <a:lstStyle/>
          <a:p>
            <a:pPr eaLnBrk="1" hangingPunct="1"/>
            <a:r>
              <a:rPr lang="en-US" sz="3200" b="1" dirty="0" smtClean="0">
                <a:latin typeface="Times New Roman" pitchFamily="18" charset="0"/>
                <a:cs typeface="Times New Roman" pitchFamily="18" charset="0"/>
              </a:rPr>
              <a:t>CONCLUSION AND FUTURE SCOPE</a:t>
            </a:r>
          </a:p>
        </p:txBody>
      </p:sp>
      <p:sp>
        <p:nvSpPr>
          <p:cNvPr id="21507" name="Content Placeholder 2"/>
          <p:cNvSpPr>
            <a:spLocks noGrp="1"/>
          </p:cNvSpPr>
          <p:nvPr>
            <p:ph idx="1"/>
          </p:nvPr>
        </p:nvSpPr>
        <p:spPr>
          <a:xfrm>
            <a:off x="381000" y="990600"/>
            <a:ext cx="8229600" cy="5486400"/>
          </a:xfrm>
        </p:spPr>
        <p:txBody>
          <a:bodyPr/>
          <a:lstStyle/>
          <a:p>
            <a:pPr eaLnBrk="1" hangingPunct="1"/>
            <a:endParaRPr lang="en-US" sz="2800" dirty="0" smtClean="0">
              <a:latin typeface="Times New Roman" pitchFamily="18" charset="0"/>
              <a:cs typeface="Times New Roman" pitchFamily="18" charset="0"/>
            </a:endParaRPr>
          </a:p>
          <a:p>
            <a:pPr eaLnBrk="1" hangingPunct="1">
              <a:buFont typeface="Wingdings" pitchFamily="2" charset="2"/>
              <a:buChar char="Ø"/>
            </a:pPr>
            <a:r>
              <a:rPr lang="en-US" sz="2800" dirty="0">
                <a:latin typeface="Times New Roman" pitchFamily="18" charset="0"/>
                <a:cs typeface="Times New Roman" pitchFamily="18" charset="0"/>
              </a:rPr>
              <a:t>W</a:t>
            </a:r>
            <a:r>
              <a:rPr lang="en-US" sz="2800" dirty="0" smtClean="0">
                <a:latin typeface="Times New Roman" pitchFamily="18" charset="0"/>
                <a:cs typeface="Times New Roman" pitchFamily="18" charset="0"/>
              </a:rPr>
              <a:t>e can implement this system in large scale parking system by connecting more devices of different parking stations in a single cloud.</a:t>
            </a:r>
          </a:p>
          <a:p>
            <a:pPr eaLnBrk="1" hangingPunct="1">
              <a:buFont typeface="Wingdings" pitchFamily="2" charset="2"/>
              <a:buChar char="Ø"/>
            </a:pPr>
            <a:r>
              <a:rPr lang="en-US" sz="2800" dirty="0" smtClean="0">
                <a:latin typeface="Times New Roman" pitchFamily="18" charset="0"/>
                <a:cs typeface="Times New Roman" pitchFamily="18" charset="0"/>
              </a:rPr>
              <a:t>Power usage of components is very low this could help to implement even rural areas also.</a:t>
            </a:r>
          </a:p>
          <a:p>
            <a:pPr eaLnBrk="1" hangingPunct="1">
              <a:buFont typeface="Wingdings" pitchFamily="2" charset="2"/>
              <a:buChar char="Ø"/>
            </a:pPr>
            <a:r>
              <a:rPr lang="en-US" sz="2800" dirty="0" smtClean="0">
                <a:latin typeface="Times New Roman" pitchFamily="18" charset="0"/>
                <a:cs typeface="Times New Roman" pitchFamily="18" charset="0"/>
              </a:rPr>
              <a:t>This system helps to drivers to easily find out car parking locations and parking slots availability also.</a:t>
            </a:r>
          </a:p>
          <a:p>
            <a:pPr eaLnBrk="1" hangingPunct="1">
              <a:buFont typeface="Wingdings" pitchFamily="2" charset="2"/>
              <a:buChar char="Ø"/>
            </a:pPr>
            <a:r>
              <a:rPr lang="en-US" sz="2800" dirty="0" smtClean="0">
                <a:latin typeface="Times New Roman" pitchFamily="18" charset="0"/>
                <a:cs typeface="Times New Roman" pitchFamily="18" charset="0"/>
              </a:rPr>
              <a:t>By use of simple Cloud Integration this helps to replace large physical database and servers, </a:t>
            </a:r>
          </a:p>
          <a:p>
            <a:pPr marL="0" indent="0" eaLnBrk="1" hangingPunct="1">
              <a:buNone/>
            </a:pPr>
            <a:endParaRPr lang="en-US" sz="2800" dirty="0" smtClean="0">
              <a:latin typeface="Times New Roman" pitchFamily="18" charset="0"/>
              <a:cs typeface="Times New Roman" pitchFamily="18" charset="0"/>
            </a:endParaRPr>
          </a:p>
          <a:p>
            <a:pPr marL="0" indent="0" eaLnBrk="1" hangingPunct="1">
              <a:buNone/>
            </a:pPr>
            <a:endParaRPr lang="en-US" sz="28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7274AFBC-FFAD-45BA-8E58-04F9E9C696C4}" type="slidenum">
              <a:rPr lang="en-US" smtClean="0"/>
              <a:pPr>
                <a:defRPr/>
              </a:pPr>
              <a:t>14</a:t>
            </a:fld>
            <a:endParaRPr lang="en-US"/>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latin typeface="Times New Roman" pitchFamily="18" charset="0"/>
                <a:cs typeface="Times New Roman" pitchFamily="18" charset="0"/>
              </a:rPr>
              <a:t>CONCLUSION AND FUTURE </a:t>
            </a:r>
            <a:r>
              <a:rPr lang="en-US" sz="3200" b="1" dirty="0" smtClean="0">
                <a:latin typeface="Times New Roman" pitchFamily="18" charset="0"/>
                <a:cs typeface="Times New Roman" pitchFamily="18" charset="0"/>
              </a:rPr>
              <a:t>SCOPE</a:t>
            </a:r>
            <a:br>
              <a:rPr lang="en-US" sz="3200" b="1" dirty="0" smtClean="0">
                <a:latin typeface="Times New Roman" pitchFamily="18" charset="0"/>
                <a:cs typeface="Times New Roman" pitchFamily="18" charset="0"/>
              </a:rPr>
            </a:br>
            <a:r>
              <a:rPr lang="en-US" sz="3200" dirty="0" smtClean="0">
                <a:latin typeface="Times New Roman" pitchFamily="18" charset="0"/>
                <a:cs typeface="Times New Roman" pitchFamily="18" charset="0"/>
              </a:rPr>
              <a:t>cont…</a:t>
            </a:r>
            <a:endParaRPr lang="en-US" sz="3200" dirty="0"/>
          </a:p>
        </p:txBody>
      </p:sp>
      <p:sp>
        <p:nvSpPr>
          <p:cNvPr id="3" name="Content Placeholder 2"/>
          <p:cNvSpPr>
            <a:spLocks noGrp="1"/>
          </p:cNvSpPr>
          <p:nvPr>
            <p:ph idx="1"/>
          </p:nvPr>
        </p:nvSpPr>
        <p:spPr/>
        <p:txBody>
          <a:bodyPr/>
          <a:lstStyle/>
          <a:p>
            <a:pPr>
              <a:buFont typeface="Wingdings" pitchFamily="2" charset="2"/>
              <a:buChar char="Ø"/>
            </a:pPr>
            <a:r>
              <a:rPr lang="en-US" dirty="0" smtClean="0"/>
              <a:t>Slot booking can be achieved using digital payment from web app or Mobile App.</a:t>
            </a:r>
          </a:p>
          <a:p>
            <a:pPr>
              <a:buFont typeface="Wingdings" pitchFamily="2" charset="2"/>
              <a:buChar char="Ø"/>
            </a:pPr>
            <a:r>
              <a:rPr lang="en-US" dirty="0" smtClean="0"/>
              <a:t>Can be integrated with parking assistance system of Driverless Cars.</a:t>
            </a:r>
          </a:p>
          <a:p>
            <a:pPr>
              <a:buFont typeface="Wingdings" pitchFamily="2" charset="2"/>
              <a:buChar char="Ø"/>
            </a:pPr>
            <a:r>
              <a:rPr lang="en-US" dirty="0" smtClean="0"/>
              <a:t>With help of Machine Learning and big data we can achieve more Precise  availability and</a:t>
            </a:r>
          </a:p>
          <a:p>
            <a:pPr>
              <a:buFont typeface="Wingdings" pitchFamily="2" charset="2"/>
              <a:buChar char="Ø"/>
            </a:pPr>
            <a:r>
              <a:rPr lang="en-US" dirty="0" smtClean="0"/>
              <a:t> people from metro cities can generate income by providing their land or space in to parking areas into a cloud based parking space </a:t>
            </a: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15</a:t>
            </a:fld>
            <a:endParaRPr lang="en-US"/>
          </a:p>
        </p:txBody>
      </p:sp>
    </p:spTree>
    <p:extLst>
      <p:ext uri="{BB962C8B-B14F-4D97-AF65-F5344CB8AC3E}">
        <p14:creationId xmlns:p14="http://schemas.microsoft.com/office/powerpoint/2010/main" xmlns="" val="16067187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lstStyle/>
          <a:p>
            <a:r>
              <a:rPr lang="en-US" sz="3200" dirty="0" smtClean="0">
                <a:latin typeface="Times New Roman" pitchFamily="18" charset="0"/>
                <a:cs typeface="Times New Roman" pitchFamily="18" charset="0"/>
              </a:rPr>
              <a:t>REFERENCES</a:t>
            </a:r>
            <a:r>
              <a:rPr lang="en-US" sz="3200" dirty="0" smtClean="0"/>
              <a:t> </a:t>
            </a:r>
            <a:endParaRPr lang="en-US" sz="3200" dirty="0"/>
          </a:p>
        </p:txBody>
      </p:sp>
      <p:sp>
        <p:nvSpPr>
          <p:cNvPr id="3" name="Content Placeholder 2"/>
          <p:cNvSpPr>
            <a:spLocks noGrp="1"/>
          </p:cNvSpPr>
          <p:nvPr>
            <p:ph idx="1"/>
          </p:nvPr>
        </p:nvSpPr>
        <p:spPr>
          <a:xfrm>
            <a:off x="533400" y="838200"/>
            <a:ext cx="7772400" cy="5334000"/>
          </a:xfrm>
        </p:spPr>
        <p:txBody>
          <a:bodyPr/>
          <a:lstStyle/>
          <a:p>
            <a:r>
              <a:rPr lang="en-US" sz="2400" dirty="0"/>
              <a:t>[1]</a:t>
            </a:r>
            <a:r>
              <a:rPr lang="en-US" sz="2400" dirty="0" err="1"/>
              <a:t>Abirup</a:t>
            </a:r>
            <a:r>
              <a:rPr lang="en-US" sz="2400" dirty="0"/>
              <a:t> </a:t>
            </a:r>
            <a:r>
              <a:rPr lang="en-US" sz="2400" dirty="0" err="1"/>
              <a:t>Khanna</a:t>
            </a:r>
            <a:r>
              <a:rPr lang="en-US" sz="2400" dirty="0"/>
              <a:t> and Rishi </a:t>
            </a:r>
            <a:r>
              <a:rPr lang="en-US" sz="2400" dirty="0" err="1" smtClean="0"/>
              <a:t>Anand</a:t>
            </a:r>
            <a:r>
              <a:rPr lang="en-US" sz="2400" dirty="0" smtClean="0"/>
              <a:t>(2016)―”IoT </a:t>
            </a:r>
            <a:r>
              <a:rPr lang="en-US" sz="2400" dirty="0"/>
              <a:t>based Car </a:t>
            </a:r>
            <a:r>
              <a:rPr lang="en-US" sz="2400" dirty="0" smtClean="0"/>
              <a:t>Parking”. </a:t>
            </a:r>
            <a:r>
              <a:rPr lang="en-US" sz="2400" dirty="0"/>
              <a:t>Published in Internet of Things and Applications(IOTA) </a:t>
            </a:r>
            <a:r>
              <a:rPr lang="en-US" sz="2400" dirty="0" smtClean="0"/>
              <a:t> </a:t>
            </a:r>
            <a:r>
              <a:rPr lang="en-US" sz="2400" dirty="0"/>
              <a:t>.   </a:t>
            </a:r>
          </a:p>
          <a:p>
            <a:r>
              <a:rPr lang="en-US" sz="2400" dirty="0"/>
              <a:t>[2] K E </a:t>
            </a:r>
            <a:r>
              <a:rPr lang="en-US" sz="2400" dirty="0" err="1"/>
              <a:t>Shouby</a:t>
            </a:r>
            <a:r>
              <a:rPr lang="en-US" sz="2400" dirty="0"/>
              <a:t> and P </a:t>
            </a:r>
            <a:r>
              <a:rPr lang="en-US" sz="2400" dirty="0" err="1" smtClean="0"/>
              <a:t>Lynggard</a:t>
            </a:r>
            <a:r>
              <a:rPr lang="en-US" sz="2400" dirty="0" smtClean="0"/>
              <a:t>(2015) </a:t>
            </a:r>
            <a:r>
              <a:rPr lang="en-US" sz="2400" dirty="0"/>
              <a:t>–Smart Home and Smart City Solutions enabled by 5G,IoT,AAI and </a:t>
            </a:r>
            <a:r>
              <a:rPr lang="en-US" sz="2400" dirty="0" err="1"/>
              <a:t>CoT</a:t>
            </a:r>
            <a:r>
              <a:rPr lang="en-US" sz="2400" dirty="0"/>
              <a:t> Services Published in IEEE IoT </a:t>
            </a:r>
            <a:r>
              <a:rPr lang="en-US" sz="2400" dirty="0" smtClean="0"/>
              <a:t>Conference. </a:t>
            </a:r>
            <a:endParaRPr lang="en-US" sz="2400" dirty="0"/>
          </a:p>
          <a:p>
            <a:r>
              <a:rPr lang="en-US" sz="2400" dirty="0"/>
              <a:t>[3] </a:t>
            </a:r>
            <a:r>
              <a:rPr lang="en-US" sz="2400" dirty="0" err="1" smtClean="0"/>
              <a:t>Choeychuen</a:t>
            </a:r>
            <a:r>
              <a:rPr lang="en-US" sz="2400" dirty="0" smtClean="0"/>
              <a:t> K(2015) -”Automatic </a:t>
            </a:r>
            <a:r>
              <a:rPr lang="en-US" sz="2400" dirty="0"/>
              <a:t>parking lot mapping for available parking space </a:t>
            </a:r>
            <a:r>
              <a:rPr lang="en-US" sz="2400" dirty="0" smtClean="0"/>
              <a:t>detection”. </a:t>
            </a:r>
            <a:r>
              <a:rPr lang="en-US" sz="2400" dirty="0"/>
              <a:t>In Proceedings of the 5th International Conference on Knowledge and Smart Technology (KST), Chonburi, Thailand, </a:t>
            </a:r>
            <a:r>
              <a:rPr lang="en-US" sz="2400" dirty="0" smtClean="0"/>
              <a:t> </a:t>
            </a:r>
            <a:r>
              <a:rPr lang="en-US" sz="2400" dirty="0"/>
              <a:t>pp. 117– 121.    </a:t>
            </a:r>
          </a:p>
          <a:p>
            <a:r>
              <a:rPr lang="en-US" sz="2400" dirty="0"/>
              <a:t> [4] T. </a:t>
            </a:r>
            <a:r>
              <a:rPr lang="en-US" sz="2400" dirty="0" err="1"/>
              <a:t>Taleb</a:t>
            </a:r>
            <a:r>
              <a:rPr lang="en-US" sz="2400" dirty="0"/>
              <a:t> and A. </a:t>
            </a:r>
            <a:r>
              <a:rPr lang="en-US" sz="2400" dirty="0" smtClean="0"/>
              <a:t>Kunz(2014) ―”Machine </a:t>
            </a:r>
            <a:r>
              <a:rPr lang="en-US" sz="2400" dirty="0"/>
              <a:t>Type Communications in 3GPP Networks: Potential, Challenges, and </a:t>
            </a:r>
            <a:r>
              <a:rPr lang="en-US" sz="2400" dirty="0" smtClean="0"/>
              <a:t>Solutions” </a:t>
            </a:r>
            <a:r>
              <a:rPr lang="en-US" sz="2400" dirty="0"/>
              <a:t>to appear, IEEE Magazine May 2014 </a:t>
            </a:r>
            <a:endParaRPr lang="en-US" sz="2400" dirty="0" smtClean="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16</a:t>
            </a:fld>
            <a:endParaRPr lang="en-US"/>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486400"/>
          </a:xfrm>
        </p:spPr>
        <p:txBody>
          <a:bodyPr/>
          <a:lstStyle/>
          <a:p>
            <a:r>
              <a:rPr lang="en-US" sz="2400" dirty="0" smtClean="0">
                <a:latin typeface="Times New Roman" pitchFamily="18" charset="0"/>
                <a:cs typeface="Times New Roman" pitchFamily="18" charset="0"/>
              </a:rPr>
              <a:t>[5] </a:t>
            </a:r>
            <a:r>
              <a:rPr lang="en-US" sz="2400" dirty="0" err="1" smtClean="0">
                <a:latin typeface="Times New Roman" pitchFamily="18" charset="0"/>
                <a:cs typeface="Times New Roman" pitchFamily="18" charset="0"/>
              </a:rPr>
              <a:t>Bilodeau</a:t>
            </a:r>
            <a:r>
              <a:rPr lang="en-US" sz="2400" dirty="0" smtClean="0">
                <a:latin typeface="Times New Roman" pitchFamily="18" charset="0"/>
                <a:cs typeface="Times New Roman" pitchFamily="18" charset="0"/>
              </a:rPr>
              <a:t>  V.P(2013)-” </a:t>
            </a:r>
            <a:r>
              <a:rPr lang="en-US" sz="2400" dirty="0">
                <a:latin typeface="Times New Roman" pitchFamily="18" charset="0"/>
                <a:cs typeface="Times New Roman" pitchFamily="18" charset="0"/>
              </a:rPr>
              <a:t>Intelligent Parking Technology Adoption. Ph.D. Thesis, University of Southern </a:t>
            </a:r>
            <a:r>
              <a:rPr lang="en-US" sz="2400" dirty="0" smtClean="0">
                <a:latin typeface="Times New Roman" pitchFamily="18" charset="0"/>
                <a:cs typeface="Times New Roman" pitchFamily="18" charset="0"/>
              </a:rPr>
              <a:t>Queensland”.    </a:t>
            </a:r>
            <a:endParaRPr lang="en-US" sz="2400" dirty="0">
              <a:latin typeface="Times New Roman" pitchFamily="18" charset="0"/>
              <a:cs typeface="Times New Roman" pitchFamily="18" charset="0"/>
            </a:endParaRPr>
          </a:p>
          <a:p>
            <a:r>
              <a:rPr lang="en-US" sz="2400" dirty="0" smtClean="0">
                <a:latin typeface="Times New Roman" pitchFamily="18" charset="0"/>
                <a:cs typeface="Times New Roman" pitchFamily="18" charset="0"/>
              </a:rPr>
              <a:t>[6] </a:t>
            </a:r>
            <a:r>
              <a:rPr lang="en-US" sz="2400" dirty="0">
                <a:latin typeface="Times New Roman" pitchFamily="18" charset="0"/>
                <a:cs typeface="Times New Roman" pitchFamily="18" charset="0"/>
              </a:rPr>
              <a:t>Li, T.S.; Ying-</a:t>
            </a:r>
            <a:r>
              <a:rPr lang="en-US" sz="2400" dirty="0" err="1">
                <a:latin typeface="Times New Roman" pitchFamily="18" charset="0"/>
                <a:cs typeface="Times New Roman" pitchFamily="18" charset="0"/>
              </a:rPr>
              <a:t>Chieh</a:t>
            </a:r>
            <a:r>
              <a:rPr lang="en-US" sz="2400" dirty="0">
                <a:latin typeface="Times New Roman" pitchFamily="18" charset="0"/>
                <a:cs typeface="Times New Roman" pitchFamily="18" charset="0"/>
              </a:rPr>
              <a:t>, Y.; </a:t>
            </a:r>
            <a:r>
              <a:rPr lang="en-US" sz="2400" dirty="0" err="1">
                <a:latin typeface="Times New Roman" pitchFamily="18" charset="0"/>
                <a:cs typeface="Times New Roman" pitchFamily="18" charset="0"/>
              </a:rPr>
              <a:t>Jyun</a:t>
            </a:r>
            <a:r>
              <a:rPr lang="en-US" sz="2400" dirty="0">
                <a:latin typeface="Times New Roman" pitchFamily="18" charset="0"/>
                <a:cs typeface="Times New Roman" pitchFamily="18" charset="0"/>
              </a:rPr>
              <a:t>-Da, W.; Ming-Ying, H.; </a:t>
            </a:r>
            <a:r>
              <a:rPr lang="en-US" sz="2400" dirty="0" err="1">
                <a:latin typeface="Times New Roman" pitchFamily="18" charset="0"/>
                <a:cs typeface="Times New Roman" pitchFamily="18" charset="0"/>
              </a:rPr>
              <a:t>Chih</a:t>
            </a:r>
            <a:r>
              <a:rPr lang="en-US" sz="2400" dirty="0">
                <a:latin typeface="Times New Roman" pitchFamily="18" charset="0"/>
                <a:cs typeface="Times New Roman" pitchFamily="18" charset="0"/>
              </a:rPr>
              <a:t>-Yang, C</a:t>
            </a:r>
            <a:r>
              <a:rPr lang="en-US" sz="2400" dirty="0" smtClean="0">
                <a:latin typeface="Times New Roman" pitchFamily="18" charset="0"/>
                <a:cs typeface="Times New Roman" pitchFamily="18" charset="0"/>
              </a:rPr>
              <a:t>.(2013) </a:t>
            </a:r>
            <a:r>
              <a:rPr lang="en-US" sz="2400" dirty="0">
                <a:latin typeface="Times New Roman" pitchFamily="18" charset="0"/>
                <a:cs typeface="Times New Roman" pitchFamily="18" charset="0"/>
              </a:rPr>
              <a:t>Multifunctional intelligent autonomous parking controllers for carlike mobile robots. IEEE Trans. Ind. Electron. </a:t>
            </a:r>
            <a:r>
              <a:rPr lang="en-US" sz="2400" dirty="0" smtClean="0">
                <a:latin typeface="Times New Roman" pitchFamily="18" charset="0"/>
                <a:cs typeface="Times New Roman" pitchFamily="18" charset="0"/>
              </a:rPr>
              <a:t>1687–1700</a:t>
            </a:r>
            <a:r>
              <a:rPr lang="en-US" sz="2400" dirty="0">
                <a:latin typeface="Times New Roman" pitchFamily="18" charset="0"/>
                <a:cs typeface="Times New Roman" pitchFamily="18" charset="0"/>
              </a:rPr>
              <a:t>.    </a:t>
            </a:r>
          </a:p>
          <a:p>
            <a:r>
              <a:rPr lang="en-US" sz="2400" dirty="0" smtClean="0">
                <a:latin typeface="Times New Roman" pitchFamily="18" charset="0"/>
                <a:cs typeface="Times New Roman" pitchFamily="18" charset="0"/>
              </a:rPr>
              <a:t>[7] </a:t>
            </a:r>
            <a:r>
              <a:rPr lang="en-US" sz="2400" dirty="0">
                <a:latin typeface="Times New Roman" pitchFamily="18" charset="0"/>
                <a:cs typeface="Times New Roman" pitchFamily="18" charset="0"/>
              </a:rPr>
              <a:t>Faheem1, S.A. Mahmud, G.M. Khan, M. </a:t>
            </a:r>
            <a:r>
              <a:rPr lang="en-US" sz="2400" dirty="0" err="1">
                <a:latin typeface="Times New Roman" pitchFamily="18" charset="0"/>
                <a:cs typeface="Times New Roman" pitchFamily="18" charset="0"/>
              </a:rPr>
              <a:t>Rahman</a:t>
            </a:r>
            <a:r>
              <a:rPr lang="en-US" sz="2400" dirty="0">
                <a:latin typeface="Times New Roman" pitchFamily="18" charset="0"/>
                <a:cs typeface="Times New Roman" pitchFamily="18" charset="0"/>
              </a:rPr>
              <a:t> and H. </a:t>
            </a:r>
            <a:r>
              <a:rPr lang="en-US" sz="2400" dirty="0" err="1" smtClean="0">
                <a:latin typeface="Times New Roman" pitchFamily="18" charset="0"/>
                <a:cs typeface="Times New Roman" pitchFamily="18" charset="0"/>
              </a:rPr>
              <a:t>Zafar</a:t>
            </a:r>
            <a:r>
              <a:rPr lang="en-US" sz="2400" dirty="0" smtClean="0">
                <a:latin typeface="Times New Roman" pitchFamily="18" charset="0"/>
                <a:cs typeface="Times New Roman" pitchFamily="18" charset="0"/>
              </a:rPr>
              <a:t>(2013) – “A </a:t>
            </a:r>
            <a:r>
              <a:rPr lang="en-US" sz="2400" dirty="0">
                <a:latin typeface="Times New Roman" pitchFamily="18" charset="0"/>
                <a:cs typeface="Times New Roman" pitchFamily="18" charset="0"/>
              </a:rPr>
              <a:t>Survey of Intelligent Car Parking </a:t>
            </a:r>
            <a:r>
              <a:rPr lang="en-US" sz="2400" dirty="0" smtClean="0">
                <a:latin typeface="Times New Roman" pitchFamily="18" charset="0"/>
                <a:cs typeface="Times New Roman" pitchFamily="18" charset="0"/>
              </a:rPr>
              <a:t>System”. </a:t>
            </a:r>
            <a:endParaRPr lang="en-US" sz="2400" dirty="0">
              <a:latin typeface="Times New Roman" pitchFamily="18" charset="0"/>
              <a:cs typeface="Times New Roman" pitchFamily="18" charset="0"/>
            </a:endParaRPr>
          </a:p>
          <a:p>
            <a:r>
              <a:rPr lang="en-US" sz="2400" dirty="0" smtClean="0">
                <a:latin typeface="Times New Roman" pitchFamily="18" charset="0"/>
                <a:cs typeface="Times New Roman" pitchFamily="18" charset="0"/>
              </a:rPr>
              <a:t>[8] </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Kaivan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Karimi</a:t>
            </a:r>
            <a:r>
              <a:rPr lang="en-US" sz="2400" dirty="0">
                <a:latin typeface="Times New Roman" pitchFamily="18" charset="0"/>
                <a:cs typeface="Times New Roman" pitchFamily="18" charset="0"/>
              </a:rPr>
              <a:t> and Gary </a:t>
            </a:r>
            <a:r>
              <a:rPr lang="en-US" sz="2400" dirty="0" smtClean="0">
                <a:latin typeface="Times New Roman" pitchFamily="18" charset="0"/>
                <a:cs typeface="Times New Roman" pitchFamily="18" charset="0"/>
              </a:rPr>
              <a:t>Atkinson(2013) –”What </a:t>
            </a:r>
            <a:r>
              <a:rPr lang="en-US" sz="2400" dirty="0">
                <a:latin typeface="Times New Roman" pitchFamily="18" charset="0"/>
                <a:cs typeface="Times New Roman" pitchFamily="18" charset="0"/>
              </a:rPr>
              <a:t>the Internet of Things (IoT) Needs to Become a </a:t>
            </a:r>
            <a:r>
              <a:rPr lang="en-US" sz="2400" dirty="0" smtClean="0">
                <a:latin typeface="Times New Roman" pitchFamily="18" charset="0"/>
                <a:cs typeface="Times New Roman" pitchFamily="18" charset="0"/>
              </a:rPr>
              <a:t>Reality”, </a:t>
            </a:r>
            <a:r>
              <a:rPr lang="en-US" sz="2400" dirty="0">
                <a:latin typeface="Times New Roman" pitchFamily="18" charset="0"/>
                <a:cs typeface="Times New Roman" pitchFamily="18" charset="0"/>
              </a:rPr>
              <a:t>White Paper, </a:t>
            </a:r>
            <a:r>
              <a:rPr lang="en-US" sz="2400" dirty="0" err="1">
                <a:latin typeface="Times New Roman" pitchFamily="18" charset="0"/>
                <a:cs typeface="Times New Roman" pitchFamily="18" charset="0"/>
              </a:rPr>
              <a:t>FreeScale</a:t>
            </a:r>
            <a:r>
              <a:rPr lang="en-US" sz="2400" dirty="0">
                <a:latin typeface="Times New Roman" pitchFamily="18" charset="0"/>
                <a:cs typeface="Times New Roman" pitchFamily="18" charset="0"/>
              </a:rPr>
              <a:t> and </a:t>
            </a:r>
            <a:r>
              <a:rPr lang="en-US" sz="2400" dirty="0" smtClean="0">
                <a:latin typeface="Times New Roman" pitchFamily="18" charset="0"/>
                <a:cs typeface="Times New Roman" pitchFamily="18" charset="0"/>
              </a:rPr>
              <a:t>ARM</a:t>
            </a:r>
            <a:r>
              <a:rPr lang="en-US" sz="2400" dirty="0">
                <a:latin typeface="Times New Roman" pitchFamily="18" charset="0"/>
                <a:cs typeface="Times New Roman" pitchFamily="18" charset="0"/>
              </a:rPr>
              <a:t>.</a:t>
            </a: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17</a:t>
            </a:fld>
            <a:endParaRPr lang="en-US"/>
          </a:p>
        </p:txBody>
      </p:sp>
      <p:sp>
        <p:nvSpPr>
          <p:cNvPr id="5" name="Title 1"/>
          <p:cNvSpPr txBox="1">
            <a:spLocks/>
          </p:cNvSpPr>
          <p:nvPr/>
        </p:nvSpPr>
        <p:spPr bwMode="auto">
          <a:xfrm>
            <a:off x="457200" y="304800"/>
            <a:ext cx="82296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REFERENCES    </a:t>
            </a:r>
            <a:r>
              <a:rPr kumimoji="0" lang="en-US" sz="3200" b="0" i="0" u="none" strike="noStrike" kern="1200" cap="none" spc="0" normalizeH="0" noProof="0" dirty="0" smtClean="0">
                <a:ln>
                  <a:noFill/>
                </a:ln>
                <a:solidFill>
                  <a:schemeClr val="tx1"/>
                </a:solidFill>
                <a:effectLst/>
                <a:uLnTx/>
                <a:uFillTx/>
                <a:latin typeface="Times New Roman" pitchFamily="18" charset="0"/>
                <a:ea typeface="+mj-ea"/>
                <a:cs typeface="Times New Roman" pitchFamily="18" charset="0"/>
              </a:rPr>
              <a:t> </a:t>
            </a:r>
            <a:r>
              <a:rPr kumimoji="0" lang="en-US" sz="2000" b="0"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Cont.. </a:t>
            </a:r>
            <a:endParaRPr kumimoji="0" lang="en-US" sz="20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1"/>
          </p:nvPr>
        </p:nvSpPr>
        <p:spPr>
          <a:xfrm>
            <a:off x="533400" y="2743200"/>
            <a:ext cx="8229600" cy="838200"/>
          </a:xfrm>
        </p:spPr>
        <p:txBody>
          <a:bodyPr/>
          <a:lstStyle/>
          <a:p>
            <a:pPr algn="ctr" eaLnBrk="1" hangingPunct="1">
              <a:buFont typeface="Arial" pitchFamily="34" charset="0"/>
              <a:buNone/>
            </a:pPr>
            <a:r>
              <a:rPr lang="en-US" sz="4400" b="1" dirty="0" smtClean="0">
                <a:latin typeface="Times New Roman" pitchFamily="18" charset="0"/>
                <a:cs typeface="Times New Roman" pitchFamily="18" charset="0"/>
              </a:rPr>
              <a:t>THANK YOU</a:t>
            </a:r>
          </a:p>
        </p:txBody>
      </p:sp>
      <p:sp>
        <p:nvSpPr>
          <p:cNvPr id="3" name="Slide Number Placeholder 2"/>
          <p:cNvSpPr>
            <a:spLocks noGrp="1"/>
          </p:cNvSpPr>
          <p:nvPr>
            <p:ph type="sldNum" sz="quarter" idx="12"/>
          </p:nvPr>
        </p:nvSpPr>
        <p:spPr/>
        <p:txBody>
          <a:bodyPr/>
          <a:lstStyle/>
          <a:p>
            <a:pPr>
              <a:defRPr/>
            </a:pPr>
            <a:fld id="{7570057F-7F33-4CAE-88E0-35952DACD356}" type="slidenum">
              <a:rPr lang="en-US" smtClean="0"/>
              <a:pPr>
                <a:defRPr/>
              </a:pPr>
              <a:t>18</a:t>
            </a:fld>
            <a:endParaRPr lang="en-US"/>
          </a:p>
        </p:txBody>
      </p:sp>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1490</TotalTime>
  <Words>928</Words>
  <Application>Microsoft Office PowerPoint</Application>
  <PresentationFormat>On-screen Show (4:3)</PresentationFormat>
  <Paragraphs>105</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ARTIK CLOUD BASED SMART CAR PARKING SYSTEM  </vt:lpstr>
      <vt:lpstr>CONTENTS</vt:lpstr>
      <vt:lpstr>ABSTRACT</vt:lpstr>
      <vt:lpstr>   EXISTING SYSTEM</vt:lpstr>
      <vt:lpstr>   EXISTING SYSTEM Cont..</vt:lpstr>
      <vt:lpstr>PROPOSED SYSTEM WITH BLOCK DIAGRAM</vt:lpstr>
      <vt:lpstr>WORKING PRINCIPLE OF  PROPOSED SYSTEM</vt:lpstr>
      <vt:lpstr>WORKING PRINCIPLE WITH FLOW CHART</vt:lpstr>
      <vt:lpstr>MATHEMATICAL MODELING</vt:lpstr>
      <vt:lpstr>Slide 10</vt:lpstr>
      <vt:lpstr>Slide 11</vt:lpstr>
      <vt:lpstr>OUTCOMES AND RESULTS</vt:lpstr>
      <vt:lpstr>OUTCOMES AND RESULTS   cont..</vt:lpstr>
      <vt:lpstr>CONCLUSION AND FUTURE SCOPE</vt:lpstr>
      <vt:lpstr>CONCLUSION AND FUTURE SCOPE cont…</vt:lpstr>
      <vt:lpstr>REFERENCES </vt:lpstr>
      <vt:lpstr>Slide 17</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TTS</cp:lastModifiedBy>
  <cp:revision>245</cp:revision>
  <dcterms:created xsi:type="dcterms:W3CDTF">2013-12-25T12:40:00Z</dcterms:created>
  <dcterms:modified xsi:type="dcterms:W3CDTF">2021-04-13T11:48:18Z</dcterms:modified>
</cp:coreProperties>
</file>