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7"/>
  </p:notesMasterIdLst>
  <p:sldIdLst>
    <p:sldId id="388" r:id="rId2"/>
    <p:sldId id="375" r:id="rId3"/>
    <p:sldId id="371" r:id="rId4"/>
    <p:sldId id="342" r:id="rId5"/>
    <p:sldId id="361" r:id="rId6"/>
    <p:sldId id="381" r:id="rId7"/>
    <p:sldId id="363" r:id="rId8"/>
    <p:sldId id="382" r:id="rId9"/>
    <p:sldId id="350" r:id="rId10"/>
    <p:sldId id="377" r:id="rId11"/>
    <p:sldId id="386" r:id="rId12"/>
    <p:sldId id="313" r:id="rId13"/>
    <p:sldId id="257" r:id="rId14"/>
    <p:sldId id="366" r:id="rId15"/>
    <p:sldId id="380" r:id="rId16"/>
  </p:sldIdLst>
  <p:sldSz cx="9144000" cy="6858000" type="screen4x3"/>
  <p:notesSz cx="6858000" cy="9144000"/>
  <p:embeddedFontLst>
    <p:embeddedFont>
      <p:font typeface="Calibri" pitchFamily="34" charset="0"/>
      <p:regular r:id="rId18"/>
      <p:bold r:id="rId19"/>
      <p:italic r:id="rId20"/>
      <p:boldItalic r:id="rId21"/>
    </p:embeddedFont>
    <p:embeddedFont>
      <p:font typeface="WPS Special 1" charset="0"/>
      <p:regular r:id="rId22"/>
    </p:embeddedFont>
    <p:embeddedFont>
      <p:font typeface="宋体" pitchFamily="2" charset="-122"/>
      <p:regular r:id="rId23"/>
    </p:embeddedFont>
  </p:embeddedFontLst>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a14="http://schemas.microsoft.com/office/drawing/2010/main" xmlns:p14="http://schemas.microsoft.com/office/powerpoint/2010/main" xmlns:mc="http://schemas.openxmlformats.org/markup-compatibility/2006" xmlns:c="http://schemas.openxmlformats.org/drawingml/2006/chart" xmlns:v="urn:schemas-microsoft-com:vml" xmlns:dsp="http://schemas.microsoft.com/office/drawing/2008/diagram" xmlns:dgm="http://schemas.openxmlformats.org/drawingml/2006/diagram" xmlns:m="http://schemas.openxmlformats.org/officeDocument/2006/math"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4735"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0" y="4452"/>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14-Apr-21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 xmlns:p14="http://schemas.microsoft.com/office/powerpoint/2010/main"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14-Apr-21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14-Apr-21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14-Apr-21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14-Apr-21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14-Apr-21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14-Apr-21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14-Apr-21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14-Apr-21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14-Apr-21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14-Apr-21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14-Apr-21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14-Apr-21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362200"/>
            <a:ext cx="8229600" cy="1143000"/>
          </a:xfrm>
        </p:spPr>
        <p:txBody>
          <a:bodyPr/>
          <a:lstStyle/>
          <a:p>
            <a:pPr lvl="0"/>
            <a:r>
              <a:rPr lang="en-US" altLang="en-US" b="1" dirty="0" smtClean="0">
                <a:latin typeface="Times New Roman" charset="0"/>
                <a:ea typeface="Times New Roman" charset="0"/>
              </a:rPr>
              <a:t>AN INTELLIGENT IRRIGATION SYSTEM USING GSM MODULE </a:t>
            </a:r>
            <a:br>
              <a:rPr lang="en-US" altLang="en-US" b="1" dirty="0" smtClean="0">
                <a:latin typeface="Times New Roman" charset="0"/>
                <a:ea typeface="Times New Roman"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smtClean="0">
                <a:latin typeface="Times New Roman" pitchFamily="18" charset="0"/>
                <a:ea typeface="+mn-ea"/>
                <a:cs typeface="Times New Roman" pitchFamily="18" charset="0"/>
              </a:rPr>
              <a:t>CONTENTS</a:t>
            </a:r>
            <a:endParaRPr lang="en-US" sz="3200" b="1" dirty="0">
              <a:latin typeface="Times New Roman" pitchFamily="18" charset="0"/>
              <a:ea typeface="+mn-ea"/>
              <a:cs typeface="Times New Roman" pitchFamily="18" charset="0"/>
            </a:endParaRPr>
          </a:p>
        </p:txBody>
      </p:sp>
      <p:sp>
        <p:nvSpPr>
          <p:cNvPr id="3" name="Content Placeholder 2"/>
          <p:cNvSpPr>
            <a:spLocks noGrp="1"/>
          </p:cNvSpPr>
          <p:nvPr>
            <p:ph idx="1"/>
          </p:nvPr>
        </p:nvSpPr>
        <p:spPr>
          <a:xfrm>
            <a:off x="457200" y="1600200"/>
            <a:ext cx="8229600" cy="4724400"/>
          </a:xfrm>
        </p:spPr>
        <p:txBody>
          <a:bodyPr/>
          <a:lstStyle/>
          <a:p>
            <a:pPr>
              <a:lnSpc>
                <a:spcPct val="150000"/>
              </a:lnSpc>
              <a:buFont typeface="Wingdings" pitchFamily="2" charset="2"/>
              <a:buChar char="Ø"/>
            </a:pPr>
            <a:r>
              <a:rPr lang="en-US" sz="2000" dirty="0" smtClean="0">
                <a:latin typeface="Times New Roman" pitchFamily="18" charset="0"/>
                <a:cs typeface="Times New Roman" pitchFamily="18" charset="0"/>
              </a:rPr>
              <a:t>ABSTRACT </a:t>
            </a:r>
          </a:p>
          <a:p>
            <a:pPr>
              <a:lnSpc>
                <a:spcPct val="150000"/>
              </a:lnSpc>
              <a:buFont typeface="Wingdings" pitchFamily="2" charset="2"/>
              <a:buChar char="Ø"/>
            </a:pPr>
            <a:r>
              <a:rPr lang="en-US" sz="2000" dirty="0" smtClean="0">
                <a:latin typeface="Times New Roman" pitchFamily="18" charset="0"/>
                <a:cs typeface="Times New Roman" pitchFamily="18" charset="0"/>
              </a:rPr>
              <a:t>EXISTING SCHEME</a:t>
            </a:r>
          </a:p>
          <a:p>
            <a:pPr>
              <a:lnSpc>
                <a:spcPct val="150000"/>
              </a:lnSpc>
              <a:buFont typeface="Wingdings" pitchFamily="2" charset="2"/>
              <a:buChar char="Ø"/>
            </a:pPr>
            <a:r>
              <a:rPr lang="en-US" sz="2000" dirty="0" smtClean="0">
                <a:latin typeface="Times New Roman" pitchFamily="18" charset="0"/>
                <a:cs typeface="Times New Roman" pitchFamily="18" charset="0"/>
              </a:rPr>
              <a:t>PROPOSED SYSTEM WITH BLOCK DIAGRAM</a:t>
            </a:r>
          </a:p>
          <a:p>
            <a:pPr>
              <a:lnSpc>
                <a:spcPct val="150000"/>
              </a:lnSpc>
              <a:buFont typeface="Wingdings" pitchFamily="2" charset="2"/>
              <a:buChar char="Ø"/>
            </a:pPr>
            <a:r>
              <a:rPr lang="en-US" sz="2000" dirty="0" smtClean="0">
                <a:latin typeface="Times New Roman" pitchFamily="18" charset="0"/>
                <a:cs typeface="Times New Roman" pitchFamily="18" charset="0"/>
              </a:rPr>
              <a:t>WORKING PRINCIPLE OF PROPOSED SYSTEM</a:t>
            </a:r>
          </a:p>
          <a:p>
            <a:pPr>
              <a:lnSpc>
                <a:spcPct val="150000"/>
              </a:lnSpc>
              <a:buFont typeface="Wingdings" pitchFamily="2" charset="2"/>
              <a:buChar char="Ø"/>
            </a:pPr>
            <a:r>
              <a:rPr lang="en-US" sz="2000" dirty="0" smtClean="0">
                <a:latin typeface="Times New Roman" pitchFamily="18" charset="0"/>
                <a:cs typeface="Times New Roman" pitchFamily="18" charset="0"/>
              </a:rPr>
              <a:t>WORKING PRINCIPLE WITH FLOW CHART</a:t>
            </a:r>
          </a:p>
          <a:p>
            <a:pPr>
              <a:lnSpc>
                <a:spcPct val="150000"/>
              </a:lnSpc>
              <a:buFont typeface="Wingdings" pitchFamily="2" charset="2"/>
              <a:buChar char="Ø"/>
            </a:pPr>
            <a:r>
              <a:rPr lang="en-US" sz="2000" dirty="0" smtClean="0">
                <a:latin typeface="Times New Roman" pitchFamily="18" charset="0"/>
                <a:cs typeface="Times New Roman" pitchFamily="18" charset="0"/>
              </a:rPr>
              <a:t> SOFTWARE TOOLS USED AND ITS FEATURES</a:t>
            </a:r>
          </a:p>
          <a:p>
            <a:pPr>
              <a:lnSpc>
                <a:spcPct val="150000"/>
              </a:lnSpc>
              <a:buFont typeface="Wingdings" pitchFamily="2" charset="2"/>
              <a:buChar char="Ø"/>
            </a:pPr>
            <a:r>
              <a:rPr lang="en-US" sz="2000" dirty="0" smtClean="0">
                <a:latin typeface="Times New Roman" pitchFamily="18" charset="0"/>
                <a:cs typeface="Times New Roman" pitchFamily="18" charset="0"/>
              </a:rPr>
              <a:t>OUTCOMES AND RESULTS</a:t>
            </a:r>
          </a:p>
          <a:p>
            <a:pPr>
              <a:lnSpc>
                <a:spcPct val="150000"/>
              </a:lnSpc>
              <a:buFont typeface="Wingdings" pitchFamily="2" charset="2"/>
              <a:buChar char="Ø"/>
            </a:pPr>
            <a:r>
              <a:rPr lang="en-US" sz="2000" dirty="0" smtClean="0">
                <a:latin typeface="Times New Roman" pitchFamily="18" charset="0"/>
                <a:cs typeface="Times New Roman" pitchFamily="18" charset="0"/>
              </a:rPr>
              <a:t>CONCLUSION AND FUTURE SCOPE</a:t>
            </a:r>
          </a:p>
          <a:p>
            <a:pPr>
              <a:lnSpc>
                <a:spcPct val="150000"/>
              </a:lnSpc>
              <a:buFont typeface="Wingdings" pitchFamily="2" charset="2"/>
              <a:buChar char="Ø"/>
            </a:pPr>
            <a:r>
              <a:rPr lang="en-US" sz="2000" dirty="0" smtClean="0">
                <a:latin typeface="Times New Roman" pitchFamily="18" charset="0"/>
                <a:cs typeface="Times New Roman" pitchFamily="18" charset="0"/>
              </a:rPr>
              <a:t>REFERENCES </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extLst>
      <p:ext uri="{BB962C8B-B14F-4D97-AF65-F5344CB8AC3E}">
        <p14:creationId xmlns:m="http://schemas.openxmlformats.org/officeDocument/2006/math" xmlns:dgm="http://schemas.openxmlformats.org/drawingml/2006/diagram" xmlns:dsp="http://schemas.microsoft.com/office/drawing/2008/diagram" xmlns:v="urn:schemas-microsoft-com:vml" xmlns:c="http://schemas.openxmlformats.org/drawingml/2006/chart" xmlns:mc="http://schemas.openxmlformats.org/markup-compatibility/2006" xmlns:p14="http://schemas.microsoft.com/office/powerpoint/2010/main" xmlns:a14="http://schemas.microsoft.com/office/drawing/2010/main" xmlns="" val="1979997202"/>
      </p:ext>
    </p:extLst>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b="1" dirty="0">
                <a:latin typeface="Times New Roman" pitchFamily="18" charset="0"/>
                <a:cs typeface="Times New Roman" pitchFamily="18" charset="0"/>
              </a:rPr>
              <a:t>ABSTRACT</a:t>
            </a:r>
            <a:endParaRPr lang="en-US" sz="3200" dirty="0"/>
          </a:p>
        </p:txBody>
      </p:sp>
      <p:sp>
        <p:nvSpPr>
          <p:cNvPr id="3" name="Content Placeholder 2"/>
          <p:cNvSpPr>
            <a:spLocks noGrp="1"/>
          </p:cNvSpPr>
          <p:nvPr>
            <p:ph idx="1"/>
          </p:nvPr>
        </p:nvSpPr>
        <p:spPr>
          <a:xfrm>
            <a:off x="457200" y="1227220"/>
            <a:ext cx="8313820" cy="4792580"/>
          </a:xfrm>
        </p:spPr>
        <p:txBody>
          <a:bodyPr/>
          <a:lstStyle/>
          <a:p>
            <a:pPr algn="just"/>
            <a:endParaRPr sz="2400">
              <a:latin typeface="Times New Roman" pitchFamily="18" charset="0"/>
              <a:cs typeface="Times New Roman" pitchFamily="18" charset="0"/>
            </a:endParaRPr>
          </a:p>
          <a:p>
            <a:pPr algn="just"/>
            <a:r>
              <a:rPr sz="2400">
                <a:latin typeface="Times New Roman" pitchFamily="18" charset="0"/>
                <a:cs typeface="Times New Roman" pitchFamily="18" charset="0"/>
              </a:rPr>
              <a:t>An automatic irrigation system is developed to optimize water use for agricultural  crops.</a:t>
            </a:r>
          </a:p>
          <a:p>
            <a:pPr algn="just"/>
            <a:r>
              <a:rPr sz="2400">
                <a:latin typeface="Times New Roman" pitchFamily="18" charset="0"/>
                <a:cs typeface="Times New Roman" pitchFamily="18" charset="0"/>
              </a:rPr>
              <a:t>The system consists soil moisture sensor and temperature senor placed in the soil. The system consist water Level sensor which will indicate the presence of water level in the water source.</a:t>
            </a:r>
          </a:p>
          <a:p>
            <a:pPr algn="just"/>
            <a:r>
              <a:rPr sz="2400">
                <a:latin typeface="Times New Roman" pitchFamily="18" charset="0"/>
                <a:cs typeface="Times New Roman" pitchFamily="18" charset="0"/>
              </a:rPr>
              <a:t>By comparing the signal from the sensors with threshold value the data from GSM is transmitted /received from/to mobile using software application or normal texting mode which optimizes the use of water quantity information’s are visually displayed by using LCD Display. </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3</a:t>
            </a:fld>
            <a:endParaRPr lang="en-US"/>
          </a:p>
        </p:txBody>
      </p:sp>
    </p:spTree>
    <p:extLst>
      <p:ext uri="{BB962C8B-B14F-4D97-AF65-F5344CB8AC3E}">
        <p14:creationId xmlns="" xmlns:a14="http://schemas.microsoft.com/office/drawing/2010/main" xmlns:p14="http://schemas.microsoft.com/office/powerpoint/2010/main" xmlns:mc="http://schemas.openxmlformats.org/markup-compatibility/2006" xmlns:c="http://schemas.openxmlformats.org/drawingml/2006/chart" xmlns:v="urn:schemas-microsoft-com:vml" xmlns:dsp="http://schemas.microsoft.com/office/drawing/2008/diagram" xmlns:dgm="http://schemas.openxmlformats.org/drawingml/2006/diagram" xmlns:m="http://schemas.openxmlformats.org/officeDocument/2006/math"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sz="2800" b="1" dirty="0">
                <a:latin typeface="Times New Roman" pitchFamily="18" charset="0"/>
                <a:cs typeface="Times New Roman" pitchFamily="18" charset="0"/>
              </a:rPr>
              <a:t> </a:t>
            </a:r>
            <a:r>
              <a:rPr lang="en-US" sz="2800" b="1" dirty="0" smtClean="0">
                <a:latin typeface="Times New Roman" pitchFamily="18" charset="0"/>
                <a:cs typeface="Times New Roman" pitchFamily="18" charset="0"/>
              </a:rPr>
              <a:t>  </a:t>
            </a:r>
            <a:r>
              <a:rPr lang="en-US" sz="3200" b="1" dirty="0" smtClean="0">
                <a:latin typeface="Times New Roman" pitchFamily="18" charset="0"/>
                <a:cs typeface="Times New Roman" pitchFamily="18" charset="0"/>
              </a:rPr>
              <a:t>EXISTING SCHEME</a:t>
            </a:r>
          </a:p>
        </p:txBody>
      </p:sp>
      <p:sp>
        <p:nvSpPr>
          <p:cNvPr id="5123" name="Content Placeholder 2"/>
          <p:cNvSpPr>
            <a:spLocks noGrp="1"/>
          </p:cNvSpPr>
          <p:nvPr>
            <p:ph idx="1"/>
          </p:nvPr>
        </p:nvSpPr>
        <p:spPr>
          <a:xfrm>
            <a:off x="228600" y="1524000"/>
            <a:ext cx="8482012" cy="5105400"/>
          </a:xfrm>
        </p:spPr>
        <p:txBody>
          <a:bodyPr/>
          <a:lstStyle/>
          <a:p>
            <a:pPr algn="just"/>
            <a:r>
              <a:rPr lang="en-US" sz="2400" dirty="0" smtClean="0">
                <a:latin typeface="Times New Roman" pitchFamily="18" charset="0"/>
                <a:cs typeface="Times New Roman" pitchFamily="18" charset="0"/>
              </a:rPr>
              <a:t>M. C. </a:t>
            </a:r>
            <a:r>
              <a:rPr lang="en-US" sz="2400" dirty="0" err="1" smtClean="0">
                <a:latin typeface="Times New Roman" pitchFamily="18" charset="0"/>
                <a:cs typeface="Times New Roman" pitchFamily="18" charset="0"/>
              </a:rPr>
              <a:t>Rodríguez-Sánchez</a:t>
            </a:r>
            <a:r>
              <a:rPr lang="en-US" sz="2400" dirty="0" smtClean="0">
                <a:latin typeface="Times New Roman" pitchFamily="18" charset="0"/>
                <a:cs typeface="Times New Roman" pitchFamily="18" charset="0"/>
              </a:rPr>
              <a:t>, S. </a:t>
            </a:r>
            <a:r>
              <a:rPr lang="en-US" sz="2400" dirty="0" err="1" smtClean="0">
                <a:latin typeface="Times New Roman" pitchFamily="18" charset="0"/>
                <a:cs typeface="Times New Roman" pitchFamily="18" charset="0"/>
              </a:rPr>
              <a:t>Borromeo</a:t>
            </a:r>
            <a:r>
              <a:rPr lang="en-US" sz="2400" dirty="0" smtClean="0">
                <a:latin typeface="Times New Roman" pitchFamily="18" charset="0"/>
                <a:cs typeface="Times New Roman" pitchFamily="18" charset="0"/>
              </a:rPr>
              <a:t>, and J. A. </a:t>
            </a:r>
            <a:r>
              <a:rPr lang="en-US" sz="2400" dirty="0" err="1" smtClean="0">
                <a:latin typeface="Times New Roman" pitchFamily="18" charset="0"/>
                <a:cs typeface="Times New Roman" pitchFamily="18" charset="0"/>
              </a:rPr>
              <a:t>Hernández-Tamames</a:t>
            </a:r>
            <a:r>
              <a:rPr lang="en-US" sz="2400" dirty="0" smtClean="0">
                <a:latin typeface="Times New Roman" pitchFamily="18" charset="0"/>
                <a:cs typeface="Times New Roman" pitchFamily="18" charset="0"/>
              </a:rPr>
              <a:t>,(2011) “Wireless sensor networks for conservation and monitoring cultural    assets”, IEEE Sensors J., vol. 11, no. 6, pp. 1382–1389.</a:t>
            </a:r>
          </a:p>
          <a:p>
            <a:pPr algn="just"/>
            <a:r>
              <a:rPr lang="en-US" altLang="en-US" sz="2400" dirty="0" smtClean="0">
                <a:latin typeface="Times New Roman" charset="0"/>
                <a:ea typeface="Times New Roman" charset="0"/>
              </a:rPr>
              <a:t>Implemented  via Internet. </a:t>
            </a:r>
          </a:p>
          <a:p>
            <a:pPr algn="just"/>
            <a:r>
              <a:rPr lang="en-US" altLang="en-US" sz="2400" dirty="0" smtClean="0">
                <a:latin typeface="Times New Roman" charset="0"/>
                <a:ea typeface="Times New Roman" charset="0"/>
              </a:rPr>
              <a:t>Man power Required to monitor the agriculture field. </a:t>
            </a:r>
          </a:p>
          <a:p>
            <a:pPr algn="just"/>
            <a:r>
              <a:rPr lang="en-US" altLang="en-US" sz="2400" dirty="0" smtClean="0">
                <a:latin typeface="Times New Roman" charset="0"/>
                <a:ea typeface="Times New Roman" charset="0"/>
              </a:rPr>
              <a:t>Based on the two conditions the cost of design is high. </a:t>
            </a:r>
          </a:p>
          <a:p>
            <a:pPr algn="just"/>
            <a:r>
              <a:rPr lang="en-US" altLang="en-US" sz="2400" dirty="0" smtClean="0">
                <a:latin typeface="Times New Roman" charset="0"/>
                <a:ea typeface="Times New Roman" charset="0"/>
              </a:rPr>
              <a:t>Motor  can be controlled [ON/OFF] via manual operation. </a:t>
            </a:r>
            <a:endParaRPr lang="en-US" sz="2400" dirty="0" smtClean="0"/>
          </a:p>
          <a:p>
            <a:pPr algn="just"/>
            <a:r>
              <a:rPr lang="en-US" altLang="en-US" sz="2400" dirty="0" smtClean="0">
                <a:latin typeface="Times New Roman" charset="0"/>
                <a:ea typeface="Times New Roman" charset="0"/>
              </a:rPr>
              <a:t>Motor  can be controlled [ON/OFF] via WIFI. </a:t>
            </a:r>
            <a:endParaRPr lang="en-US" altLang="en-US" sz="2400" dirty="0">
              <a:latin typeface="Times New Roman" charset="0"/>
              <a:ea typeface="Times New Roman"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228600"/>
            <a:ext cx="8229600" cy="1143000"/>
          </a:xfrm>
        </p:spPr>
        <p:txBody>
          <a:bodyPr/>
          <a:lstStyle/>
          <a:p>
            <a:pPr eaLnBrk="1" hangingPunct="1"/>
            <a:r>
              <a:rPr lang="en-US" sz="3200" b="1" dirty="0" smtClean="0">
                <a:latin typeface="Times New Roman" pitchFamily="18" charset="0"/>
                <a:cs typeface="Times New Roman" pitchFamily="18" charset="0"/>
              </a:rPr>
              <a:t>PROPOSED SYSTEM WITH BLOCK DIAGRAM</a:t>
            </a:r>
          </a:p>
        </p:txBody>
      </p:sp>
      <p:sp>
        <p:nvSpPr>
          <p:cNvPr id="9219" name="Rectangle 3"/>
          <p:cNvSpPr>
            <a:spLocks noGrp="1" noChangeArrowheads="1"/>
          </p:cNvSpPr>
          <p:nvPr>
            <p:ph type="body" idx="1"/>
          </p:nvPr>
        </p:nvSpPr>
        <p:spPr>
          <a:xfrm>
            <a:off x="304800" y="1219200"/>
            <a:ext cx="8458200" cy="5334000"/>
          </a:xfrm>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5</a:t>
            </a:fld>
            <a:endParaRPr lang="en-US" dirty="0"/>
          </a:p>
        </p:txBody>
      </p:sp>
      <p:sp>
        <p:nvSpPr>
          <p:cNvPr id="7" name="Rectangle 6"/>
          <p:cNvSpPr/>
          <p:nvPr/>
        </p:nvSpPr>
        <p:spPr bwMode="blackWhite">
          <a:xfrm>
            <a:off x="1295400" y="2163762"/>
            <a:ext cx="1828800" cy="609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b="1" dirty="0" smtClean="0">
                <a:latin typeface="Times New Roman" pitchFamily="18" charset="0"/>
                <a:cs typeface="Times New Roman" pitchFamily="18" charset="0"/>
              </a:rPr>
              <a:t>POWERSUPPLY</a:t>
            </a:r>
            <a:endParaRPr lang="en-US" sz="1400" b="1" dirty="0">
              <a:latin typeface="Times New Roman" pitchFamily="18" charset="0"/>
              <a:cs typeface="Times New Roman" pitchFamily="18" charset="0"/>
            </a:endParaRPr>
          </a:p>
        </p:txBody>
      </p:sp>
      <p:sp>
        <p:nvSpPr>
          <p:cNvPr id="8" name="Rectangle 7"/>
          <p:cNvSpPr/>
          <p:nvPr/>
        </p:nvSpPr>
        <p:spPr bwMode="blackWhite">
          <a:xfrm>
            <a:off x="1295400" y="3078162"/>
            <a:ext cx="1828800" cy="609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b="1" dirty="0" smtClean="0">
                <a:latin typeface="Times New Roman" pitchFamily="18" charset="0"/>
                <a:cs typeface="Times New Roman" pitchFamily="18" charset="0"/>
              </a:rPr>
              <a:t>TEMPERATURE SENSOR</a:t>
            </a:r>
            <a:endParaRPr lang="en-US" sz="1400" b="1" dirty="0">
              <a:latin typeface="Times New Roman" pitchFamily="18" charset="0"/>
              <a:cs typeface="Times New Roman" pitchFamily="18" charset="0"/>
            </a:endParaRPr>
          </a:p>
        </p:txBody>
      </p:sp>
      <p:sp>
        <p:nvSpPr>
          <p:cNvPr id="9" name="Rectangle 8"/>
          <p:cNvSpPr/>
          <p:nvPr/>
        </p:nvSpPr>
        <p:spPr bwMode="blackWhite">
          <a:xfrm>
            <a:off x="1295400" y="3916362"/>
            <a:ext cx="1828800" cy="609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b="1" dirty="0" smtClean="0">
                <a:latin typeface="Times New Roman" pitchFamily="18" charset="0"/>
                <a:cs typeface="Times New Roman" pitchFamily="18" charset="0"/>
              </a:rPr>
              <a:t>SOIL SENSOR</a:t>
            </a:r>
            <a:endParaRPr lang="en-US" sz="1400" b="1" dirty="0">
              <a:latin typeface="Times New Roman" pitchFamily="18" charset="0"/>
              <a:cs typeface="Times New Roman" pitchFamily="18" charset="0"/>
            </a:endParaRPr>
          </a:p>
        </p:txBody>
      </p:sp>
      <p:sp>
        <p:nvSpPr>
          <p:cNvPr id="10" name="Rectangle 9"/>
          <p:cNvSpPr/>
          <p:nvPr/>
        </p:nvSpPr>
        <p:spPr bwMode="blackWhite">
          <a:xfrm>
            <a:off x="3886200" y="2163762"/>
            <a:ext cx="1143000" cy="33528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050" b="1" dirty="0" smtClean="0">
                <a:latin typeface="Times New Roman" pitchFamily="18" charset="0"/>
                <a:cs typeface="Times New Roman" pitchFamily="18" charset="0"/>
              </a:rPr>
              <a:t>MICRO CONTROLLER</a:t>
            </a:r>
          </a:p>
          <a:p>
            <a:pPr algn="ctr"/>
            <a:r>
              <a:rPr lang="en-US" sz="1050" b="1" dirty="0" smtClean="0">
                <a:latin typeface="Times New Roman" pitchFamily="18" charset="0"/>
                <a:cs typeface="Times New Roman" pitchFamily="18" charset="0"/>
              </a:rPr>
              <a:t>PIC 16F877A</a:t>
            </a:r>
            <a:endParaRPr lang="en-US" sz="1050" b="1" dirty="0">
              <a:latin typeface="Times New Roman" pitchFamily="18" charset="0"/>
              <a:cs typeface="Times New Roman" pitchFamily="18" charset="0"/>
            </a:endParaRPr>
          </a:p>
        </p:txBody>
      </p:sp>
      <p:sp>
        <p:nvSpPr>
          <p:cNvPr id="11" name="Rectangle 10"/>
          <p:cNvSpPr/>
          <p:nvPr/>
        </p:nvSpPr>
        <p:spPr bwMode="blackWhite">
          <a:xfrm>
            <a:off x="5791200" y="3306762"/>
            <a:ext cx="1828800" cy="609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b="1" dirty="0" smtClean="0">
                <a:latin typeface="Times New Roman" pitchFamily="18" charset="0"/>
                <a:cs typeface="Times New Roman" pitchFamily="18" charset="0"/>
              </a:rPr>
              <a:t>GSM</a:t>
            </a:r>
            <a:endParaRPr lang="en-US" sz="1400" b="1" dirty="0">
              <a:latin typeface="Times New Roman" pitchFamily="18" charset="0"/>
              <a:cs typeface="Times New Roman" pitchFamily="18" charset="0"/>
            </a:endParaRPr>
          </a:p>
        </p:txBody>
      </p:sp>
      <p:sp>
        <p:nvSpPr>
          <p:cNvPr id="12" name="Rectangle 11"/>
          <p:cNvSpPr/>
          <p:nvPr/>
        </p:nvSpPr>
        <p:spPr bwMode="blackWhite">
          <a:xfrm>
            <a:off x="5791200" y="2163762"/>
            <a:ext cx="1828800" cy="6096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b="1" dirty="0" smtClean="0">
                <a:latin typeface="Times New Roman" pitchFamily="18" charset="0"/>
                <a:cs typeface="Times New Roman" pitchFamily="18" charset="0"/>
              </a:rPr>
              <a:t>LCD DISPLAY</a:t>
            </a:r>
          </a:p>
          <a:p>
            <a:pPr algn="ctr"/>
            <a:r>
              <a:rPr lang="en-US" sz="1400" b="1" dirty="0" smtClean="0">
                <a:latin typeface="Times New Roman" pitchFamily="18" charset="0"/>
                <a:cs typeface="Times New Roman" pitchFamily="18" charset="0"/>
              </a:rPr>
              <a:t>(16*2LINES)</a:t>
            </a:r>
            <a:endParaRPr lang="en-US" sz="1400" b="1" dirty="0">
              <a:latin typeface="Times New Roman" pitchFamily="18" charset="0"/>
              <a:cs typeface="Times New Roman" pitchFamily="18" charset="0"/>
            </a:endParaRPr>
          </a:p>
        </p:txBody>
      </p:sp>
      <p:sp>
        <p:nvSpPr>
          <p:cNvPr id="13" name="Rectangle 14"/>
          <p:cNvSpPr>
            <a:spLocks noChangeArrowheads="1"/>
          </p:cNvSpPr>
          <p:nvPr/>
        </p:nvSpPr>
        <p:spPr bwMode="auto">
          <a:xfrm>
            <a:off x="5943600" y="4221162"/>
            <a:ext cx="1362075" cy="614363"/>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smtClean="0">
                <a:ln>
                  <a:noFill/>
                </a:ln>
                <a:solidFill>
                  <a:schemeClr val="tx1"/>
                </a:solidFill>
                <a:effectLst/>
                <a:latin typeface="Times New Roman" pitchFamily="18" charset="0"/>
                <a:cs typeface="Arial" pitchFamily="34" charset="0"/>
              </a:rPr>
              <a:t>RELAY</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14" name="Straight Arrow Connector 21"/>
          <p:cNvCxnSpPr>
            <a:cxnSpLocks noChangeShapeType="1"/>
          </p:cNvCxnSpPr>
          <p:nvPr/>
        </p:nvCxnSpPr>
        <p:spPr bwMode="auto">
          <a:xfrm>
            <a:off x="3124200" y="2468562"/>
            <a:ext cx="750887" cy="0"/>
          </a:xfrm>
          <a:prstGeom prst="straightConnector1">
            <a:avLst/>
          </a:prstGeom>
          <a:ln>
            <a:headEnd/>
            <a:tailEnd type="triangle" w="med" len="med"/>
          </a:ln>
        </p:spPr>
        <p:style>
          <a:lnRef idx="2">
            <a:schemeClr val="dk1"/>
          </a:lnRef>
          <a:fillRef idx="1">
            <a:schemeClr val="lt1"/>
          </a:fillRef>
          <a:effectRef idx="0">
            <a:schemeClr val="dk1"/>
          </a:effectRef>
          <a:fontRef idx="minor">
            <a:schemeClr val="dk1"/>
          </a:fontRef>
        </p:style>
      </p:cxnSp>
      <p:cxnSp>
        <p:nvCxnSpPr>
          <p:cNvPr id="15" name="Straight Arrow Connector 23"/>
          <p:cNvCxnSpPr>
            <a:cxnSpLocks noChangeShapeType="1"/>
          </p:cNvCxnSpPr>
          <p:nvPr/>
        </p:nvCxnSpPr>
        <p:spPr bwMode="auto">
          <a:xfrm>
            <a:off x="5029200" y="2392362"/>
            <a:ext cx="762000" cy="1588"/>
          </a:xfrm>
          <a:prstGeom prst="straightConnector1">
            <a:avLst/>
          </a:prstGeom>
          <a:ln>
            <a:headEnd/>
            <a:tailEnd type="triangle" w="med" len="med"/>
          </a:ln>
        </p:spPr>
        <p:style>
          <a:lnRef idx="2">
            <a:schemeClr val="dk1"/>
          </a:lnRef>
          <a:fillRef idx="1">
            <a:schemeClr val="lt1"/>
          </a:fillRef>
          <a:effectRef idx="0">
            <a:schemeClr val="dk1"/>
          </a:effectRef>
          <a:fontRef idx="minor">
            <a:schemeClr val="dk1"/>
          </a:fontRef>
        </p:style>
      </p:cxnSp>
      <p:cxnSp>
        <p:nvCxnSpPr>
          <p:cNvPr id="16" name="Straight Arrow Connector 3"/>
          <p:cNvCxnSpPr>
            <a:cxnSpLocks noChangeShapeType="1"/>
          </p:cNvCxnSpPr>
          <p:nvPr/>
        </p:nvCxnSpPr>
        <p:spPr bwMode="auto">
          <a:xfrm>
            <a:off x="3124200" y="4876800"/>
            <a:ext cx="750887" cy="0"/>
          </a:xfrm>
          <a:prstGeom prst="straightConnector1">
            <a:avLst/>
          </a:prstGeom>
          <a:ln>
            <a:headEnd/>
            <a:tailEnd type="triangle" w="med" len="med"/>
          </a:ln>
        </p:spPr>
        <p:style>
          <a:lnRef idx="2">
            <a:schemeClr val="dk1"/>
          </a:lnRef>
          <a:fillRef idx="1">
            <a:schemeClr val="lt1"/>
          </a:fillRef>
          <a:effectRef idx="0">
            <a:schemeClr val="dk1"/>
          </a:effectRef>
          <a:fontRef idx="minor">
            <a:schemeClr val="dk1"/>
          </a:fontRef>
        </p:style>
      </p:cxnSp>
      <p:cxnSp>
        <p:nvCxnSpPr>
          <p:cNvPr id="17" name="Straight Arrow Connector 13"/>
          <p:cNvCxnSpPr>
            <a:cxnSpLocks noChangeShapeType="1"/>
            <a:endCxn id="13" idx="1"/>
          </p:cNvCxnSpPr>
          <p:nvPr/>
        </p:nvCxnSpPr>
        <p:spPr bwMode="auto">
          <a:xfrm>
            <a:off x="5029200" y="4525962"/>
            <a:ext cx="914400" cy="2382"/>
          </a:xfrm>
          <a:prstGeom prst="straightConnector1">
            <a:avLst/>
          </a:prstGeom>
          <a:ln>
            <a:headEnd/>
            <a:tailEnd type="triangle" w="med" len="med"/>
          </a:ln>
        </p:spPr>
        <p:style>
          <a:lnRef idx="2">
            <a:schemeClr val="dk1"/>
          </a:lnRef>
          <a:fillRef idx="1">
            <a:schemeClr val="lt1"/>
          </a:fillRef>
          <a:effectRef idx="0">
            <a:schemeClr val="dk1"/>
          </a:effectRef>
          <a:fontRef idx="minor">
            <a:schemeClr val="dk1"/>
          </a:fontRef>
        </p:style>
      </p:cxnSp>
      <p:sp>
        <p:nvSpPr>
          <p:cNvPr id="18" name="Rectangle 5"/>
          <p:cNvSpPr>
            <a:spLocks noChangeArrowheads="1"/>
          </p:cNvSpPr>
          <p:nvPr/>
        </p:nvSpPr>
        <p:spPr bwMode="auto">
          <a:xfrm>
            <a:off x="6096000" y="5257800"/>
            <a:ext cx="1095375" cy="1417638"/>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endParaRPr kumimoji="0" lang="en-US" sz="1400" b="1" i="0" u="none" strike="noStrike" cap="none" normalizeH="0" baseline="0" dirty="0" smtClean="0">
              <a:ln>
                <a:noFill/>
              </a:ln>
              <a:solidFill>
                <a:schemeClr val="tx1"/>
              </a:solidFill>
              <a:effectLst/>
              <a:latin typeface="Times New Roman" pitchFamily="18" charset="0"/>
              <a:cs typeface="Arial" pitchFamily="34" charset="0"/>
            </a:endParaRPr>
          </a:p>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smtClean="0">
                <a:ln>
                  <a:noFill/>
                </a:ln>
                <a:solidFill>
                  <a:schemeClr val="tx1"/>
                </a:solidFill>
                <a:effectLst/>
                <a:latin typeface="Times New Roman" pitchFamily="18" charset="0"/>
                <a:cs typeface="Arial" pitchFamily="34" charset="0"/>
              </a:rPr>
              <a:t>MOTOR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19" name="Straight Connector 10"/>
          <p:cNvSpPr>
            <a:spLocks noChangeShapeType="1"/>
          </p:cNvSpPr>
          <p:nvPr/>
        </p:nvSpPr>
        <p:spPr bwMode="auto">
          <a:xfrm>
            <a:off x="6629400" y="4830762"/>
            <a:ext cx="0" cy="400050"/>
          </a:xfrm>
          <a:prstGeom prst="line">
            <a:avLst/>
          </a:prstGeom>
          <a:ln>
            <a:headEnd/>
            <a:tailEnd type="triangl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a:p>
        </p:txBody>
      </p:sp>
      <p:sp>
        <p:nvSpPr>
          <p:cNvPr id="20" name="Rectangle 27"/>
          <p:cNvSpPr>
            <a:spLocks noChangeArrowheads="1"/>
          </p:cNvSpPr>
          <p:nvPr/>
        </p:nvSpPr>
        <p:spPr bwMode="auto">
          <a:xfrm>
            <a:off x="1447800" y="5410200"/>
            <a:ext cx="1219200" cy="1143000"/>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smtClean="0">
                <a:ln>
                  <a:noFill/>
                </a:ln>
                <a:solidFill>
                  <a:schemeClr val="tx1"/>
                </a:solidFill>
                <a:effectLst/>
                <a:latin typeface="Times New Roman" pitchFamily="18" charset="0"/>
                <a:cs typeface="Arial" pitchFamily="34" charset="0"/>
              </a:rPr>
              <a:t>   </a:t>
            </a:r>
            <a:r>
              <a:rPr kumimoji="0" lang="en-US" sz="1400" b="1" i="0" u="none" strike="noStrike" cap="none" normalizeH="0" dirty="0" smtClean="0">
                <a:ln>
                  <a:noFill/>
                </a:ln>
                <a:solidFill>
                  <a:schemeClr val="tx1"/>
                </a:solidFill>
                <a:effectLst/>
                <a:latin typeface="Times New Roman" pitchFamily="18" charset="0"/>
                <a:cs typeface="Arial" pitchFamily="34" charset="0"/>
              </a:rPr>
              <a:t> </a:t>
            </a:r>
          </a:p>
          <a:p>
            <a:pPr marL="0" marR="0" lvl="0" indent="0" defTabSz="914400" rtl="0" eaLnBrk="1" fontAlgn="base" latinLnBrk="0" hangingPunct="1">
              <a:lnSpc>
                <a:spcPct val="100000"/>
              </a:lnSpc>
              <a:spcBef>
                <a:spcPct val="0"/>
              </a:spcBef>
              <a:spcAft>
                <a:spcPts val="1000"/>
              </a:spcAft>
              <a:buClrTx/>
              <a:buSzTx/>
              <a:buFontTx/>
              <a:buNone/>
              <a:tabLst/>
            </a:pPr>
            <a:r>
              <a:rPr lang="en-US" sz="1400" b="1" dirty="0" smtClean="0">
                <a:solidFill>
                  <a:schemeClr val="tx1"/>
                </a:solidFill>
                <a:latin typeface="Times New Roman" pitchFamily="18" charset="0"/>
                <a:cs typeface="Arial" pitchFamily="34" charset="0"/>
              </a:rPr>
              <a:t>   </a:t>
            </a:r>
            <a:r>
              <a:rPr kumimoji="0" lang="en-US" sz="1400" b="1" i="0" u="none" strike="noStrike" cap="none" normalizeH="0" baseline="0" dirty="0" smtClean="0">
                <a:ln>
                  <a:noFill/>
                </a:ln>
                <a:solidFill>
                  <a:schemeClr val="tx1"/>
                </a:solidFill>
                <a:effectLst/>
                <a:latin typeface="Times New Roman" pitchFamily="18" charset="0"/>
                <a:cs typeface="Arial" pitchFamily="34" charset="0"/>
              </a:rPr>
              <a:t>WATER</a:t>
            </a:r>
          </a:p>
          <a:p>
            <a:pPr marL="0" marR="0" lvl="0" indent="0" algn="ctr" defTabSz="914400" rtl="0" eaLnBrk="1" fontAlgn="base" latinLnBrk="0" hangingPunct="1">
              <a:lnSpc>
                <a:spcPct val="100000"/>
              </a:lnSpc>
              <a:spcBef>
                <a:spcPct val="0"/>
              </a:spcBef>
              <a:spcAft>
                <a:spcPts val="1000"/>
              </a:spcAft>
              <a:buClrTx/>
              <a:buSzTx/>
              <a:buFontTx/>
              <a:buNone/>
              <a:tabLst/>
            </a:pPr>
            <a:r>
              <a:rPr lang="en-US" sz="1400" b="1" dirty="0" smtClean="0">
                <a:solidFill>
                  <a:schemeClr val="tx1"/>
                </a:solidFill>
                <a:latin typeface="Times New Roman" pitchFamily="18" charset="0"/>
                <a:cs typeface="Times New Roman" pitchFamily="18" charset="0"/>
              </a:rPr>
              <a:t>SOURCE</a:t>
            </a:r>
            <a:endParaRPr kumimoji="0" lang="en-US" sz="1400" b="1"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1" name="Rectangle 26"/>
          <p:cNvSpPr>
            <a:spLocks noChangeArrowheads="1"/>
          </p:cNvSpPr>
          <p:nvPr/>
        </p:nvSpPr>
        <p:spPr bwMode="auto">
          <a:xfrm>
            <a:off x="1295400" y="4648200"/>
            <a:ext cx="1828800" cy="533400"/>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n-US" sz="1400" b="1" i="0" u="none" strike="noStrike" cap="none" normalizeH="0" baseline="0" dirty="0" smtClean="0">
                <a:ln>
                  <a:noFill/>
                </a:ln>
                <a:solidFill>
                  <a:schemeClr val="tx1"/>
                </a:solidFill>
                <a:effectLst/>
                <a:latin typeface="Times New Roman" pitchFamily="18" charset="0"/>
                <a:cs typeface="Arial" pitchFamily="34" charset="0"/>
              </a:rPr>
              <a:t>FLOAT</a:t>
            </a:r>
            <a:r>
              <a:rPr kumimoji="0" lang="en-US" sz="1400" b="1" i="0" u="none" strike="noStrike" cap="none" normalizeH="0" dirty="0" smtClean="0">
                <a:ln>
                  <a:noFill/>
                </a:ln>
                <a:solidFill>
                  <a:schemeClr val="tx1"/>
                </a:solidFill>
                <a:effectLst/>
                <a:latin typeface="Times New Roman" pitchFamily="18" charset="0"/>
                <a:cs typeface="Arial" pitchFamily="34" charset="0"/>
              </a:rPr>
              <a:t> </a:t>
            </a:r>
            <a:r>
              <a:rPr kumimoji="0" lang="en-US" sz="1400" b="1" i="0" u="none" strike="noStrike" cap="none" normalizeH="0" baseline="0" dirty="0" smtClean="0">
                <a:ln>
                  <a:noFill/>
                </a:ln>
                <a:solidFill>
                  <a:schemeClr val="tx1"/>
                </a:solidFill>
                <a:effectLst/>
                <a:latin typeface="Times New Roman" pitchFamily="18" charset="0"/>
                <a:cs typeface="Arial" pitchFamily="34" charset="0"/>
              </a:rPr>
              <a:t>SENSOR</a:t>
            </a:r>
            <a:endParaRPr kumimoji="0" lang="en-US"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5" name="Rectangle 16"/>
          <p:cNvSpPr>
            <a:spLocks noChangeArrowheads="1"/>
          </p:cNvSpPr>
          <p:nvPr/>
        </p:nvSpPr>
        <p:spPr bwMode="auto">
          <a:xfrm>
            <a:off x="7696200" y="5562600"/>
            <a:ext cx="1033463" cy="612775"/>
          </a:xfrm>
          <a:prstGeom prst="rect">
            <a:avLst/>
          </a:prstGeom>
          <a:ln>
            <a:headEnd/>
            <a:tailEn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pPr lvl="0" algn="ctr">
              <a:spcAft>
                <a:spcPts val="1000"/>
              </a:spcAft>
            </a:pPr>
            <a:r>
              <a:rPr lang="en-US" sz="1400" b="1" dirty="0" smtClean="0">
                <a:solidFill>
                  <a:schemeClr val="tx1"/>
                </a:solidFill>
                <a:latin typeface="Times New Roman" pitchFamily="18" charset="0"/>
                <a:cs typeface="Arial" pitchFamily="34" charset="0"/>
              </a:rPr>
              <a:t>AGRI FIELD</a:t>
            </a:r>
          </a:p>
          <a:p>
            <a:pPr lvl="0"/>
            <a:endParaRPr lang="en-US" sz="1400" dirty="0" smtClean="0">
              <a:solidFill>
                <a:schemeClr val="tx1"/>
              </a:solidFill>
              <a:latin typeface="Arial" pitchFamily="34" charset="0"/>
              <a:cs typeface="Arial" pitchFamily="34" charset="0"/>
            </a:endParaRPr>
          </a:p>
        </p:txBody>
      </p:sp>
      <p:cxnSp>
        <p:nvCxnSpPr>
          <p:cNvPr id="29" name="Straight Arrow Connector 28"/>
          <p:cNvCxnSpPr/>
          <p:nvPr/>
        </p:nvCxnSpPr>
        <p:spPr>
          <a:xfrm>
            <a:off x="3124200" y="3276600"/>
            <a:ext cx="762000" cy="1588"/>
          </a:xfrm>
          <a:prstGeom prst="straightConnector1">
            <a:avLst/>
          </a:prstGeom>
          <a:ln>
            <a:tailEnd type="arrow"/>
          </a:ln>
        </p:spPr>
        <p:style>
          <a:lnRef idx="2">
            <a:schemeClr val="dk1"/>
          </a:lnRef>
          <a:fillRef idx="1">
            <a:schemeClr val="lt1"/>
          </a:fillRef>
          <a:effectRef idx="0">
            <a:schemeClr val="dk1"/>
          </a:effectRef>
          <a:fontRef idx="minor">
            <a:schemeClr val="dk1"/>
          </a:fontRef>
        </p:style>
      </p:cxnSp>
      <p:cxnSp>
        <p:nvCxnSpPr>
          <p:cNvPr id="32" name="Straight Arrow Connector 31"/>
          <p:cNvCxnSpPr/>
          <p:nvPr/>
        </p:nvCxnSpPr>
        <p:spPr>
          <a:xfrm>
            <a:off x="5029200" y="3429000"/>
            <a:ext cx="762000" cy="1588"/>
          </a:xfrm>
          <a:prstGeom prst="straightConnector1">
            <a:avLst/>
          </a:prstGeom>
          <a:ln>
            <a:headEnd type="arrow"/>
            <a:tailEnd type="arrow"/>
          </a:ln>
        </p:spPr>
        <p:style>
          <a:lnRef idx="2">
            <a:schemeClr val="dk1"/>
          </a:lnRef>
          <a:fillRef idx="1">
            <a:schemeClr val="lt1"/>
          </a:fillRef>
          <a:effectRef idx="0">
            <a:schemeClr val="dk1"/>
          </a:effectRef>
          <a:fontRef idx="minor">
            <a:schemeClr val="dk1"/>
          </a:fontRef>
        </p:style>
      </p:cxnSp>
      <p:cxnSp>
        <p:nvCxnSpPr>
          <p:cNvPr id="33" name="Straight Connector 32"/>
          <p:cNvCxnSpPr/>
          <p:nvPr/>
        </p:nvCxnSpPr>
        <p:spPr>
          <a:xfrm>
            <a:off x="7620000" y="3505200"/>
            <a:ext cx="609600" cy="1588"/>
          </a:xfrm>
          <a:prstGeom prst="line">
            <a:avLst/>
          </a:prstGeom>
        </p:spPr>
        <p:style>
          <a:lnRef idx="2">
            <a:schemeClr val="dk1"/>
          </a:lnRef>
          <a:fillRef idx="1">
            <a:schemeClr val="lt1"/>
          </a:fillRef>
          <a:effectRef idx="0">
            <a:schemeClr val="dk1"/>
          </a:effectRef>
          <a:fontRef idx="minor">
            <a:schemeClr val="dk1"/>
          </a:fontRef>
        </p:style>
      </p:cxnSp>
      <p:cxnSp>
        <p:nvCxnSpPr>
          <p:cNvPr id="34" name="Straight Connector 33"/>
          <p:cNvCxnSpPr/>
          <p:nvPr/>
        </p:nvCxnSpPr>
        <p:spPr>
          <a:xfrm rot="5400000" flipH="1" flipV="1">
            <a:off x="8001000" y="3276600"/>
            <a:ext cx="457200" cy="1588"/>
          </a:xfrm>
          <a:prstGeom prst="line">
            <a:avLst/>
          </a:prstGeom>
        </p:spPr>
        <p:style>
          <a:lnRef idx="2">
            <a:schemeClr val="dk1"/>
          </a:lnRef>
          <a:fillRef idx="1">
            <a:schemeClr val="lt1"/>
          </a:fillRef>
          <a:effectRef idx="0">
            <a:schemeClr val="dk1"/>
          </a:effectRef>
          <a:fontRef idx="minor">
            <a:schemeClr val="dk1"/>
          </a:fontRef>
        </p:style>
      </p:cxnSp>
      <p:cxnSp>
        <p:nvCxnSpPr>
          <p:cNvPr id="35" name="Straight Connector 34"/>
          <p:cNvCxnSpPr/>
          <p:nvPr/>
        </p:nvCxnSpPr>
        <p:spPr>
          <a:xfrm rot="16200000" flipV="1">
            <a:off x="7962900" y="3009900"/>
            <a:ext cx="304800" cy="228600"/>
          </a:xfrm>
          <a:prstGeom prst="line">
            <a:avLst/>
          </a:prstGeom>
        </p:spPr>
        <p:style>
          <a:lnRef idx="2">
            <a:schemeClr val="dk1"/>
          </a:lnRef>
          <a:fillRef idx="1">
            <a:schemeClr val="lt1"/>
          </a:fillRef>
          <a:effectRef idx="0">
            <a:schemeClr val="dk1"/>
          </a:effectRef>
          <a:fontRef idx="minor">
            <a:schemeClr val="dk1"/>
          </a:fontRef>
        </p:style>
      </p:cxnSp>
      <p:cxnSp>
        <p:nvCxnSpPr>
          <p:cNvPr id="36" name="Straight Connector 35"/>
          <p:cNvCxnSpPr/>
          <p:nvPr/>
        </p:nvCxnSpPr>
        <p:spPr>
          <a:xfrm rot="5400000" flipH="1" flipV="1">
            <a:off x="8191500" y="3009900"/>
            <a:ext cx="304800" cy="228600"/>
          </a:xfrm>
          <a:prstGeom prst="line">
            <a:avLst/>
          </a:prstGeom>
        </p:spPr>
        <p:style>
          <a:lnRef idx="2">
            <a:schemeClr val="dk1"/>
          </a:lnRef>
          <a:fillRef idx="1">
            <a:schemeClr val="lt1"/>
          </a:fillRef>
          <a:effectRef idx="0">
            <a:schemeClr val="dk1"/>
          </a:effectRef>
          <a:fontRef idx="minor">
            <a:schemeClr val="dk1"/>
          </a:fontRef>
        </p:style>
      </p:cxnSp>
      <p:cxnSp>
        <p:nvCxnSpPr>
          <p:cNvPr id="51" name="Straight Arrow Connector 50"/>
          <p:cNvCxnSpPr>
            <a:stCxn id="20" idx="3"/>
            <a:endCxn id="18" idx="1"/>
          </p:cNvCxnSpPr>
          <p:nvPr/>
        </p:nvCxnSpPr>
        <p:spPr>
          <a:xfrm flipV="1">
            <a:off x="2667000" y="5966619"/>
            <a:ext cx="3429000" cy="15081"/>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54" name="Straight Arrow Connector 53"/>
          <p:cNvCxnSpPr>
            <a:stCxn id="21" idx="2"/>
          </p:cNvCxnSpPr>
          <p:nvPr/>
        </p:nvCxnSpPr>
        <p:spPr>
          <a:xfrm rot="5400000">
            <a:off x="2095500" y="5295900"/>
            <a:ext cx="228600" cy="158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5" name="Straight Arrow Connector 3"/>
          <p:cNvCxnSpPr>
            <a:cxnSpLocks noChangeShapeType="1"/>
          </p:cNvCxnSpPr>
          <p:nvPr/>
        </p:nvCxnSpPr>
        <p:spPr bwMode="auto">
          <a:xfrm>
            <a:off x="3124200" y="4267200"/>
            <a:ext cx="750887" cy="0"/>
          </a:xfrm>
          <a:prstGeom prst="straightConnector1">
            <a:avLst/>
          </a:prstGeom>
          <a:ln>
            <a:headEnd/>
            <a:tailEnd type="triangle" w="med" len="med"/>
          </a:ln>
        </p:spPr>
        <p:style>
          <a:lnRef idx="2">
            <a:schemeClr val="dk1"/>
          </a:lnRef>
          <a:fillRef idx="1">
            <a:schemeClr val="lt1"/>
          </a:fillRef>
          <a:effectRef idx="0">
            <a:schemeClr val="dk1"/>
          </a:effectRef>
          <a:fontRef idx="minor">
            <a:schemeClr val="dk1"/>
          </a:fontRef>
        </p:style>
      </p:cxnSp>
      <p:cxnSp>
        <p:nvCxnSpPr>
          <p:cNvPr id="66" name="Straight Arrow Connector 15"/>
          <p:cNvCxnSpPr>
            <a:cxnSpLocks noChangeShapeType="1"/>
          </p:cNvCxnSpPr>
          <p:nvPr/>
        </p:nvCxnSpPr>
        <p:spPr bwMode="auto">
          <a:xfrm>
            <a:off x="7162800" y="5867400"/>
            <a:ext cx="533400" cy="1588"/>
          </a:xfrm>
          <a:prstGeom prst="straightConnector1">
            <a:avLst/>
          </a:prstGeom>
          <a:ln>
            <a:headEnd/>
            <a:tailEnd type="triangle" w="med" len="med"/>
          </a:ln>
        </p:spPr>
        <p:style>
          <a:lnRef idx="2">
            <a:schemeClr val="dk1"/>
          </a:lnRef>
          <a:fillRef idx="1">
            <a:schemeClr val="lt1"/>
          </a:fillRef>
          <a:effectRef idx="0">
            <a:schemeClr val="dk1"/>
          </a:effectRef>
          <a:fontRef idx="minor">
            <a:schemeClr val="dk1"/>
          </a:fontRef>
        </p:style>
      </p:cxnSp>
      <p:sp>
        <p:nvSpPr>
          <p:cNvPr id="31" name="Rectangle 30"/>
          <p:cNvSpPr/>
          <p:nvPr/>
        </p:nvSpPr>
        <p:spPr>
          <a:xfrm>
            <a:off x="3657600" y="1295400"/>
            <a:ext cx="1600200" cy="4572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400" b="1" dirty="0" smtClean="0">
                <a:latin typeface="Times New Roman" pitchFamily="18" charset="0"/>
                <a:cs typeface="Times New Roman" pitchFamily="18" charset="0"/>
              </a:rPr>
              <a:t>SWITCH</a:t>
            </a:r>
            <a:endParaRPr lang="en-US" sz="1400" b="1" dirty="0">
              <a:latin typeface="Times New Roman" pitchFamily="18" charset="0"/>
              <a:cs typeface="Times New Roman" pitchFamily="18" charset="0"/>
            </a:endParaRPr>
          </a:p>
        </p:txBody>
      </p:sp>
      <p:sp>
        <p:nvSpPr>
          <p:cNvPr id="37" name="Straight Connector 10"/>
          <p:cNvSpPr>
            <a:spLocks noChangeShapeType="1"/>
          </p:cNvSpPr>
          <p:nvPr/>
        </p:nvSpPr>
        <p:spPr bwMode="auto">
          <a:xfrm>
            <a:off x="4419600" y="1752600"/>
            <a:ext cx="0" cy="400050"/>
          </a:xfrm>
          <a:prstGeom prst="line">
            <a:avLst/>
          </a:prstGeom>
          <a:ln>
            <a:headEnd/>
            <a:tailEnd type="triangl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anchor="t" anchorCtr="0" compatLnSpc="1">
            <a:prstTxWarp prst="textNoShape">
              <a:avLst/>
            </a:prstTxWarp>
          </a:bodyPr>
          <a:lstStyle/>
          <a:p>
            <a:endParaRPr lang="en-US"/>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sz="3200" b="1" dirty="0" smtClean="0">
                <a:latin typeface="Times New Roman" pitchFamily="18" charset="0"/>
                <a:cs typeface="Times New Roman" pitchFamily="18" charset="0"/>
              </a:rPr>
              <a:t>WORKING PRINCIPLE OF </a:t>
            </a:r>
            <a:br>
              <a:rPr lang="en-US" sz="3200" b="1" dirty="0" smtClean="0">
                <a:latin typeface="Times New Roman" pitchFamily="18" charset="0"/>
                <a:cs typeface="Times New Roman" pitchFamily="18" charset="0"/>
              </a:rPr>
            </a:br>
            <a:r>
              <a:rPr lang="en-US" sz="3200" b="1" dirty="0" smtClean="0">
                <a:latin typeface="Times New Roman" pitchFamily="18" charset="0"/>
                <a:cs typeface="Times New Roman" pitchFamily="18" charset="0"/>
              </a:rPr>
              <a:t>PROPOSED SYSTEM</a:t>
            </a:r>
            <a:endParaRPr lang="en-US" sz="3200" dirty="0"/>
          </a:p>
        </p:txBody>
      </p:sp>
      <p:sp>
        <p:nvSpPr>
          <p:cNvPr id="3" name="Content Placeholder 2"/>
          <p:cNvSpPr>
            <a:spLocks noGrp="1"/>
          </p:cNvSpPr>
          <p:nvPr>
            <p:ph idx="1"/>
          </p:nvPr>
        </p:nvSpPr>
        <p:spPr>
          <a:xfrm>
            <a:off x="457200" y="1600199"/>
            <a:ext cx="8229600" cy="4525964"/>
          </a:xfrm>
        </p:spPr>
        <p:txBody>
          <a:bodyPr/>
          <a:lstStyle/>
          <a:p>
            <a:pPr algn="just">
              <a:buFont typeface="WPS Special 1"/>
              <a:buChar char="l"/>
            </a:pPr>
            <a:r>
              <a:rPr lang="en-US" sz="2400" dirty="0" smtClean="0">
                <a:solidFill>
                  <a:srgbClr val="000000"/>
                </a:solidFill>
                <a:latin typeface="Times New Roman" pitchFamily="18" charset="0"/>
                <a:cs typeface="Times New Roman" pitchFamily="18" charset="0"/>
              </a:rPr>
              <a:t>The soil moisture sensor and temperature sensor and Float sensors are monitoring the agriculture field. Then this data sent to the microcontroller unit. It displays through the LCD.</a:t>
            </a:r>
            <a:endParaRPr lang="en-US" dirty="0">
              <a:solidFill>
                <a:srgbClr val="FF0000"/>
              </a:solidFill>
              <a:latin typeface="Times New Roman" pitchFamily="18" charset="0"/>
              <a:cs typeface="Times New Roman" pitchFamily="18" charset="0"/>
            </a:endParaRPr>
          </a:p>
          <a:p>
            <a:pPr algn="just">
              <a:buFont typeface="WPS Special 1"/>
              <a:buChar char="l"/>
            </a:pPr>
            <a:r>
              <a:rPr lang="en-US" sz="2400" dirty="0" smtClean="0">
                <a:solidFill>
                  <a:srgbClr val="000000"/>
                </a:solidFill>
                <a:latin typeface="Times New Roman" pitchFamily="18" charset="0"/>
                <a:cs typeface="Times New Roman" pitchFamily="18" charset="0"/>
              </a:rPr>
              <a:t> The value of the sensor range can be observed by the user in two ways. One is automatic mode and manual which is done through GSM. In manual mode, the user can control the motor when it is need to turn ON. </a:t>
            </a:r>
          </a:p>
          <a:p>
            <a:pPr algn="just">
              <a:buFont typeface="WPS Special 1"/>
              <a:buChar char="l"/>
            </a:pPr>
            <a:r>
              <a:rPr lang="en-US" sz="2400" dirty="0" smtClean="0">
                <a:solidFill>
                  <a:srgbClr val="000000"/>
                </a:solidFill>
                <a:latin typeface="Times New Roman" pitchFamily="18" charset="0"/>
                <a:cs typeface="Times New Roman" pitchFamily="18" charset="0"/>
              </a:rPr>
              <a:t>Thus our project is designed for low cost automatizing of irrigation system in a smart way. </a:t>
            </a: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1143000"/>
          </a:xfrm>
        </p:spPr>
        <p:txBody>
          <a:bodyPr/>
          <a:lstStyle/>
          <a:p>
            <a:r>
              <a:rPr lang="en-US" sz="3200" b="1" dirty="0" smtClean="0">
                <a:latin typeface="Times New Roman" pitchFamily="18" charset="0"/>
                <a:cs typeface="Times New Roman" pitchFamily="18" charset="0"/>
              </a:rPr>
              <a:t>WORKING PRINCIPLE WITH FLOW CHART</a:t>
            </a:r>
            <a:endParaRPr lang="en-US" sz="3200" b="1"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7</a:t>
            </a:fld>
            <a:endParaRPr lang="en-US"/>
          </a:p>
        </p:txBody>
      </p:sp>
      <p:sp>
        <p:nvSpPr>
          <p:cNvPr id="6" name="Content Placeholder 5"/>
          <p:cNvSpPr>
            <a:spLocks noGrp="1"/>
          </p:cNvSpPr>
          <p:nvPr>
            <p:ph idx="1"/>
          </p:nvPr>
        </p:nvSpPr>
        <p:spPr/>
        <p:txBody>
          <a:bodyPr/>
          <a:lstStyle/>
          <a:p>
            <a:pPr marL="0" indent="0">
              <a:buNone/>
            </a:pPr>
            <a:endParaRPr lang="en-US"/>
          </a:p>
        </p:txBody>
      </p:sp>
      <p:pic>
        <p:nvPicPr>
          <p:cNvPr id="9" name="Picture"/>
          <p:cNvPicPr>
            <a:picLocks noChangeAspect="1"/>
          </p:cNvPicPr>
          <p:nvPr/>
        </p:nvPicPr>
        <p:blipFill>
          <a:blip r:embed="rId2"/>
          <a:stretch>
            <a:fillRect/>
          </a:stretch>
        </p:blipFill>
        <p:spPr>
          <a:xfrm>
            <a:off x="421104" y="914399"/>
            <a:ext cx="8277726" cy="5438273"/>
          </a:xfrm>
          <a:prstGeom prst="rect">
            <a:avLst/>
          </a:prstGeom>
        </p:spPr>
      </p:pic>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sz="3200" b="1">
                <a:latin typeface="Times New Roman" pitchFamily="18" charset="0"/>
                <a:cs typeface="Times New Roman" pitchFamily="18" charset="0"/>
              </a:rPr>
              <a:t>HARDWARE DETAILS </a:t>
            </a:r>
            <a:endParaRPr lang="en-US" sz="3200" b="1" dirty="0">
              <a:latin typeface="Times New Roman" pitchFamily="18" charset="0"/>
              <a:cs typeface="Times New Roman" pitchFamily="18" charset="0"/>
            </a:endParaRPr>
          </a:p>
        </p:txBody>
      </p:sp>
      <p:sp>
        <p:nvSpPr>
          <p:cNvPr id="3" name="Content Placeholder 2"/>
          <p:cNvSpPr>
            <a:spLocks noGrp="1"/>
          </p:cNvSpPr>
          <p:nvPr>
            <p:ph idx="1"/>
          </p:nvPr>
        </p:nvSpPr>
        <p:spPr>
          <a:xfrm>
            <a:off x="381000" y="1371600"/>
            <a:ext cx="8229600" cy="4920916"/>
          </a:xfrm>
        </p:spPr>
        <p:txBody>
          <a:bodyPr/>
          <a:lstStyle/>
          <a:p>
            <a:pPr lvl="0"/>
            <a:r>
              <a:rPr sz="2400">
                <a:latin typeface="Times New Roman" pitchFamily="18" charset="0"/>
                <a:cs typeface="Times New Roman" pitchFamily="18" charset="0"/>
              </a:rPr>
              <a:t>PIC Microcontroller-16F877A</a:t>
            </a:r>
          </a:p>
          <a:p>
            <a:pPr lvl="0"/>
            <a:r>
              <a:rPr sz="2400">
                <a:latin typeface="Times New Roman" pitchFamily="18" charset="0"/>
                <a:cs typeface="Times New Roman" pitchFamily="18" charset="0"/>
              </a:rPr>
              <a:t>LCD display</a:t>
            </a:r>
          </a:p>
          <a:p>
            <a:pPr lvl="0"/>
            <a:r>
              <a:rPr sz="2400">
                <a:latin typeface="Times New Roman" pitchFamily="18" charset="0"/>
                <a:cs typeface="Times New Roman" pitchFamily="18" charset="0"/>
              </a:rPr>
              <a:t>Soil Moisture Sensor</a:t>
            </a:r>
          </a:p>
          <a:p>
            <a:pPr lvl="0"/>
            <a:r>
              <a:rPr sz="2400">
                <a:latin typeface="Times New Roman" pitchFamily="18" charset="0"/>
                <a:cs typeface="Times New Roman" pitchFamily="18" charset="0"/>
              </a:rPr>
              <a:t>Temperature Sensor </a:t>
            </a:r>
          </a:p>
          <a:p>
            <a:pPr lvl="0"/>
            <a:r>
              <a:rPr sz="2400">
                <a:latin typeface="Times New Roman" pitchFamily="18" charset="0"/>
                <a:cs typeface="Times New Roman" pitchFamily="18" charset="0"/>
              </a:rPr>
              <a:t>Float Sensor</a:t>
            </a:r>
          </a:p>
          <a:p>
            <a:pPr lvl="0"/>
            <a:r>
              <a:rPr sz="2400">
                <a:latin typeface="Times New Roman" pitchFamily="18" charset="0"/>
                <a:cs typeface="Times New Roman" pitchFamily="18" charset="0"/>
              </a:rPr>
              <a:t>GSM Modem</a:t>
            </a:r>
          </a:p>
          <a:p>
            <a:pPr lvl="0"/>
            <a:r>
              <a:rPr sz="2400">
                <a:latin typeface="Times New Roman" pitchFamily="18" charset="0"/>
                <a:cs typeface="Times New Roman" pitchFamily="18" charset="0"/>
              </a:rPr>
              <a:t>Relay</a:t>
            </a:r>
          </a:p>
          <a:p>
            <a:pPr lvl="0"/>
            <a:r>
              <a:rPr sz="2400">
                <a:latin typeface="Times New Roman" pitchFamily="18" charset="0"/>
                <a:cs typeface="Times New Roman" pitchFamily="18" charset="0"/>
              </a:rPr>
              <a:t>Driver Circuit</a:t>
            </a:r>
          </a:p>
          <a:p>
            <a:pPr lvl="0"/>
            <a:r>
              <a:rPr sz="2400">
                <a:latin typeface="Times New Roman" pitchFamily="18" charset="0"/>
                <a:cs typeface="Times New Roman" pitchFamily="18" charset="0"/>
              </a:rPr>
              <a:t>Regulated Power Supply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idx="1"/>
          </p:nvPr>
        </p:nvSpPr>
        <p:spPr/>
        <p:txBody>
          <a:bodyPr/>
          <a:lstStyle/>
          <a:p>
            <a:pPr>
              <a:buNone/>
            </a:pPr>
            <a:r>
              <a:rPr/>
              <a:t>    </a:t>
            </a:r>
            <a:r>
              <a:rPr sz="2400">
                <a:latin typeface="Times New Roman" pitchFamily="18" charset="0"/>
                <a:cs typeface="Times New Roman" pitchFamily="18" charset="0"/>
              </a:rPr>
              <a:t>The following tools used to develop the software for the proposed project are:</a:t>
            </a:r>
          </a:p>
          <a:p>
            <a:r>
              <a:rPr sz="2400">
                <a:latin typeface="Times New Roman" pitchFamily="18" charset="0"/>
                <a:cs typeface="Times New Roman" pitchFamily="18" charset="0"/>
              </a:rPr>
              <a:t>MPLAB IDE </a:t>
            </a:r>
            <a:endParaRPr lang="zh-CN" altLang="zh-CN" sz="2400" dirty="0">
              <a:latin typeface="Times New Roman" pitchFamily="18" charset="0"/>
              <a:cs typeface="Times New Roman" pitchFamily="18" charset="0"/>
            </a:endParaRPr>
          </a:p>
          <a:p>
            <a:r>
              <a:rPr sz="2400">
                <a:latin typeface="Times New Roman" pitchFamily="18" charset="0"/>
                <a:cs typeface="Times New Roman" pitchFamily="18" charset="0"/>
              </a:rPr>
              <a:t>MPLAB SIMULATOR </a:t>
            </a:r>
          </a:p>
          <a:p>
            <a:r>
              <a:rPr sz="2400">
                <a:latin typeface="Times New Roman" pitchFamily="18" charset="0"/>
                <a:cs typeface="Times New Roman" pitchFamily="18" charset="0"/>
              </a:rPr>
              <a:t>COMPILER C</a:t>
            </a:r>
          </a:p>
          <a:p>
            <a:pPr marL="0" indent="0">
              <a:buNone/>
            </a:pPr>
            <a:endParaRPr/>
          </a:p>
        </p:txBody>
      </p:sp>
      <p:sp>
        <p:nvSpPr>
          <p:cNvPr id="2050" name="Rectangle 2"/>
          <p:cNvSpPr>
            <a:spLocks noGrp="1" noChangeArrowheads="1"/>
          </p:cNvSpPr>
          <p:nvPr>
            <p:ph type="title"/>
          </p:nvPr>
        </p:nvSpPr>
        <p:spPr bwMode="auto">
          <a:xfrm>
            <a:off x="156408" y="252663"/>
            <a:ext cx="8762999"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a:t>
            </a:r>
            <a:endParaRPr lang="en-US" sz="24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idx="1"/>
          </p:nvPr>
        </p:nvSpPr>
        <p:spPr>
          <a:xfrm>
            <a:off x="541424" y="926431"/>
            <a:ext cx="8229600" cy="4525964"/>
          </a:xfrm>
        </p:spPr>
        <p:txBody>
          <a:bodyPr/>
          <a:lstStyle/>
          <a:p>
            <a:pPr>
              <a:buNone/>
            </a:pPr>
            <a:r>
              <a:rPr sz="2400" b="1">
                <a:latin typeface="Times New Roman" pitchFamily="18" charset="0"/>
                <a:cs typeface="Times New Roman" pitchFamily="18" charset="0"/>
              </a:rPr>
              <a:t> </a:t>
            </a:r>
            <a:endParaRPr lang="zh-CN" altLang="zh-CN" dirty="0">
              <a:latin typeface="Times New Roman" pitchFamily="18" charset="0"/>
              <a:cs typeface="Times New Roman" pitchFamily="18" charset="0"/>
            </a:endParaRPr>
          </a:p>
          <a:p>
            <a:pPr>
              <a:buNone/>
            </a:pPr>
            <a:endParaRPr>
              <a:latin typeface="Times New Roman" pitchFamily="18" charset="0"/>
              <a:cs typeface="Times New Roman" pitchFamily="18" charset="0"/>
            </a:endParaRPr>
          </a:p>
          <a:p>
            <a:pPr>
              <a:buFont typeface="WPS Special 1"/>
              <a:buChar char="l"/>
            </a:pPr>
            <a:r>
              <a:rPr sz="2400">
                <a:latin typeface="Times New Roman" pitchFamily="18" charset="0"/>
                <a:cs typeface="Times New Roman" pitchFamily="18" charset="0"/>
              </a:rPr>
              <a:t> The MPLAB IDE provides the ability to Create and edit source </a:t>
            </a:r>
            <a:r>
              <a:rPr sz="2400" smtClean="0">
                <a:latin typeface="Times New Roman" pitchFamily="18" charset="0"/>
                <a:cs typeface="Times New Roman" pitchFamily="18" charset="0"/>
              </a:rPr>
              <a:t>code </a:t>
            </a:r>
            <a:r>
              <a:rPr sz="2400">
                <a:latin typeface="Times New Roman" pitchFamily="18" charset="0"/>
                <a:cs typeface="Times New Roman" pitchFamily="18" charset="0"/>
              </a:rPr>
              <a:t>using the built-in editor.</a:t>
            </a:r>
            <a:endParaRPr>
              <a:latin typeface="Times New Roman" pitchFamily="18" charset="0"/>
              <a:cs typeface="Times New Roman" pitchFamily="18" charset="0"/>
            </a:endParaRPr>
          </a:p>
          <a:p>
            <a:pPr>
              <a:buFont typeface="WPS Special 1"/>
              <a:buChar char="l"/>
            </a:pPr>
            <a:r>
              <a:rPr sz="2400">
                <a:latin typeface="Times New Roman" pitchFamily="18" charset="0"/>
                <a:cs typeface="Times New Roman" pitchFamily="18" charset="0"/>
              </a:rPr>
              <a:t> Assemble, compile and link source code.Debug the executable logic by watching program flow with the built-in simulator or in real time with in-circuit emulators or in-circuit debuggers.</a:t>
            </a:r>
          </a:p>
          <a:p>
            <a:pPr>
              <a:buFont typeface="WPS Special 1"/>
              <a:buChar char="l"/>
            </a:pPr>
            <a:r>
              <a:rPr sz="2400">
                <a:latin typeface="Times New Roman" pitchFamily="18" charset="0"/>
                <a:cs typeface="Times New Roman" pitchFamily="18" charset="0"/>
              </a:rPr>
              <a:t> Make timing measurements with the simulator or emulator.View variables in Watch windows.Program firmware into devices with device programmers.</a:t>
            </a:r>
          </a:p>
        </p:txBody>
      </p:sp>
      <p:sp>
        <p:nvSpPr>
          <p:cNvPr id="20482" name="Text Box 3"/>
          <p:cNvSpPr txBox="1">
            <a:spLocks noChangeArrowheads="1"/>
          </p:cNvSpPr>
          <p:nvPr/>
        </p:nvSpPr>
        <p:spPr bwMode="auto">
          <a:xfrm>
            <a:off x="541424" y="336884"/>
            <a:ext cx="7391400" cy="1138773"/>
          </a:xfrm>
          <a:prstGeom prst="rect">
            <a:avLst/>
          </a:prstGeom>
          <a:noFill/>
          <a:ln w="9525">
            <a:noFill/>
            <a:miter lim="800000"/>
            <a:headEnd/>
            <a:tailEnd/>
          </a:ln>
        </p:spPr>
        <p:txBody>
          <a:bodyPr wrap="square">
            <a:spAutoFit/>
          </a:bodyPr>
          <a:lstStyle/>
          <a:p>
            <a:pPr algn="ctr" eaLnBrk="0" hangingPunct="0"/>
            <a:r>
              <a:rPr lang="en-US" sz="3600" b="1" dirty="0">
                <a:latin typeface="Times New Roman" pitchFamily="18" charset="0"/>
                <a:cs typeface="Times New Roman" pitchFamily="18" charset="0"/>
              </a:rPr>
              <a:t> </a:t>
            </a:r>
            <a:r>
              <a:rPr lang="en-US" sz="3200" b="1" dirty="0" smtClean="0">
                <a:latin typeface="Times New Roman" pitchFamily="18" charset="0"/>
                <a:cs typeface="Times New Roman" pitchFamily="18" charset="0"/>
              </a:rPr>
              <a:t>SOFTWARE TOOLS USED AND ITS FEATURES            Cont..</a:t>
            </a:r>
            <a:endParaRPr lang="en-US" sz="24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3337"/>
            <a:ext cx="8915400" cy="1249362"/>
          </a:xfrm>
        </p:spPr>
        <p:txBody>
          <a:bodyPr/>
          <a:lstStyle/>
          <a:p>
            <a:pPr eaLnBrk="1" hangingPunct="1"/>
            <a:r>
              <a:rPr lang="en-US" sz="3200" b="1" dirty="0" smtClean="0">
                <a:latin typeface="Times New Roman" pitchFamily="18" charset="0"/>
                <a:cs typeface="Times New Roman" pitchFamily="18" charset="0"/>
              </a:rPr>
              <a:t>OUTCOMES AND RESULTS</a:t>
            </a:r>
            <a:endParaRPr lang="en-US" sz="3200" dirty="0" smtClean="0">
              <a:latin typeface="Times New Roman" pitchFamily="18" charset="0"/>
              <a:cs typeface="Times New Roman" pitchFamily="18" charset="0"/>
            </a:endParaRPr>
          </a:p>
        </p:txBody>
      </p:sp>
      <p:sp>
        <p:nvSpPr>
          <p:cNvPr id="3" name="Content Placeholder 2"/>
          <p:cNvSpPr>
            <a:spLocks noGrp="1"/>
          </p:cNvSpPr>
          <p:nvPr>
            <p:ph idx="1"/>
          </p:nvPr>
        </p:nvSpPr>
        <p:spPr>
          <a:xfrm>
            <a:off x="457200" y="1203157"/>
            <a:ext cx="8229600" cy="4923006"/>
          </a:xfrm>
        </p:spPr>
        <p:txBody>
          <a:bodyPr/>
          <a:lstStyle/>
          <a:p>
            <a:pPr lvl="0"/>
            <a:r>
              <a:rPr sz="2400">
                <a:latin typeface="Times New Roman" pitchFamily="18" charset="0"/>
                <a:cs typeface="Times New Roman" pitchFamily="18" charset="0"/>
              </a:rPr>
              <a:t>Soil moisture sensor sense moisture presence it keeps the pump off and when it senses absence of moisture it switches on the pump and supply water to field.Water level sensor gives the presence of water in tank whether it is high or low. </a:t>
            </a:r>
          </a:p>
          <a:p>
            <a:pPr lvl="0"/>
            <a:r>
              <a:rPr sz="2400">
                <a:latin typeface="Times New Roman" pitchFamily="18" charset="0"/>
                <a:cs typeface="Times New Roman" pitchFamily="18" charset="0"/>
              </a:rPr>
              <a:t> The whole process is automatic irrigation system using wireless sensor networks such as  GSM module. This is done using GSM which can be used from any place framer is.</a:t>
            </a:r>
          </a:p>
          <a:p>
            <a:pPr lvl="0"/>
            <a:r>
              <a:rPr sz="2400">
                <a:latin typeface="Times New Roman" pitchFamily="18" charset="0"/>
                <a:cs typeface="Times New Roman" pitchFamily="18" charset="0"/>
              </a:rPr>
              <a:t>User sends a message and inform to switch on/off the pump which will then intimate by sending a SMS that pump is switched on/off.</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228600" y="33337"/>
            <a:ext cx="8915400" cy="1249362"/>
          </a:xfrm>
        </p:spPr>
        <p:txBody>
          <a:bodyPr/>
          <a:lstStyle/>
          <a:p>
            <a:pPr eaLnBrk="1" hangingPunct="1"/>
            <a:r>
              <a:rPr sz="3200" b="1">
                <a:latin typeface="Times New Roman" pitchFamily="18" charset="0"/>
                <a:cs typeface="Times New Roman" pitchFamily="18" charset="0"/>
              </a:rPr>
              <a:t>PHOTOGRAPHY OF THE RESULT </a:t>
            </a:r>
            <a:endParaRPr lang="en-US" sz="3200" b="1"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B9C20FEC-1C9C-43EB-98EE-0E23C6351056}" type="slidenum">
              <a:rPr lang="en-US" smtClean="0"/>
              <a:pPr>
                <a:defRPr/>
              </a:pPr>
              <a:t>12</a:t>
            </a:fld>
            <a:endParaRPr lang="en-US"/>
          </a:p>
        </p:txBody>
      </p:sp>
      <p:pic>
        <p:nvPicPr>
          <p:cNvPr id="10243" name="Picture"/>
          <p:cNvPicPr>
            <a:picLocks noChangeAspect="1"/>
          </p:cNvPicPr>
          <p:nvPr/>
        </p:nvPicPr>
        <p:blipFill>
          <a:blip r:embed="rId2"/>
          <a:stretch>
            <a:fillRect/>
          </a:stretch>
        </p:blipFill>
        <p:spPr>
          <a:xfrm>
            <a:off x="1203160" y="1419726"/>
            <a:ext cx="6906119" cy="4235115"/>
          </a:xfrm>
          <a:prstGeom prst="rect">
            <a:avLst/>
          </a:prstGeom>
        </p:spPr>
      </p:pic>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381000" y="228600"/>
            <a:ext cx="8229600" cy="1143000"/>
          </a:xfrm>
        </p:spPr>
        <p:txBody>
          <a:bodyPr/>
          <a:lstStyle/>
          <a:p>
            <a:pPr eaLnBrk="1" hangingPunct="1"/>
            <a:r>
              <a:rPr lang="en-US" sz="3200" b="1" dirty="0" smtClean="0">
                <a:latin typeface="Times New Roman" pitchFamily="18" charset="0"/>
                <a:cs typeface="Times New Roman" pitchFamily="18" charset="0"/>
              </a:rPr>
              <a:t>CONCLUSION AND FUTURE SCOPE</a:t>
            </a:r>
          </a:p>
        </p:txBody>
      </p:sp>
      <p:sp>
        <p:nvSpPr>
          <p:cNvPr id="21507" name="Content Placeholder 2"/>
          <p:cNvSpPr>
            <a:spLocks noGrp="1"/>
          </p:cNvSpPr>
          <p:nvPr>
            <p:ph idx="1"/>
          </p:nvPr>
        </p:nvSpPr>
        <p:spPr>
          <a:xfrm>
            <a:off x="457200" y="1371600"/>
            <a:ext cx="8229600" cy="4953000"/>
          </a:xfrm>
        </p:spPr>
        <p:txBody>
          <a:bodyPr/>
          <a:lstStyle/>
          <a:p>
            <a:pPr algn="just" eaLnBrk="1" hangingPunct="1">
              <a:buFont typeface="WPS Special 1"/>
              <a:buChar char="l"/>
            </a:pPr>
            <a:r>
              <a:rPr sz="2400">
                <a:latin typeface="Times New Roman" pitchFamily="18" charset="0"/>
                <a:cs typeface="Times New Roman" pitchFamily="18" charset="0"/>
              </a:rPr>
              <a:t>The system is designed to controll motor automatically .</a:t>
            </a:r>
          </a:p>
          <a:p>
            <a:pPr algn="just" eaLnBrk="1" hangingPunct="1">
              <a:buFont typeface="WPS Special 1"/>
              <a:buChar char="l"/>
            </a:pPr>
            <a:r>
              <a:rPr sz="2400">
                <a:latin typeface="Times New Roman" pitchFamily="18" charset="0"/>
                <a:cs typeface="Times New Roman" pitchFamily="18" charset="0"/>
              </a:rPr>
              <a:t>If any problem will arise in motor, the system has not able to  identify </a:t>
            </a:r>
            <a:r>
              <a:rPr sz="2400" smtClean="0">
                <a:latin typeface="Times New Roman" pitchFamily="18" charset="0"/>
                <a:cs typeface="Times New Roman" pitchFamily="18" charset="0"/>
              </a:rPr>
              <a:t>itself </a:t>
            </a:r>
            <a:r>
              <a:rPr sz="2400">
                <a:latin typeface="Times New Roman" pitchFamily="18" charset="0"/>
                <a:cs typeface="Times New Roman" pitchFamily="18" charset="0"/>
              </a:rPr>
              <a:t>and message form soil moisture sensor is repeated to the user.</a:t>
            </a:r>
          </a:p>
          <a:p>
            <a:pPr algn="just" eaLnBrk="1" hangingPunct="1">
              <a:buFont typeface="WPS Special 1"/>
              <a:buChar char="l"/>
            </a:pPr>
            <a:r>
              <a:rPr sz="2400">
                <a:latin typeface="Times New Roman" pitchFamily="18" charset="0"/>
                <a:cs typeface="Times New Roman" pitchFamily="18" charset="0"/>
              </a:rPr>
              <a:t>Whenever the power sypply is in demand an alternate solution for suply is needed .We can use solar panels also for that.</a:t>
            </a:r>
          </a:p>
        </p:txBody>
      </p:sp>
      <p:sp>
        <p:nvSpPr>
          <p:cNvPr id="4" name="Slide Number Placeholder 3"/>
          <p:cNvSpPr>
            <a:spLocks noGrp="1"/>
          </p:cNvSpPr>
          <p:nvPr>
            <p:ph type="sldNum" sz="quarter" idx="12"/>
          </p:nvPr>
        </p:nvSpPr>
        <p:spPr/>
        <p:txBody>
          <a:bodyPr/>
          <a:lstStyle/>
          <a:p>
            <a:pPr>
              <a:defRPr/>
            </a:pPr>
            <a:fld id="{7274AFBC-FFAD-45BA-8E58-04F9E9C696C4}" type="slidenum">
              <a:rPr lang="en-US" smtClean="0"/>
              <a:pPr>
                <a:defRPr/>
              </a:pPr>
              <a:t>13</a:t>
            </a:fld>
            <a:endParaRPr lang="en-US"/>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685800"/>
          </a:xfrm>
        </p:spPr>
        <p:txBody>
          <a:bodyPr/>
          <a:lstStyle/>
          <a:p>
            <a:r>
              <a:rPr lang="en-US" sz="3200" b="1" dirty="0" smtClean="0">
                <a:latin typeface="Times New Roman" pitchFamily="18" charset="0"/>
                <a:cs typeface="Times New Roman" pitchFamily="18" charset="0"/>
              </a:rPr>
              <a:t>REFERENCES</a:t>
            </a:r>
            <a:r>
              <a:rPr lang="en-US" sz="3200" b="1" dirty="0" smtClean="0"/>
              <a:t> </a:t>
            </a:r>
            <a:endParaRPr lang="en-US" sz="3200" b="1" dirty="0"/>
          </a:p>
        </p:txBody>
      </p:sp>
      <p:sp>
        <p:nvSpPr>
          <p:cNvPr id="3" name="Content Placeholder 2"/>
          <p:cNvSpPr>
            <a:spLocks noGrp="1"/>
          </p:cNvSpPr>
          <p:nvPr>
            <p:ph idx="1"/>
          </p:nvPr>
        </p:nvSpPr>
        <p:spPr>
          <a:xfrm>
            <a:off x="697832" y="541420"/>
            <a:ext cx="7772400" cy="6015789"/>
          </a:xfrm>
        </p:spPr>
        <p:txBody>
          <a:bodyPr/>
          <a:lstStyle/>
          <a:p>
            <a:endParaRPr/>
          </a:p>
          <a:p>
            <a:pPr algn="just">
              <a:buNone/>
            </a:pPr>
            <a:r>
              <a:rPr lang="en-US" sz="2000" dirty="0" smtClean="0">
                <a:latin typeface="Times New Roman" pitchFamily="18" charset="0"/>
                <a:cs typeface="Times New Roman" pitchFamily="18" charset="0"/>
              </a:rPr>
              <a:t>[1]	</a:t>
            </a:r>
            <a:r>
              <a:rPr sz="2000" smtClean="0">
                <a:latin typeface="Times New Roman" pitchFamily="18" charset="0"/>
                <a:cs typeface="Times New Roman" pitchFamily="18" charset="0"/>
              </a:rPr>
              <a:t>Y</a:t>
            </a:r>
            <a:r>
              <a:rPr sz="2000">
                <a:latin typeface="Times New Roman" pitchFamily="18" charset="0"/>
                <a:cs typeface="Times New Roman" pitchFamily="18" charset="0"/>
              </a:rPr>
              <a:t>. Kim, R. G. Evans, and W. M. Iversen</a:t>
            </a:r>
            <a:r>
              <a:rPr sz="200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(2008)</a:t>
            </a:r>
            <a:r>
              <a:rPr sz="2000" smtClean="0">
                <a:latin typeface="Times New Roman" pitchFamily="18" charset="0"/>
                <a:cs typeface="Times New Roman" pitchFamily="18" charset="0"/>
              </a:rPr>
              <a:t> </a:t>
            </a:r>
            <a:r>
              <a:rPr sz="2000">
                <a:latin typeface="Times New Roman" pitchFamily="18" charset="0"/>
                <a:cs typeface="Times New Roman" pitchFamily="18" charset="0"/>
              </a:rPr>
              <a:t>“Remote sensing and control of an irrigation system using a distributed wireless sensor </a:t>
            </a:r>
            <a:r>
              <a:rPr sz="2000" smtClean="0">
                <a:latin typeface="Times New Roman" pitchFamily="18" charset="0"/>
                <a:cs typeface="Times New Roman" pitchFamily="18" charset="0"/>
              </a:rPr>
              <a:t>network”</a:t>
            </a:r>
            <a:r>
              <a:rPr lang="en-US" sz="2000" dirty="0" smtClean="0">
                <a:latin typeface="Times New Roman" pitchFamily="18" charset="0"/>
                <a:cs typeface="Times New Roman" pitchFamily="18" charset="0"/>
              </a:rPr>
              <a:t>,</a:t>
            </a:r>
            <a:r>
              <a:rPr sz="2000" smtClean="0">
                <a:latin typeface="Times New Roman" pitchFamily="18" charset="0"/>
                <a:cs typeface="Times New Roman" pitchFamily="18" charset="0"/>
              </a:rPr>
              <a:t> </a:t>
            </a:r>
            <a:r>
              <a:rPr sz="2000">
                <a:latin typeface="Times New Roman" pitchFamily="18" charset="0"/>
                <a:cs typeface="Times New Roman" pitchFamily="18" charset="0"/>
              </a:rPr>
              <a:t>IEEE Trans. Instrum. Meas., vol. 57, no. 7, pp. </a:t>
            </a:r>
            <a:r>
              <a:rPr sz="2000" smtClean="0">
                <a:latin typeface="Times New Roman" pitchFamily="18" charset="0"/>
                <a:cs typeface="Times New Roman" pitchFamily="18" charset="0"/>
              </a:rPr>
              <a:t>1379–1387.</a:t>
            </a:r>
            <a:endParaRPr lang="en-US" sz="2000" dirty="0">
              <a:latin typeface="Times New Roman" pitchFamily="18" charset="0"/>
              <a:cs typeface="Times New Roman" pitchFamily="18" charset="0"/>
            </a:endParaRPr>
          </a:p>
          <a:p>
            <a:pPr algn="just">
              <a:buNone/>
            </a:pPr>
            <a:r>
              <a:rPr lang="en-US" sz="2000" dirty="0" smtClean="0">
                <a:latin typeface="Times New Roman" pitchFamily="18" charset="0"/>
                <a:cs typeface="Times New Roman" pitchFamily="18" charset="0"/>
              </a:rPr>
              <a:t>[2]	</a:t>
            </a:r>
            <a:r>
              <a:rPr sz="2000" smtClean="0">
                <a:latin typeface="Times New Roman" pitchFamily="18" charset="0"/>
                <a:cs typeface="Times New Roman" pitchFamily="18" charset="0"/>
              </a:rPr>
              <a:t>O</a:t>
            </a:r>
            <a:r>
              <a:rPr sz="2000">
                <a:latin typeface="Times New Roman" pitchFamily="18" charset="0"/>
                <a:cs typeface="Times New Roman" pitchFamily="18" charset="0"/>
              </a:rPr>
              <a:t>. Mirabella and M. Brischetto</a:t>
            </a:r>
            <a:r>
              <a:rPr sz="200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(2011)</a:t>
            </a:r>
            <a:r>
              <a:rPr sz="2000" smtClean="0">
                <a:latin typeface="Times New Roman" pitchFamily="18" charset="0"/>
                <a:cs typeface="Times New Roman" pitchFamily="18" charset="0"/>
              </a:rPr>
              <a:t> </a:t>
            </a:r>
            <a:r>
              <a:rPr sz="2000">
                <a:latin typeface="Times New Roman" pitchFamily="18" charset="0"/>
                <a:cs typeface="Times New Roman" pitchFamily="18" charset="0"/>
              </a:rPr>
              <a:t>“A hybrid wired/wireless networking infrastructure for greenhouse </a:t>
            </a:r>
            <a:r>
              <a:rPr sz="2000" smtClean="0">
                <a:latin typeface="Times New Roman" pitchFamily="18" charset="0"/>
                <a:cs typeface="Times New Roman" pitchFamily="18" charset="0"/>
              </a:rPr>
              <a:t>management”</a:t>
            </a:r>
            <a:r>
              <a:rPr lang="en-US" sz="2000" dirty="0" smtClean="0">
                <a:latin typeface="Times New Roman" pitchFamily="18" charset="0"/>
                <a:cs typeface="Times New Roman" pitchFamily="18" charset="0"/>
              </a:rPr>
              <a:t>,</a:t>
            </a:r>
            <a:r>
              <a:rPr sz="2000" smtClean="0">
                <a:latin typeface="Times New Roman" pitchFamily="18" charset="0"/>
                <a:cs typeface="Times New Roman" pitchFamily="18" charset="0"/>
              </a:rPr>
              <a:t> </a:t>
            </a:r>
            <a:r>
              <a:rPr sz="2000">
                <a:latin typeface="Times New Roman" pitchFamily="18" charset="0"/>
                <a:cs typeface="Times New Roman" pitchFamily="18" charset="0"/>
              </a:rPr>
              <a:t>IEEETrans. Instrum.    Meas., vol. 60, no. 2, pp. </a:t>
            </a:r>
            <a:r>
              <a:rPr sz="2000" smtClean="0">
                <a:latin typeface="Times New Roman" pitchFamily="18" charset="0"/>
                <a:cs typeface="Times New Roman" pitchFamily="18" charset="0"/>
              </a:rPr>
              <a:t>398–407. </a:t>
            </a:r>
          </a:p>
          <a:p>
            <a:pPr algn="just">
              <a:buNone/>
            </a:pPr>
            <a:r>
              <a:rPr lang="en-US" sz="2000" dirty="0" smtClean="0">
                <a:latin typeface="Times New Roman" pitchFamily="18" charset="0"/>
                <a:cs typeface="Times New Roman" pitchFamily="18" charset="0"/>
              </a:rPr>
              <a:t>[3]	</a:t>
            </a:r>
            <a:r>
              <a:rPr sz="2000" smtClean="0">
                <a:latin typeface="Times New Roman" pitchFamily="18" charset="0"/>
                <a:cs typeface="Times New Roman" pitchFamily="18" charset="0"/>
              </a:rPr>
              <a:t>I. F. Akyildiz, W. Su, Y. Sankarasubramaniam, and E. Cayirci,</a:t>
            </a:r>
            <a:r>
              <a:rPr lang="en-US" sz="2000" dirty="0" smtClean="0">
                <a:latin typeface="Times New Roman" pitchFamily="18" charset="0"/>
                <a:cs typeface="Times New Roman" pitchFamily="18" charset="0"/>
              </a:rPr>
              <a:t>(2002)</a:t>
            </a:r>
            <a:r>
              <a:rPr sz="2000" smtClean="0">
                <a:latin typeface="Times New Roman" pitchFamily="18" charset="0"/>
                <a:cs typeface="Times New Roman" pitchFamily="18" charset="0"/>
              </a:rPr>
              <a:t> “A survey on sensor networks”</a:t>
            </a:r>
            <a:r>
              <a:rPr lang="en-US" sz="2000" dirty="0" smtClean="0">
                <a:latin typeface="Times New Roman" pitchFamily="18" charset="0"/>
                <a:cs typeface="Times New Roman" pitchFamily="18" charset="0"/>
              </a:rPr>
              <a:t>,</a:t>
            </a:r>
            <a:r>
              <a:rPr sz="2000" smtClean="0">
                <a:latin typeface="Times New Roman" pitchFamily="18" charset="0"/>
                <a:cs typeface="Times New Roman" pitchFamily="18" charset="0"/>
              </a:rPr>
              <a:t> IEEE Commun. Mag., vol. 40, no. 8, pp. 104–112.</a:t>
            </a:r>
          </a:p>
          <a:p>
            <a:pPr algn="just">
              <a:buNone/>
            </a:pPr>
            <a:r>
              <a:rPr lang="en-US" sz="2000" dirty="0" smtClean="0">
                <a:latin typeface="Times New Roman" pitchFamily="18" charset="0"/>
                <a:cs typeface="Times New Roman" pitchFamily="18" charset="0"/>
              </a:rPr>
              <a:t>[4]	</a:t>
            </a:r>
            <a:r>
              <a:rPr sz="2000" smtClean="0">
                <a:latin typeface="Times New Roman" pitchFamily="18" charset="0"/>
                <a:cs typeface="Times New Roman" pitchFamily="18" charset="0"/>
              </a:rPr>
              <a:t>López</a:t>
            </a:r>
            <a:r>
              <a:rPr sz="2000">
                <a:latin typeface="Times New Roman" pitchFamily="18" charset="0"/>
                <a:cs typeface="Times New Roman" pitchFamily="18" charset="0"/>
              </a:rPr>
              <a:t>, V. Custodio, and J. I. Moreno</a:t>
            </a:r>
            <a:r>
              <a:rPr sz="200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(2010)</a:t>
            </a:r>
            <a:r>
              <a:rPr sz="2000" smtClean="0">
                <a:latin typeface="Times New Roman" pitchFamily="18" charset="0"/>
                <a:cs typeface="Times New Roman" pitchFamily="18" charset="0"/>
              </a:rPr>
              <a:t> </a:t>
            </a:r>
            <a:r>
              <a:rPr sz="2000">
                <a:latin typeface="Times New Roman" pitchFamily="18" charset="0"/>
                <a:cs typeface="Times New Roman" pitchFamily="18" charset="0"/>
              </a:rPr>
              <a:t>“LOBIN: E-textile and wireless-sensor-network-based platform for healthcare monitoring in future hospital </a:t>
            </a:r>
            <a:r>
              <a:rPr sz="2000" smtClean="0">
                <a:latin typeface="Times New Roman" pitchFamily="18" charset="0"/>
                <a:cs typeface="Times New Roman" pitchFamily="18" charset="0"/>
              </a:rPr>
              <a:t>environments”</a:t>
            </a:r>
            <a:r>
              <a:rPr lang="en-US" sz="2000" dirty="0" smtClean="0">
                <a:latin typeface="Times New Roman" pitchFamily="18" charset="0"/>
                <a:cs typeface="Times New Roman" pitchFamily="18" charset="0"/>
              </a:rPr>
              <a:t>,</a:t>
            </a:r>
            <a:r>
              <a:rPr sz="2000" smtClean="0">
                <a:latin typeface="Times New Roman" pitchFamily="18" charset="0"/>
                <a:cs typeface="Times New Roman" pitchFamily="18" charset="0"/>
              </a:rPr>
              <a:t> </a:t>
            </a:r>
            <a:r>
              <a:rPr sz="2000">
                <a:latin typeface="Times New Roman" pitchFamily="18" charset="0"/>
                <a:cs typeface="Times New Roman" pitchFamily="18" charset="0"/>
              </a:rPr>
              <a:t>IEEE Trans. Inf. Technol. Biomed., vol. 14, no. 6, pp. </a:t>
            </a:r>
            <a:r>
              <a:rPr sz="2000" smtClean="0">
                <a:latin typeface="Times New Roman" pitchFamily="18" charset="0"/>
                <a:cs typeface="Times New Roman" pitchFamily="18" charset="0"/>
              </a:rPr>
              <a:t>1446–1458.</a:t>
            </a:r>
            <a:endParaRPr sz="200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14</a:t>
            </a:fld>
            <a:endParaRPr lang="en-US"/>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2976" y="1070810"/>
            <a:ext cx="8229600" cy="4525963"/>
          </a:xfrm>
        </p:spPr>
        <p:txBody>
          <a:bodyPr/>
          <a:lstStyle/>
          <a:p>
            <a:pPr>
              <a:buNone/>
            </a:pPr>
            <a:r>
              <a:rPr lang="en-US" sz="2000" dirty="0" smtClean="0">
                <a:latin typeface="Times New Roman" pitchFamily="18" charset="0"/>
                <a:cs typeface="Times New Roman" pitchFamily="18" charset="0"/>
              </a:rPr>
              <a:t>[5]	</a:t>
            </a:r>
            <a:r>
              <a:rPr sz="2000" smtClean="0">
                <a:latin typeface="Times New Roman" pitchFamily="18" charset="0"/>
                <a:cs typeface="Times New Roman" pitchFamily="18" charset="0"/>
              </a:rPr>
              <a:t>J</a:t>
            </a:r>
            <a:r>
              <a:rPr sz="2000">
                <a:latin typeface="Times New Roman" pitchFamily="18" charset="0"/>
                <a:cs typeface="Times New Roman" pitchFamily="18" charset="0"/>
              </a:rPr>
              <a:t>. M. Corchado, J. Bajo, D. I. Tapia, and A. Abraham</a:t>
            </a:r>
            <a:r>
              <a:rPr sz="200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(2010)</a:t>
            </a:r>
            <a:r>
              <a:rPr sz="2000" smtClean="0">
                <a:latin typeface="Times New Roman" pitchFamily="18" charset="0"/>
                <a:cs typeface="Times New Roman" pitchFamily="18" charset="0"/>
              </a:rPr>
              <a:t> </a:t>
            </a:r>
            <a:r>
              <a:rPr sz="2000">
                <a:latin typeface="Times New Roman" pitchFamily="18" charset="0"/>
                <a:cs typeface="Times New Roman" pitchFamily="18" charset="0"/>
              </a:rPr>
              <a:t>“Using heterogeneous wireless sensor networks in a telemonitoring system for </a:t>
            </a:r>
            <a:r>
              <a:rPr sz="2000" smtClean="0">
                <a:latin typeface="Times New Roman" pitchFamily="18" charset="0"/>
                <a:cs typeface="Times New Roman" pitchFamily="18" charset="0"/>
              </a:rPr>
              <a:t>healthcare”</a:t>
            </a:r>
            <a:r>
              <a:rPr lang="en-US" sz="2000" dirty="0" smtClean="0">
                <a:latin typeface="Times New Roman" pitchFamily="18" charset="0"/>
                <a:cs typeface="Times New Roman" pitchFamily="18" charset="0"/>
              </a:rPr>
              <a:t>,</a:t>
            </a:r>
            <a:r>
              <a:rPr sz="2000" smtClean="0">
                <a:latin typeface="Times New Roman" pitchFamily="18" charset="0"/>
                <a:cs typeface="Times New Roman" pitchFamily="18" charset="0"/>
              </a:rPr>
              <a:t> </a:t>
            </a:r>
            <a:r>
              <a:rPr sz="2000">
                <a:latin typeface="Times New Roman" pitchFamily="18" charset="0"/>
                <a:cs typeface="Times New Roman" pitchFamily="18" charset="0"/>
              </a:rPr>
              <a:t>IEEE Trans. Inf. Technol. Biomed., vol. 14, no. 2, pp. </a:t>
            </a:r>
            <a:r>
              <a:rPr sz="2000" smtClean="0">
                <a:latin typeface="Times New Roman" pitchFamily="18" charset="0"/>
                <a:cs typeface="Times New Roman" pitchFamily="18" charset="0"/>
              </a:rPr>
              <a:t>234–240.</a:t>
            </a:r>
            <a:endParaRPr lang="en-US" sz="2000" dirty="0" smtClean="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[6]	</a:t>
            </a:r>
            <a:r>
              <a:rPr sz="2000" smtClean="0">
                <a:latin typeface="Times New Roman" pitchFamily="18" charset="0"/>
                <a:cs typeface="Times New Roman" pitchFamily="18" charset="0"/>
              </a:rPr>
              <a:t>G</a:t>
            </a:r>
            <a:r>
              <a:rPr sz="2000">
                <a:latin typeface="Times New Roman" pitchFamily="18" charset="0"/>
                <a:cs typeface="Times New Roman" pitchFamily="18" charset="0"/>
              </a:rPr>
              <a:t>. X. Lee, K. S. Low, and T. Taher</a:t>
            </a:r>
            <a:r>
              <a:rPr sz="200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(2010)</a:t>
            </a:r>
            <a:r>
              <a:rPr sz="2000" smtClean="0">
                <a:latin typeface="Times New Roman" pitchFamily="18" charset="0"/>
                <a:cs typeface="Times New Roman" pitchFamily="18" charset="0"/>
              </a:rPr>
              <a:t> </a:t>
            </a:r>
            <a:r>
              <a:rPr sz="2000">
                <a:latin typeface="Times New Roman" pitchFamily="18" charset="0"/>
                <a:cs typeface="Times New Roman" pitchFamily="18" charset="0"/>
              </a:rPr>
              <a:t>“Unrestrained measurement of arm motion based on a wearable wireless sensor </a:t>
            </a:r>
            <a:r>
              <a:rPr sz="2000" smtClean="0">
                <a:latin typeface="Times New Roman" pitchFamily="18" charset="0"/>
                <a:cs typeface="Times New Roman" pitchFamily="18" charset="0"/>
              </a:rPr>
              <a:t>network”</a:t>
            </a:r>
            <a:r>
              <a:rPr lang="en-US" sz="2000" dirty="0" smtClean="0">
                <a:latin typeface="Times New Roman" pitchFamily="18" charset="0"/>
                <a:cs typeface="Times New Roman" pitchFamily="18" charset="0"/>
              </a:rPr>
              <a:t>,</a:t>
            </a:r>
            <a:r>
              <a:rPr sz="2000" smtClean="0">
                <a:latin typeface="Times New Roman" pitchFamily="18" charset="0"/>
                <a:cs typeface="Times New Roman" pitchFamily="18" charset="0"/>
              </a:rPr>
              <a:t> </a:t>
            </a:r>
            <a:r>
              <a:rPr sz="2000">
                <a:latin typeface="Times New Roman" pitchFamily="18" charset="0"/>
                <a:cs typeface="Times New Roman" pitchFamily="18" charset="0"/>
              </a:rPr>
              <a:t>IEEE Trans. Instrum. Meas., vol. 59, no. 5, pp. </a:t>
            </a:r>
            <a:r>
              <a:rPr sz="2000" smtClean="0">
                <a:latin typeface="Times New Roman" pitchFamily="18" charset="0"/>
                <a:cs typeface="Times New Roman" pitchFamily="18" charset="0"/>
              </a:rPr>
              <a:t>1309–1317.</a:t>
            </a:r>
            <a:endParaRPr sz="200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[7]	</a:t>
            </a:r>
            <a:r>
              <a:rPr sz="2000" smtClean="0">
                <a:latin typeface="Times New Roman" pitchFamily="18" charset="0"/>
                <a:cs typeface="Times New Roman" pitchFamily="18" charset="0"/>
              </a:rPr>
              <a:t>D</a:t>
            </a:r>
            <a:r>
              <a:rPr sz="2000">
                <a:latin typeface="Times New Roman" pitchFamily="18" charset="0"/>
                <a:cs typeface="Times New Roman" pitchFamily="18" charset="0"/>
              </a:rPr>
              <a:t>.-M. Han and J.-H. Lim</a:t>
            </a:r>
            <a:r>
              <a:rPr sz="200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(2010)</a:t>
            </a:r>
            <a:r>
              <a:rPr sz="2000" smtClean="0">
                <a:latin typeface="Times New Roman" pitchFamily="18" charset="0"/>
                <a:cs typeface="Times New Roman" pitchFamily="18" charset="0"/>
              </a:rPr>
              <a:t> </a:t>
            </a:r>
            <a:r>
              <a:rPr sz="2000">
                <a:latin typeface="Times New Roman" pitchFamily="18" charset="0"/>
                <a:cs typeface="Times New Roman" pitchFamily="18" charset="0"/>
              </a:rPr>
              <a:t>“Smart home energy management system using IEEE 802.15.4 and </a:t>
            </a:r>
            <a:r>
              <a:rPr sz="2000" smtClean="0">
                <a:latin typeface="Times New Roman" pitchFamily="18" charset="0"/>
                <a:cs typeface="Times New Roman" pitchFamily="18" charset="0"/>
              </a:rPr>
              <a:t>ZigBee”</a:t>
            </a:r>
            <a:r>
              <a:rPr lang="en-US" sz="2000" dirty="0" smtClean="0">
                <a:latin typeface="Times New Roman" pitchFamily="18" charset="0"/>
                <a:cs typeface="Times New Roman" pitchFamily="18" charset="0"/>
              </a:rPr>
              <a:t>,</a:t>
            </a:r>
            <a:r>
              <a:rPr sz="2000" smtClean="0">
                <a:latin typeface="Times New Roman" pitchFamily="18" charset="0"/>
                <a:cs typeface="Times New Roman" pitchFamily="18" charset="0"/>
              </a:rPr>
              <a:t> </a:t>
            </a:r>
            <a:r>
              <a:rPr sz="2000">
                <a:latin typeface="Times New Roman" pitchFamily="18" charset="0"/>
                <a:cs typeface="Times New Roman" pitchFamily="18" charset="0"/>
              </a:rPr>
              <a:t>IEEE Trans. Consum. Electron., vol. 56, no. 3, pp. </a:t>
            </a:r>
            <a:r>
              <a:rPr sz="2000" smtClean="0">
                <a:latin typeface="Times New Roman" pitchFamily="18" charset="0"/>
                <a:cs typeface="Times New Roman" pitchFamily="18" charset="0"/>
              </a:rPr>
              <a:t>1403–1410. </a:t>
            </a:r>
            <a:endParaRPr sz="2000">
              <a:latin typeface="Times New Roman" pitchFamily="18" charset="0"/>
              <a:cs typeface="Times New Roman" pitchFamily="18" charset="0"/>
            </a:endParaRPr>
          </a:p>
          <a:p>
            <a:pPr>
              <a:buNone/>
            </a:pPr>
            <a:r>
              <a:rPr lang="en-US" sz="2000" dirty="0" smtClean="0">
                <a:latin typeface="Times New Roman" pitchFamily="18" charset="0"/>
                <a:cs typeface="Times New Roman" pitchFamily="18" charset="0"/>
              </a:rPr>
              <a:t>[8]	</a:t>
            </a:r>
            <a:r>
              <a:rPr sz="2000" smtClean="0">
                <a:latin typeface="Times New Roman" pitchFamily="18" charset="0"/>
                <a:cs typeface="Times New Roman" pitchFamily="18" charset="0"/>
              </a:rPr>
              <a:t>C</a:t>
            </a:r>
            <a:r>
              <a:rPr sz="2000">
                <a:latin typeface="Times New Roman" pitchFamily="18" charset="0"/>
                <a:cs typeface="Times New Roman" pitchFamily="18" charset="0"/>
              </a:rPr>
              <a:t>. Gomez and J. Paradells</a:t>
            </a:r>
            <a:r>
              <a:rPr sz="200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(2010)</a:t>
            </a:r>
            <a:r>
              <a:rPr sz="2000" smtClean="0">
                <a:latin typeface="Times New Roman" pitchFamily="18" charset="0"/>
                <a:cs typeface="Times New Roman" pitchFamily="18" charset="0"/>
              </a:rPr>
              <a:t> </a:t>
            </a:r>
            <a:r>
              <a:rPr sz="2000">
                <a:latin typeface="Times New Roman" pitchFamily="18" charset="0"/>
                <a:cs typeface="Times New Roman" pitchFamily="18" charset="0"/>
              </a:rPr>
              <a:t>“Wireless home automation networks: A survey of architectures and </a:t>
            </a:r>
            <a:r>
              <a:rPr sz="2000" smtClean="0">
                <a:latin typeface="Times New Roman" pitchFamily="18" charset="0"/>
                <a:cs typeface="Times New Roman" pitchFamily="18" charset="0"/>
              </a:rPr>
              <a:t>technologies”</a:t>
            </a:r>
            <a:r>
              <a:rPr lang="en-US" sz="2000" dirty="0" smtClean="0">
                <a:latin typeface="Times New Roman" pitchFamily="18" charset="0"/>
                <a:cs typeface="Times New Roman" pitchFamily="18" charset="0"/>
              </a:rPr>
              <a:t>,</a:t>
            </a:r>
            <a:r>
              <a:rPr sz="2000" smtClean="0">
                <a:latin typeface="Times New Roman" pitchFamily="18" charset="0"/>
                <a:cs typeface="Times New Roman" pitchFamily="18" charset="0"/>
              </a:rPr>
              <a:t> </a:t>
            </a:r>
            <a:r>
              <a:rPr sz="2000">
                <a:latin typeface="Times New Roman" pitchFamily="18" charset="0"/>
                <a:cs typeface="Times New Roman" pitchFamily="18" charset="0"/>
              </a:rPr>
              <a:t>IEEE Commun. Mag., vol. 48, </a:t>
            </a:r>
            <a:r>
              <a:rPr sz="2000" smtClean="0">
                <a:latin typeface="Times New Roman" pitchFamily="18" charset="0"/>
                <a:cs typeface="Times New Roman" pitchFamily="18" charset="0"/>
              </a:rPr>
              <a:t>n</a:t>
            </a:r>
            <a:r>
              <a:rPr lang="en-US" sz="2000" dirty="0" smtClean="0">
                <a:latin typeface="Times New Roman" pitchFamily="18" charset="0"/>
                <a:cs typeface="Times New Roman" pitchFamily="18" charset="0"/>
              </a:rPr>
              <a:t>o</a:t>
            </a:r>
            <a:r>
              <a:rPr sz="2000" smtClean="0">
                <a:latin typeface="Times New Roman" pitchFamily="18" charset="0"/>
                <a:cs typeface="Times New Roman" pitchFamily="18" charset="0"/>
              </a:rPr>
              <a:t>. </a:t>
            </a:r>
            <a:r>
              <a:rPr sz="2000">
                <a:latin typeface="Times New Roman" pitchFamily="18" charset="0"/>
                <a:cs typeface="Times New Roman" pitchFamily="18" charset="0"/>
              </a:rPr>
              <a:t>6, pp. </a:t>
            </a:r>
            <a:r>
              <a:rPr sz="2000" smtClean="0">
                <a:latin typeface="Times New Roman" pitchFamily="18" charset="0"/>
                <a:cs typeface="Times New Roman" pitchFamily="18" charset="0"/>
              </a:rPr>
              <a:t>92–101. </a:t>
            </a:r>
            <a:endParaRPr sz="200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
        <p:nvSpPr>
          <p:cNvPr id="5" name="Title 1"/>
          <p:cNvSpPr txBox="1">
            <a:spLocks/>
          </p:cNvSpPr>
          <p:nvPr/>
        </p:nvSpPr>
        <p:spPr bwMode="auto">
          <a:xfrm>
            <a:off x="457200" y="304800"/>
            <a:ext cx="8229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REFERENCES    </a:t>
            </a:r>
            <a:r>
              <a:rPr kumimoji="0" lang="en-US" sz="3200" b="1" i="0" u="none" strike="noStrike" kern="1200" cap="none" spc="0" normalizeH="0" noProof="0" dirty="0" smtClean="0">
                <a:ln>
                  <a:noFill/>
                </a:ln>
                <a:solidFill>
                  <a:schemeClr val="tx1"/>
                </a:solidFill>
                <a:effectLst/>
                <a:uLnTx/>
                <a:uFillTx/>
                <a:latin typeface="Times New Roman" pitchFamily="18" charset="0"/>
                <a:ea typeface="+mj-ea"/>
                <a:cs typeface="Times New Roman" pitchFamily="18" charset="0"/>
              </a:rPr>
              <a:t> </a:t>
            </a:r>
            <a:r>
              <a:rPr kumimoji="0" lang="en-US" sz="32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Cont.. </a:t>
            </a:r>
            <a:endParaRPr kumimoji="0" lang="en-US" sz="3200" b="1" i="0" u="none" strike="noStrike" kern="1200" cap="none" spc="0" normalizeH="0" baseline="0" noProof="0" dirty="0">
              <a:ln>
                <a:noFill/>
              </a:ln>
              <a:solidFill>
                <a:schemeClr val="tx1"/>
              </a:solidFill>
              <a:effectLst/>
              <a:uLnTx/>
              <a:uFillTx/>
              <a:latin typeface="Times New Roman" pitchFamily="18" charset="0"/>
              <a:ea typeface="+mj-ea"/>
              <a:cs typeface="Times New Roman" pitchFamily="18" charset="0"/>
            </a:endParaRP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1387</TotalTime>
  <Words>683</Words>
  <Application>Microsoft Office PowerPoint</Application>
  <PresentationFormat>On-screen Show (4:3)</PresentationFormat>
  <Paragraphs>99</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Times New Roman</vt:lpstr>
      <vt:lpstr>Calibri</vt:lpstr>
      <vt:lpstr>Wingdings</vt:lpstr>
      <vt:lpstr>WPS Special 1</vt:lpstr>
      <vt:lpstr>宋体</vt:lpstr>
      <vt:lpstr>Office Theme</vt:lpstr>
      <vt:lpstr>AN INTELLIGENT IRRIGATION SYSTEM USING GSM MODULE  </vt:lpstr>
      <vt:lpstr>CONTENTS</vt:lpstr>
      <vt:lpstr>ABSTRACT</vt:lpstr>
      <vt:lpstr>   EXISTING SCHEME</vt:lpstr>
      <vt:lpstr>PROPOSED SYSTEM WITH BLOCK DIAGRAM</vt:lpstr>
      <vt:lpstr>WORKING PRINCIPLE OF  PROPOSED SYSTEM</vt:lpstr>
      <vt:lpstr>WORKING PRINCIPLE WITH FLOW CHART</vt:lpstr>
      <vt:lpstr>HARDWARE DETAILS </vt:lpstr>
      <vt:lpstr> SOFTWARE TOOLS USED AND ITS FEATURES</vt:lpstr>
      <vt:lpstr>Slide 10</vt:lpstr>
      <vt:lpstr>OUTCOMES AND RESULTS</vt:lpstr>
      <vt:lpstr>PHOTOGRAPHY OF THE RESULT </vt:lpstr>
      <vt:lpstr>CONCLUSION AND FUTURE SCOPE</vt:lpstr>
      <vt:lpstr>REFERENCES </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219</cp:revision>
  <dcterms:created xsi:type="dcterms:W3CDTF">2013-12-25T12:40:00Z</dcterms:created>
  <dcterms:modified xsi:type="dcterms:W3CDTF">2021-04-15T05:28:55Z</dcterms:modified>
</cp:coreProperties>
</file>