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1"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cisco.com/c/en/us/solutions/collateral/serviceprovide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Edge-Cloud Computing for </a:t>
            </a:r>
            <a:r>
              <a:rPr lang="en-US" b="1" dirty="0" err="1" smtClean="0"/>
              <a:t>IoT</a:t>
            </a:r>
            <a:r>
              <a:rPr lang="en-US" b="1" dirty="0" smtClean="0"/>
              <a:t> Data Analytics: Embedding Intelligence in the Edge with Deep Learning</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2400" dirty="0" smtClean="0"/>
              <a:t> </a:t>
            </a:r>
            <a:r>
              <a:rPr lang="en-US" sz="1800" dirty="0" smtClean="0">
                <a:latin typeface="Times New Roman" pitchFamily="18" charset="0"/>
                <a:cs typeface="Times New Roman" pitchFamily="18" charset="0"/>
              </a:rPr>
              <a:t>Rapid growth in numbers of connected devices including sensors, mobile, wearable, and other Internet of Things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devices, is creating an explosion of data that are moving across the network. To carry out machine learning (ML),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data are typically transferred to the cloud or another centralized system for storage and processing; however, this causes latencies and increases network traffic. Edge computing has the potential to remedy those issues by moving computation closer to the network edge and data sources.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1800" dirty="0" smtClean="0">
                <a:latin typeface="Times New Roman" pitchFamily="18" charset="0"/>
                <a:cs typeface="Times New Roman" pitchFamily="18" charset="0"/>
              </a:rPr>
              <a:t>On </a:t>
            </a:r>
            <a:r>
              <a:rPr lang="en-US" sz="1800" dirty="0" smtClean="0">
                <a:latin typeface="Times New Roman" pitchFamily="18" charset="0"/>
                <a:cs typeface="Times New Roman" pitchFamily="18" charset="0"/>
              </a:rPr>
              <a:t>the other hand, edge computing is limited in terms of computational power and thus is not well suited for ML tasks. Consequently, this paper aims to combine edge and cloud computing for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data analytics by taking advantage of edge nodes to reduce data transfer. In order to process data close to the source, sensors are grouped according to locations, and feature learning is performed on the close by edge node. </a:t>
            </a:r>
            <a:endParaRPr lang="en-US" sz="18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For comparison reasons, similarity based processing is also considered. Feature learning is carried out with deep learning: the encoder part of the trained auto encoder is placed on the edge and the decoder part is placed on the cloud. The evaluation was performed on the task of human activity recognition from sensor data. The results show that when sliding windows are used in the preparation step, data can be reduced on the edge up to 80% without significant loss in accuracy.</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Rapid </a:t>
            </a:r>
            <a:r>
              <a:rPr lang="en-US" sz="2000" dirty="0" smtClean="0">
                <a:latin typeface="Times New Roman" pitchFamily="18" charset="0"/>
                <a:cs typeface="Times New Roman" pitchFamily="18" charset="0"/>
              </a:rPr>
              <a:t>growth in numbers of connected devices including sensors, mobile, wearable, and other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is creating an explosion of data that are moving across the network. To carry out machine learning (ML),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data are typically transferred to the cloud or another centralized system for storage and processing; however, this causes latencies and increases network traffic.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Edge </a:t>
            </a:r>
            <a:r>
              <a:rPr lang="en-US" sz="2000" dirty="0" smtClean="0">
                <a:latin typeface="Times New Roman" pitchFamily="18" charset="0"/>
                <a:cs typeface="Times New Roman" pitchFamily="18" charset="0"/>
              </a:rPr>
              <a:t>computing has the potential to remedy those issues by moving computation closer to the network edge and data sources. On the other hand, edge computing is limited in terms of computational power and thus is not well suited for ML tasks.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20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Presented a survey on mobile edge networks focusing on computing-related issues, edge offloading, and communication techniques for edge-based computing.</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use cases highlighted in their study include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connected vehicles, content delivery, and big data analysis.</a:t>
            </a:r>
          </a:p>
          <a:p>
            <a:pPr lvl="0">
              <a:lnSpc>
                <a:spcPct val="200000"/>
              </a:lnSpc>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This paper aims to combine edge and cloud computing for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data analytics by taking advantage of edge nodes to reduce data transfer. In order to process data close to the source, sensors are grouped according to locations, and feature learning is performed on the close by edge node. For comparison reasons, similarity-based processing is also considered.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Feature </a:t>
            </a:r>
            <a:r>
              <a:rPr lang="en-US" sz="1800" dirty="0" smtClean="0">
                <a:latin typeface="Times New Roman" pitchFamily="18" charset="0"/>
                <a:cs typeface="Times New Roman" pitchFamily="18" charset="0"/>
              </a:rPr>
              <a:t>learning is carried out with deep learning: the encoder part of the trained auto encoder is placed on the edge and the decoder part is placed on the cloud. The evaluation was performed on the task of human activity recognition from sensor data. The results show that when sliding windows are used in the preparation step, data can be reduced on the edge up to 80% without significant loss in accuracy.</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buNone/>
            </a:pPr>
            <a:r>
              <a:rPr lang="en-US" sz="2000" b="1" dirty="0" smtClean="0"/>
              <a:t> </a:t>
            </a:r>
            <a:endParaRPr lang="en-US" sz="2000" dirty="0" smtClean="0"/>
          </a:p>
          <a:p>
            <a:pPr lvl="0" algn="just">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Edge computing provides advantages of reduced traffic, computing resources available on the edge are not comparable to those present in the cloud</a:t>
            </a:r>
            <a:r>
              <a:rPr lang="en-US" sz="2000" dirty="0" smtClean="0">
                <a:latin typeface="Times New Roman" pitchFamily="18" charset="0"/>
                <a:cs typeface="Times New Roman" pitchFamily="18" charset="0"/>
              </a:rPr>
              <a:t>.</a:t>
            </a:r>
          </a:p>
          <a:p>
            <a:pPr lvl="0" algn="just">
              <a:lnSpc>
                <a:spcPct val="150000"/>
              </a:lnSpc>
            </a:pPr>
            <a:endParaRPr lang="en-US"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Computationally intensive tasks, such as ML, are not well suited for edge devices. Nevertheless, the edge can supplement the cloud computing and perform part of the computation, consequently reducing network traffic and latencies.</a:t>
            </a:r>
          </a:p>
          <a:p>
            <a:pPr>
              <a:buNone/>
            </a:pPr>
            <a:endParaRPr lang="en-US" sz="2000" dirty="0" smtClean="0"/>
          </a:p>
          <a:p>
            <a:pPr>
              <a:buNone/>
            </a:pPr>
            <a:r>
              <a:rPr lang="en-US" sz="2000" b="1" dirty="0" smtClean="0"/>
              <a:t> </a:t>
            </a:r>
            <a:endParaRPr lang="en-US" sz="2000" dirty="0" smtClean="0"/>
          </a:p>
          <a:p>
            <a:pPr lvl="0">
              <a:lnSpc>
                <a:spcPct val="150000"/>
              </a:lnSpc>
            </a:pPr>
            <a:r>
              <a:rPr lang="en-US" sz="2000" b="1" dirty="0" smtClean="0">
                <a:latin typeface="Times New Roman" pitchFamily="18" charset="0"/>
                <a:cs typeface="Times New Roman" pitchFamily="18" charset="0"/>
              </a:rPr>
              <a:t> </a:t>
            </a:r>
            <a:endParaRPr lang="en-US" sz="2000" dirty="0" smtClean="0"/>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827008" y="2552519"/>
            <a:ext cx="4715533" cy="259116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245016"/>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endParaRPr lang="en-US" sz="1400" dirty="0">
                        <a:latin typeface="Times New Roman" pitchFamily="18" charset="0"/>
                        <a:cs typeface="Times New Roman" pitchFamily="18" charset="0"/>
                      </a:endParaRPr>
                    </a:p>
                  </a:txBody>
                  <a:tcPr/>
                </a:tc>
                <a:tc>
                  <a:txBody>
                    <a:bodyPr/>
                    <a:lstStyle/>
                    <a:p>
                      <a:pPr>
                        <a:lnSpc>
                          <a:spcPct val="150000"/>
                        </a:lnSpc>
                      </a:pPr>
                      <a:endParaRPr lang="en-US" sz="1400" dirty="0">
                        <a:latin typeface="Times New Roman" pitchFamily="18" charset="0"/>
                        <a:cs typeface="Times New Roman" pitchFamily="18" charset="0"/>
                      </a:endParaRPr>
                    </a:p>
                  </a:txBody>
                  <a:tcPr/>
                </a:tc>
                <a:tc>
                  <a:txBody>
                    <a:bodyPr/>
                    <a:lstStyle/>
                    <a:p>
                      <a:pPr algn="just">
                        <a:lnSpc>
                          <a:spcPct val="150000"/>
                        </a:lnSpc>
                      </a:pPr>
                      <a:endParaRPr lang="en-US" sz="1400" dirty="0" smtClean="0">
                        <a:latin typeface="Times New Roman" pitchFamily="18" charset="0"/>
                        <a:cs typeface="Times New Roman" pitchFamily="18" charset="0"/>
                      </a:endParaRPr>
                    </a:p>
                  </a:txBody>
                  <a:tcPr/>
                </a:tc>
              </a:tr>
              <a:tr h="1220991">
                <a:tc>
                  <a:txBody>
                    <a:bodyPr/>
                    <a:lstStyle/>
                    <a:p>
                      <a:endParaRPr lang="en-US" sz="1800" dirty="0">
                        <a:latin typeface="Times New Roman" pitchFamily="18" charset="0"/>
                        <a:cs typeface="Times New Roman" pitchFamily="18" charset="0"/>
                      </a:endParaRPr>
                    </a:p>
                  </a:txBody>
                  <a:tcPr/>
                </a:tc>
                <a:tc>
                  <a:txBody>
                    <a:bodyPr/>
                    <a:lstStyle/>
                    <a:p>
                      <a:pPr algn="just">
                        <a:lnSpc>
                          <a:spcPct val="150000"/>
                        </a:lnSpc>
                      </a:pP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endParaRPr lang="en-US" sz="11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3276600"/>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endParaRPr lang="en-US" sz="2000" dirty="0">
                        <a:latin typeface="Times New Roman" pitchFamily="18" charset="0"/>
                        <a:cs typeface="Times New Roman" pitchFamily="18" charset="0"/>
                      </a:endParaRPr>
                    </a:p>
                  </a:txBody>
                  <a:tcPr/>
                </a:tc>
              </a:tr>
              <a:tr h="636135">
                <a:tc>
                  <a:txBody>
                    <a:bodyPr/>
                    <a:lstStyle/>
                    <a:p>
                      <a:pPr algn="just">
                        <a:lnSpc>
                          <a:spcPct val="150000"/>
                        </a:lnSpc>
                      </a:pPr>
                      <a:endParaRPr lang="en-US" sz="2000" dirty="0">
                        <a:latin typeface="Times New Roman" pitchFamily="18" charset="0"/>
                        <a:cs typeface="Times New Roman" pitchFamily="18" charset="0"/>
                      </a:endParaRPr>
                    </a:p>
                  </a:txBody>
                  <a:tcPr/>
                </a:tc>
                <a:tc>
                  <a:txBody>
                    <a:bodyPr/>
                    <a:lstStyle/>
                    <a:p>
                      <a:pPr algn="just">
                        <a:lnSpc>
                          <a:spcPct val="150000"/>
                        </a:lnSpc>
                      </a:pPr>
                      <a:endParaRPr lang="en-US" sz="2000" dirty="0">
                        <a:latin typeface="Times New Roman" pitchFamily="18" charset="0"/>
                        <a:cs typeface="Times New Roman" pitchFamily="18" charset="0"/>
                      </a:endParaRPr>
                    </a:p>
                  </a:txBody>
                  <a:tcPr/>
                </a:tc>
                <a:tc>
                  <a:txBody>
                    <a:bodyPr/>
                    <a:lstStyle/>
                    <a:p>
                      <a:pPr algn="just">
                        <a:lnSpc>
                          <a:spcPct val="150000"/>
                        </a:lnSpc>
                      </a:pP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algn="just"/>
            <a:r>
              <a:rPr lang="en-US" sz="1800" dirty="0" smtClean="0">
                <a:latin typeface="Times New Roman" pitchFamily="18" charset="0"/>
                <a:cs typeface="Times New Roman" pitchFamily="18" charset="0"/>
              </a:rPr>
              <a:t>[1] CISCO, “Cisco global cloud index: Forecast and methodology, 2016–2021,” </a:t>
            </a:r>
            <a:r>
              <a:rPr lang="en-US" sz="1800" u="sng" dirty="0" smtClean="0">
                <a:latin typeface="Times New Roman" pitchFamily="18" charset="0"/>
                <a:cs typeface="Times New Roman" pitchFamily="18" charset="0"/>
                <a:hlinkClick r:id="rId3"/>
              </a:rPr>
              <a:t>https://www.cisco.com/c/en/us/solutions/collateral/serviceprovider/</a:t>
            </a:r>
            <a:r>
              <a:rPr lang="en-US" sz="1800" dirty="0" smtClean="0">
                <a:latin typeface="Times New Roman" pitchFamily="18" charset="0"/>
                <a:cs typeface="Times New Roman" pitchFamily="18" charset="0"/>
              </a:rPr>
              <a:t> global-cloud-index-</a:t>
            </a:r>
            <a:r>
              <a:rPr lang="en-US" sz="1800" dirty="0" err="1" smtClean="0">
                <a:latin typeface="Times New Roman" pitchFamily="18" charset="0"/>
                <a:cs typeface="Times New Roman" pitchFamily="18" charset="0"/>
              </a:rPr>
              <a:t>gci</a:t>
            </a:r>
            <a:r>
              <a:rPr lang="en-US" sz="1800" dirty="0" smtClean="0">
                <a:latin typeface="Times New Roman" pitchFamily="18" charset="0"/>
                <a:cs typeface="Times New Roman" pitchFamily="18" charset="0"/>
              </a:rPr>
              <a:t>/white-paper-c11-738085.html, [online], Accessed December 27, 2019.</a:t>
            </a: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A. </a:t>
            </a:r>
            <a:r>
              <a:rPr lang="en-US" sz="1800" dirty="0" err="1" smtClean="0">
                <a:latin typeface="Times New Roman" pitchFamily="18" charset="0"/>
                <a:cs typeface="Times New Roman" pitchFamily="18" charset="0"/>
              </a:rPr>
              <a:t>L’heureux</a:t>
            </a:r>
            <a:r>
              <a:rPr lang="en-US" sz="1800" dirty="0" smtClean="0">
                <a:latin typeface="Times New Roman" pitchFamily="18" charset="0"/>
                <a:cs typeface="Times New Roman" pitchFamily="18" charset="0"/>
              </a:rPr>
              <a:t>, K. </a:t>
            </a:r>
            <a:r>
              <a:rPr lang="en-US" sz="1800" dirty="0" err="1" smtClean="0">
                <a:latin typeface="Times New Roman" pitchFamily="18" charset="0"/>
                <a:cs typeface="Times New Roman" pitchFamily="18" charset="0"/>
              </a:rPr>
              <a:t>Grolinger</a:t>
            </a:r>
            <a:r>
              <a:rPr lang="en-US" sz="1800" dirty="0" smtClean="0">
                <a:latin typeface="Times New Roman" pitchFamily="18" charset="0"/>
                <a:cs typeface="Times New Roman" pitchFamily="18" charset="0"/>
              </a:rPr>
              <a:t>, H. F. </a:t>
            </a:r>
            <a:r>
              <a:rPr lang="en-US" sz="1800" dirty="0" err="1" smtClean="0">
                <a:latin typeface="Times New Roman" pitchFamily="18" charset="0"/>
                <a:cs typeface="Times New Roman" pitchFamily="18" charset="0"/>
              </a:rPr>
              <a:t>Elyamany</a:t>
            </a:r>
            <a:r>
              <a:rPr lang="en-US" sz="1800" dirty="0" smtClean="0">
                <a:latin typeface="Times New Roman" pitchFamily="18" charset="0"/>
                <a:cs typeface="Times New Roman" pitchFamily="18" charset="0"/>
              </a:rPr>
              <a:t>, and M. A. M. </a:t>
            </a:r>
            <a:r>
              <a:rPr lang="en-US" sz="1800" dirty="0" err="1" smtClean="0">
                <a:latin typeface="Times New Roman" pitchFamily="18" charset="0"/>
                <a:cs typeface="Times New Roman" pitchFamily="18" charset="0"/>
              </a:rPr>
              <a:t>Capretz,“Machine</a:t>
            </a:r>
            <a:r>
              <a:rPr lang="en-US" sz="1800" dirty="0" smtClean="0">
                <a:latin typeface="Times New Roman" pitchFamily="18" charset="0"/>
                <a:cs typeface="Times New Roman" pitchFamily="18" charset="0"/>
              </a:rPr>
              <a:t> learning with Big Data: Challenges and approaches,” IEEE Access, vol. 5, no. 5, pp. 777–797, 2017.</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3] H. </a:t>
            </a:r>
            <a:r>
              <a:rPr lang="en-US" sz="1800" dirty="0" err="1" smtClean="0">
                <a:latin typeface="Times New Roman" pitchFamily="18" charset="0"/>
                <a:cs typeface="Times New Roman" pitchFamily="18" charset="0"/>
              </a:rPr>
              <a:t>Cai</a:t>
            </a:r>
            <a:r>
              <a:rPr lang="en-US" sz="1800" dirty="0" smtClean="0">
                <a:latin typeface="Times New Roman" pitchFamily="18" charset="0"/>
                <a:cs typeface="Times New Roman" pitchFamily="18" charset="0"/>
              </a:rPr>
              <a:t>, B.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L. Jiang, and A. V. </a:t>
            </a:r>
            <a:r>
              <a:rPr lang="en-US" sz="1800" dirty="0" err="1" smtClean="0">
                <a:latin typeface="Times New Roman" pitchFamily="18" charset="0"/>
                <a:cs typeface="Times New Roman" pitchFamily="18" charset="0"/>
              </a:rPr>
              <a:t>Vasilakos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-based big data storage systems in cloud computing: perspectives and challenges,” IEEE Internet Things J., vol. 4, no. 1, pp. 75–87, 2016.</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 M. Chen and Y. </a:t>
            </a:r>
            <a:r>
              <a:rPr lang="en-US" sz="1800" dirty="0" err="1" smtClean="0">
                <a:latin typeface="Times New Roman" pitchFamily="18" charset="0"/>
                <a:cs typeface="Times New Roman" pitchFamily="18" charset="0"/>
              </a:rPr>
              <a:t>Hao</a:t>
            </a:r>
            <a:r>
              <a:rPr lang="en-US" sz="1800" dirty="0" smtClean="0">
                <a:latin typeface="Times New Roman" pitchFamily="18" charset="0"/>
                <a:cs typeface="Times New Roman" pitchFamily="18" charset="0"/>
              </a:rPr>
              <a:t>, “Task offloading for mobile edge computing in software defined ultra-dense network,” IEEE J. Sel. Areas </a:t>
            </a:r>
            <a:r>
              <a:rPr lang="en-US" sz="1800" dirty="0" err="1" smtClean="0">
                <a:latin typeface="Times New Roman" pitchFamily="18" charset="0"/>
                <a:cs typeface="Times New Roman" pitchFamily="18" charset="0"/>
              </a:rPr>
              <a:t>Commun</a:t>
            </a:r>
            <a:r>
              <a:rPr lang="en-US" sz="1800" dirty="0" smtClean="0">
                <a:latin typeface="Times New Roman" pitchFamily="18" charset="0"/>
                <a:cs typeface="Times New Roman" pitchFamily="18" charset="0"/>
              </a:rPr>
              <a:t>., vol. 36, no. 3, pp. 587–597, 2018.</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R. Roman, J. Lopez, and M. Mambo, “Mobile edge computing, fog et al.: A survey and analysis of security threats and challenges,” IEEE </a:t>
            </a:r>
            <a:r>
              <a:rPr lang="en-US" sz="1800" dirty="0" err="1" smtClean="0">
                <a:latin typeface="Times New Roman" pitchFamily="18" charset="0"/>
                <a:cs typeface="Times New Roman" pitchFamily="18" charset="0"/>
              </a:rPr>
              <a:t>Commun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Mag</a:t>
            </a:r>
            <a:r>
              <a:rPr lang="en-US" sz="1800" dirty="0" smtClean="0">
                <a:latin typeface="Times New Roman" pitchFamily="18" charset="0"/>
                <a:cs typeface="Times New Roman" pitchFamily="18" charset="0"/>
              </a:rPr>
              <a:t>, vol. 78, no. 2, pp. 680–698, 2018.</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lgn="just"/>
            <a:r>
              <a:rPr lang="en-US" sz="1800" dirty="0" smtClean="0">
                <a:latin typeface="Times New Roman" pitchFamily="18" charset="0"/>
                <a:cs typeface="Times New Roman" pitchFamily="18" charset="0"/>
              </a:rPr>
              <a:t>[6] H. El-</a:t>
            </a:r>
            <a:r>
              <a:rPr lang="en-US" sz="1800" dirty="0" err="1" smtClean="0">
                <a:latin typeface="Times New Roman" pitchFamily="18" charset="0"/>
                <a:cs typeface="Times New Roman" pitchFamily="18" charset="0"/>
              </a:rPr>
              <a:t>Sayed</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Sankar</a:t>
            </a:r>
            <a:r>
              <a:rPr lang="en-US" sz="1800" dirty="0" smtClean="0">
                <a:latin typeface="Times New Roman" pitchFamily="18" charset="0"/>
                <a:cs typeface="Times New Roman" pitchFamily="18" charset="0"/>
              </a:rPr>
              <a:t>, M. Prasad, D. </a:t>
            </a:r>
            <a:r>
              <a:rPr lang="en-US" sz="1800" dirty="0" err="1" smtClean="0">
                <a:latin typeface="Times New Roman" pitchFamily="18" charset="0"/>
                <a:cs typeface="Times New Roman" pitchFamily="18" charset="0"/>
              </a:rPr>
              <a:t>Puthal</a:t>
            </a:r>
            <a:r>
              <a:rPr lang="en-US" sz="1800" dirty="0" smtClean="0">
                <a:latin typeface="Times New Roman" pitchFamily="18" charset="0"/>
                <a:cs typeface="Times New Roman" pitchFamily="18" charset="0"/>
              </a:rPr>
              <a:t>, A. Gupta, M. </a:t>
            </a:r>
            <a:r>
              <a:rPr lang="en-US" sz="1800" dirty="0" err="1" smtClean="0">
                <a:latin typeface="Times New Roman" pitchFamily="18" charset="0"/>
                <a:cs typeface="Times New Roman" pitchFamily="18" charset="0"/>
              </a:rPr>
              <a:t>Mohanty</a:t>
            </a:r>
            <a:r>
              <a:rPr lang="en-US" sz="1800" dirty="0" smtClean="0">
                <a:latin typeface="Times New Roman" pitchFamily="18" charset="0"/>
                <a:cs typeface="Times New Roman" pitchFamily="18" charset="0"/>
              </a:rPr>
              <a:t>, and C. T. Lin, “Edge of things: The big picture on the integration of edge,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and the cloud in a distributed computing environment,” IEEE Access, vol. 6, pp. 1706–1717, 2018.</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7] A. </a:t>
            </a:r>
            <a:r>
              <a:rPr lang="en-US" sz="1800" dirty="0" err="1" smtClean="0">
                <a:latin typeface="Times New Roman" pitchFamily="18" charset="0"/>
                <a:cs typeface="Times New Roman" pitchFamily="18" charset="0"/>
              </a:rPr>
              <a:t>Kumari</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Tanwar</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Tyagi</a:t>
            </a:r>
            <a:r>
              <a:rPr lang="en-US" sz="1800" dirty="0" smtClean="0">
                <a:latin typeface="Times New Roman" pitchFamily="18" charset="0"/>
                <a:cs typeface="Times New Roman" pitchFamily="18" charset="0"/>
              </a:rPr>
              <a:t>, N. Kumar, R. M. </a:t>
            </a:r>
            <a:r>
              <a:rPr lang="en-US" sz="1800" dirty="0" err="1" smtClean="0">
                <a:latin typeface="Times New Roman" pitchFamily="18" charset="0"/>
                <a:cs typeface="Times New Roman" pitchFamily="18" charset="0"/>
              </a:rPr>
              <a:t>Parizi</a:t>
            </a:r>
            <a:r>
              <a:rPr lang="en-US" sz="1800" dirty="0" smtClean="0">
                <a:latin typeface="Times New Roman" pitchFamily="18" charset="0"/>
                <a:cs typeface="Times New Roman" pitchFamily="18" charset="0"/>
              </a:rPr>
              <a:t>, and K. R. </a:t>
            </a:r>
            <a:r>
              <a:rPr lang="en-US" sz="1800" dirty="0" err="1" smtClean="0">
                <a:latin typeface="Times New Roman" pitchFamily="18" charset="0"/>
                <a:cs typeface="Times New Roman" pitchFamily="18" charset="0"/>
              </a:rPr>
              <a:t>Choo</a:t>
            </a:r>
            <a:r>
              <a:rPr lang="en-US" sz="1800" dirty="0" smtClean="0">
                <a:latin typeface="Times New Roman" pitchFamily="18" charset="0"/>
                <a:cs typeface="Times New Roman" pitchFamily="18" charset="0"/>
              </a:rPr>
              <a:t>, “Fog data analytics: A taxonomy and process model,” J. </a:t>
            </a:r>
            <a:r>
              <a:rPr lang="en-US" sz="1800" dirty="0" err="1" smtClean="0">
                <a:latin typeface="Times New Roman" pitchFamily="18" charset="0"/>
                <a:cs typeface="Times New Roman" pitchFamily="18" charset="0"/>
              </a:rPr>
              <a:t>Netw</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Appl., vol. 128, pp. 90–104, 2019.</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8] B. </a:t>
            </a:r>
            <a:r>
              <a:rPr lang="en-US" sz="1800" dirty="0" err="1" smtClean="0">
                <a:latin typeface="Times New Roman" pitchFamily="18" charset="0"/>
                <a:cs typeface="Times New Roman" pitchFamily="18" charset="0"/>
              </a:rPr>
              <a:t>Zoph</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Vasudevan</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Shlens</a:t>
            </a:r>
            <a:r>
              <a:rPr lang="en-US" sz="1800" dirty="0" smtClean="0">
                <a:latin typeface="Times New Roman" pitchFamily="18" charset="0"/>
                <a:cs typeface="Times New Roman" pitchFamily="18" charset="0"/>
              </a:rPr>
              <a:t>, and Q. V. Le, “Learning transferable architectures for scalable image recognition,” in Proc of the Conf.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Vision Pattern </a:t>
            </a:r>
            <a:r>
              <a:rPr lang="en-US" sz="1800" dirty="0" err="1" smtClean="0">
                <a:latin typeface="Times New Roman" pitchFamily="18" charset="0"/>
                <a:cs typeface="Times New Roman" pitchFamily="18" charset="0"/>
              </a:rPr>
              <a:t>Recognit</a:t>
            </a:r>
            <a:r>
              <a:rPr lang="en-US" sz="1800" dirty="0" smtClean="0">
                <a:latin typeface="Times New Roman" pitchFamily="18" charset="0"/>
                <a:cs typeface="Times New Roman" pitchFamily="18" charset="0"/>
              </a:rPr>
              <a:t>., 2018, pp. 8697–8710.</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9] H. F. </a:t>
            </a:r>
            <a:r>
              <a:rPr lang="en-US" sz="1800" dirty="0" err="1" smtClean="0">
                <a:latin typeface="Times New Roman" pitchFamily="18" charset="0"/>
                <a:cs typeface="Times New Roman" pitchFamily="18" charset="0"/>
              </a:rPr>
              <a:t>Nweke</a:t>
            </a:r>
            <a:r>
              <a:rPr lang="en-US" sz="1800" dirty="0" smtClean="0">
                <a:latin typeface="Times New Roman" pitchFamily="18" charset="0"/>
                <a:cs typeface="Times New Roman" pitchFamily="18" charset="0"/>
              </a:rPr>
              <a:t>, Y. W. </a:t>
            </a:r>
            <a:r>
              <a:rPr lang="en-US" sz="1800" dirty="0" err="1" smtClean="0">
                <a:latin typeface="Times New Roman" pitchFamily="18" charset="0"/>
                <a:cs typeface="Times New Roman" pitchFamily="18" charset="0"/>
              </a:rPr>
              <a:t>Teh</a:t>
            </a:r>
            <a:r>
              <a:rPr lang="en-US" sz="1800" dirty="0" smtClean="0">
                <a:latin typeface="Times New Roman" pitchFamily="18" charset="0"/>
                <a:cs typeface="Times New Roman" pitchFamily="18" charset="0"/>
              </a:rPr>
              <a:t>, M. A. A.-G., and U. R. </a:t>
            </a:r>
            <a:r>
              <a:rPr lang="en-US" sz="1800" dirty="0" err="1" smtClean="0">
                <a:latin typeface="Times New Roman" pitchFamily="18" charset="0"/>
                <a:cs typeface="Times New Roman" pitchFamily="18" charset="0"/>
              </a:rPr>
              <a:t>Alo</a:t>
            </a:r>
            <a:r>
              <a:rPr lang="en-US" sz="1800" dirty="0" smtClean="0">
                <a:latin typeface="Times New Roman" pitchFamily="18" charset="0"/>
                <a:cs typeface="Times New Roman" pitchFamily="18" charset="0"/>
              </a:rPr>
              <a:t>, “Deep learning algorithms for human activity recognition using mobile and wearable sensor networks: State of the art and research challenges,” Expert Syst. Appl., vol. 105, pp. 233–261, 2018.</a:t>
            </a:r>
          </a:p>
          <a:p>
            <a:pPr algn="just"/>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10] W. Shi, J. Cao, Q. Zhang, Y. Li, and L.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“Edge computing: Vision and challenges,” IEEE Internet Things J., vol. 3, no. 5, pp. 637–646, 2016.</a:t>
            </a:r>
          </a:p>
          <a:p>
            <a:pPr algn="just">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848</TotalTime>
  <Words>723</Words>
  <Application>Microsoft Office PowerPoint</Application>
  <PresentationFormat>On-screen Show (4:3)</PresentationFormat>
  <Paragraphs>79</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Edge-Cloud Computing for IoT Data Analytics: Embedding Intelligence in the Edge with Deep Learning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395</cp:revision>
  <dcterms:created xsi:type="dcterms:W3CDTF">2006-08-16T00:00:00Z</dcterms:created>
  <dcterms:modified xsi:type="dcterms:W3CDTF">2021-01-26T09:55:10Z</dcterms:modified>
</cp:coreProperties>
</file>