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375" r:id="rId2"/>
    <p:sldId id="371" r:id="rId3"/>
    <p:sldId id="342" r:id="rId4"/>
    <p:sldId id="367" r:id="rId5"/>
    <p:sldId id="361" r:id="rId6"/>
    <p:sldId id="383" r:id="rId7"/>
    <p:sldId id="384" r:id="rId8"/>
    <p:sldId id="385" r:id="rId9"/>
    <p:sldId id="386" r:id="rId10"/>
    <p:sldId id="382" r:id="rId11"/>
    <p:sldId id="313" r:id="rId12"/>
    <p:sldId id="257" r:id="rId13"/>
    <p:sldId id="366" r:id="rId14"/>
    <p:sldId id="380" r:id="rId15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34578" autoAdjust="0"/>
    <p:restoredTop sz="86380" autoAdjust="0"/>
  </p:normalViewPr>
  <p:slideViewPr>
    <p:cSldViewPr>
      <p:cViewPr varScale="1">
        <p:scale>
          <a:sx n="73" d="100"/>
          <a:sy n="73" d="100"/>
        </p:scale>
        <p:origin x="-906" y="4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58" y="0"/>
    </p:cViewPr>
  </p:outlin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188893-4443-4AAF-ACC4-70BAD84C1BAD}" type="datetimeFigureOut">
              <a:rPr lang="en-US" smtClean="0"/>
              <a:pPr/>
              <a:t>13-Apr-21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GB" smtClean="0"/>
              <a:t>Apr6 2017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83A9B2-A384-4B10-99E1-85A774A55D7E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4E620A1-11A7-40E6-98DA-F084CD4D5829}" type="datetimeFigureOut">
              <a:rPr lang="en-US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r>
              <a:rPr lang="en-US" smtClean="0"/>
              <a:t>Apr6 2017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D70582A-6561-40DF-8C7A-0D582E7C0A1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="" xmlns:p14="http://schemas.microsoft.com/office/powerpoint/2010/main" val="1796277264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DBFDD3-609F-440F-83C1-C035110D5CE2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B50741-9806-423F-8229-E420720EA1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482520-7630-4293-BA74-B3079D592796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215EA8-6743-419E-A063-36479DA578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E612CF-34FA-4EF5-9B69-362C00436F0D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EC459-76B5-4648-8B37-F99706DD7E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78A3E4-56FF-417B-BFAC-EE3A5FD4201E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71A082-456F-4880-8A3A-DB4DA85F8CD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3E6AC9-AF20-4B07-BE13-82D799D8B1F4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9D0F9C-35D9-4E05-8FE8-1476E5CFE7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8778C2-081E-4D37-8E95-880B84E3673B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DBCE6-C205-4C1C-9ED2-E1A8F55C60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5AFAFB-A3F1-4D9E-8E20-264B3644322E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3D003-B892-41A2-B721-44B6516BE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CC525-5123-49A4-B1AE-B37B8302B324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395C45-E8CB-4F25-9F22-7E2D4BCBCA5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D0F589-61C7-4C51-86EE-F5235B2FD90A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8B674B-4268-4F09-9459-BF90F2A9AD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2DF43C-6D1D-4B72-B6BA-67CAE16C77B2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6AF628-B592-4C69-9AA4-34940DEE77A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7D8612-9455-401E-BFC7-11FF579B1671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1C7DF-D142-4B72-B414-0831894CF87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F8855B9-0669-4369-B08D-58C044CFB8A6}" type="datetime1">
              <a:rPr lang="en-US" smtClean="0"/>
              <a:pPr>
                <a:defRPr/>
              </a:pPr>
              <a:t>13-Apr-21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E4E07C0E-2587-41FD-9032-B0BECFE3D03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274638"/>
            <a:ext cx="8229600" cy="1143000"/>
          </a:xfrm>
        </p:spPr>
        <p:txBody>
          <a:bodyPr/>
          <a:lstStyle/>
          <a:p>
            <a:r>
              <a:rPr lang="en-US" sz="3200" b="1" dirty="0" smtClean="0">
                <a:latin typeface="Times New Roman" pitchFamily="18" charset="0"/>
                <a:ea typeface="+mn-ea"/>
                <a:cs typeface="Times New Roman" pitchFamily="18" charset="0"/>
              </a:rPr>
              <a:t>CONTENTS</a:t>
            </a:r>
            <a:endParaRPr lang="en-US" sz="3200" b="1" dirty="0">
              <a:latin typeface="Times New Roman" pitchFamily="18" charset="0"/>
              <a:ea typeface="+mn-ea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4294967295"/>
          </p:nvPr>
        </p:nvSpPr>
        <p:spPr>
          <a:xfrm>
            <a:off x="0" y="1371600"/>
            <a:ext cx="8229600" cy="4754563"/>
          </a:xfrm>
        </p:spPr>
        <p:txBody>
          <a:bodyPr/>
          <a:lstStyle/>
          <a:p>
            <a:pPr>
              <a:buNone/>
            </a:pP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smtClean="0"/>
              <a:t> </a:t>
            </a:r>
          </a:p>
          <a:p>
            <a:pPr>
              <a:buNone/>
            </a:pP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457200" y="1371600"/>
            <a:ext cx="8229600" cy="2677656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indent="623888">
              <a:spcBef>
                <a:spcPts val="2400"/>
              </a:spcBef>
              <a:buFont typeface="Wingdings" pitchFamily="2" charset="2"/>
              <a:buChar char="Ø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ABSTRACT </a:t>
            </a:r>
          </a:p>
          <a:p>
            <a:pPr indent="539750">
              <a:buFont typeface="Wingdings" pitchFamily="2" charset="2"/>
              <a:buChar char="Ø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EXISTING SCHEME</a:t>
            </a:r>
          </a:p>
          <a:p>
            <a:pPr indent="539750">
              <a:buFont typeface="Wingdings" pitchFamily="2" charset="2"/>
              <a:buChar char="Ø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PROPOSED SYSTEM WITH BLOCK DIAGRAM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623888">
              <a:buFont typeface="Wingdings" pitchFamily="2" charset="2"/>
              <a:buChar char="Ø"/>
            </a:pP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WORKING PRINCIPLE OF PROPOSED SYSTEM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623888">
              <a:buFont typeface="Wingdings" pitchFamily="2" charset="2"/>
              <a:buChar char="Ø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OUTCOMES AND RESULTS</a:t>
            </a:r>
          </a:p>
          <a:p>
            <a:pPr indent="623888">
              <a:buFont typeface="Wingdings" pitchFamily="2" charset="2"/>
              <a:buChar char="Ø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CONCLUSION AND FUTURE SCOPE</a:t>
            </a:r>
          </a:p>
          <a:p>
            <a:pPr indent="623888">
              <a:buFont typeface="Wingdings" pitchFamily="2" charset="2"/>
              <a:buChar char="Ø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REFERENCES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979997202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304800" y="274638"/>
            <a:ext cx="7924800" cy="1143000"/>
          </a:xfrm>
        </p:spPr>
        <p:txBody>
          <a:bodyPr/>
          <a:lstStyle/>
          <a:p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ABSTRACT</a:t>
            </a:r>
            <a:endParaRPr lang="en-US" sz="3200" dirty="0"/>
          </a:p>
        </p:txBody>
      </p:sp>
      <p:sp>
        <p:nvSpPr>
          <p:cNvPr id="7" name="Rectangle 6"/>
          <p:cNvSpPr/>
          <p:nvPr/>
        </p:nvSpPr>
        <p:spPr>
          <a:xfrm>
            <a:off x="381000" y="1447800"/>
            <a:ext cx="85344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39750" indent="-539750" algn="just" eaLnBrk="1" hangingPunct="1">
              <a:buFont typeface="Wingdings" pitchFamily="2" charset="2"/>
              <a:buChar char="§"/>
              <a:tabLst>
                <a:tab pos="179388" algn="l"/>
                <a:tab pos="263525" algn="l"/>
              </a:tabLst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Design a prepaid energy meter to monitor the consumption of                            </a:t>
            </a:r>
            <a:r>
              <a:rPr lang="en-US" sz="16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electricity.</a:t>
            </a:r>
          </a:p>
          <a:p>
            <a:pPr marL="0" indent="0" eaLnBrk="1" hangingPunct="1">
              <a:buFont typeface="Arial" charset="0"/>
              <a:buNone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indent="442913" eaLnBrk="1" hangingPunct="1">
              <a:buFont typeface="Wingdings" pitchFamily="2" charset="2"/>
              <a:buChar char="§"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The concept “Pay first and then use it”.</a:t>
            </a:r>
          </a:p>
          <a:p>
            <a:pPr eaLnBrk="1" hangingPunct="1">
              <a:buFont typeface="Arial" charset="0"/>
              <a:buNone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39750" indent="-539750" eaLnBrk="1" hangingPunct="1">
              <a:buFont typeface="Wingdings" pitchFamily="2" charset="2"/>
              <a:buChar char="§"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Prepaid energy meter also reduces the error made by humans   while taking readings to a large extent.</a:t>
            </a:r>
          </a:p>
          <a:p>
            <a:pPr marL="539750" indent="-539750" eaLnBrk="1" hangingPunct="1"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539750" indent="-539750" eaLnBrk="1" hangingPunct="1">
              <a:buFont typeface="Wingdings" pitchFamily="2" charset="2"/>
              <a:buChar char="§"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This project helps us to monitor the electricity system.</a:t>
            </a:r>
          </a:p>
          <a:p>
            <a:pPr marL="539750" indent="-539750" eaLnBrk="1" hangingPunct="1"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34558466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>
          <a:xfrm>
            <a:off x="762000" y="304800"/>
            <a:ext cx="7467600" cy="838200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EXISTING SCHEME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>
          <a:xfrm>
            <a:off x="0" y="1066800"/>
            <a:ext cx="8991600" cy="5257800"/>
          </a:xfrm>
        </p:spPr>
        <p:txBody>
          <a:bodyPr/>
          <a:lstStyle/>
          <a:p>
            <a:pPr marL="984250" lvl="1" indent="-527050" algn="just" eaLnBrk="1" hangingPunct="1">
              <a:buFont typeface="Wingdings" pitchFamily="2" charset="2"/>
              <a:buChar char="§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Recharge our user credit account by using sending SMS to service provider.</a:t>
            </a:r>
          </a:p>
          <a:p>
            <a:pPr marL="984250" lvl="1" indent="-527050" algn="just" eaLnBrk="1" hangingPunct="1">
              <a:buFont typeface="Wingdings" pitchFamily="2" charset="2"/>
              <a:buChar char="§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Information about the power consumed and remaining balance available is given to the user through GSM.</a:t>
            </a:r>
          </a:p>
          <a:p>
            <a:pPr marL="984250" lvl="1" indent="-527050" algn="just" eaLnBrk="1" hangingPunct="1">
              <a:buFont typeface="Wingdings" pitchFamily="2" charset="2"/>
              <a:buChar char="§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The system will disconnect the power supply when the full unit of energy is consumed.</a:t>
            </a:r>
          </a:p>
          <a:p>
            <a:pPr marL="984250" lvl="1" indent="-527050" algn="just" eaLnBrk="1" hangingPunct="1">
              <a:buFont typeface="Wingdings" pitchFamily="2" charset="2"/>
              <a:buChar char="§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The system is not securable energy theft is possible. </a:t>
            </a:r>
          </a:p>
          <a:p>
            <a:pPr marL="1081088" lvl="1" indent="-623888" algn="just" eaLnBrk="1" hangingPunct="1">
              <a:buFont typeface="Wingdings" pitchFamily="2" charset="2"/>
              <a:buChar char="§"/>
            </a:pP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Devidas, A.R., Ramesh, M.V. “Wireless Smart Grid Design for   Monitoring and Optimizing Electric Transmission in India,” 2010 Fourth International Conference on Sensor Technologies and Applications (SENSORCOMM),” pp.637-640, 2010</a:t>
            </a:r>
          </a:p>
          <a:p>
            <a:pPr marL="984250" lvl="1" indent="-527050" algn="just" eaLnBrk="1" hangingPunct="1">
              <a:buFont typeface="Wingdings" pitchFamily="2" charset="2"/>
              <a:buChar char="§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lvl="1" algn="just" eaLnBrk="1" hangingPunct="1">
              <a:buFont typeface="Wingdings" pitchFamily="2" charset="2"/>
              <a:buChar char="§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hangingPunct="1">
              <a:buFont typeface="Arial" pitchFamily="34" charset="0"/>
              <a:buNone/>
            </a:pP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324C11D-6C5E-4930-B04B-8227908DCAFD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  <p:sp>
        <p:nvSpPr>
          <p:cNvPr id="5" name="Title 1"/>
          <p:cNvSpPr>
            <a:spLocks noGrp="1"/>
          </p:cNvSpPr>
          <p:nvPr>
            <p:ph type="title" idx="4294967295"/>
          </p:nvPr>
        </p:nvSpPr>
        <p:spPr>
          <a:xfrm>
            <a:off x="0" y="304800"/>
            <a:ext cx="9144000" cy="838200"/>
          </a:xfrm>
        </p:spPr>
        <p:txBody>
          <a:bodyPr/>
          <a:lstStyle/>
          <a:p>
            <a:pPr algn="l" eaLnBrk="1" hangingPunct="1">
              <a:lnSpc>
                <a:spcPct val="150000"/>
              </a:lnSpc>
            </a:pP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Cont..</a:t>
            </a:r>
          </a:p>
        </p:txBody>
      </p:sp>
      <p:sp>
        <p:nvSpPr>
          <p:cNvPr id="6" name="Rectangle 5"/>
          <p:cNvSpPr/>
          <p:nvPr/>
        </p:nvSpPr>
        <p:spPr>
          <a:xfrm>
            <a:off x="228600" y="1066801"/>
            <a:ext cx="868680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PROBLEMS IDENTIFIED IN EXISTING SYSTEM</a:t>
            </a:r>
            <a:endParaRPr lang="en-IN" sz="2000" dirty="0"/>
          </a:p>
        </p:txBody>
      </p:sp>
      <p:sp>
        <p:nvSpPr>
          <p:cNvPr id="7" name="Rectangle 6"/>
          <p:cNvSpPr/>
          <p:nvPr/>
        </p:nvSpPr>
        <p:spPr>
          <a:xfrm>
            <a:off x="381000" y="1752600"/>
            <a:ext cx="845820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hangingPunct="1">
              <a:buFont typeface="Wingdings" pitchFamily="2" charset="2"/>
              <a:buChar char="§"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The existing system is not securable.</a:t>
            </a:r>
          </a:p>
          <a:p>
            <a:pPr eaLnBrk="1" hangingPunct="1">
              <a:buNone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eaLnBrk="1" hangingPunct="1">
              <a:buFont typeface="Wingdings" pitchFamily="2" charset="2"/>
              <a:buChar char="§"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The balance is low they disconnect the power supply.</a:t>
            </a:r>
          </a:p>
          <a:p>
            <a:pPr marL="457200" indent="-457200" eaLnBrk="1" hangingPunct="1"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eaLnBrk="1" hangingPunct="1">
              <a:buFont typeface="Wingdings" pitchFamily="2" charset="2"/>
              <a:buChar char="§"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The existing system is post paid is that there is no control.</a:t>
            </a:r>
          </a:p>
          <a:p>
            <a:pPr marL="457200" indent="-457200" eaLnBrk="1" hangingPunct="1">
              <a:buFont typeface="Wingdings" pitchFamily="2" charset="2"/>
              <a:buChar char="§"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457200" indent="-457200" eaLnBrk="1" hangingPunct="1">
              <a:buFont typeface="Wingdings" pitchFamily="2" charset="2"/>
              <a:buChar char="§"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Taking reading for companies or hotels are complicated.</a:t>
            </a:r>
          </a:p>
          <a:p>
            <a:pPr marL="457200" indent="-457200" eaLnBrk="1" hangingPunct="1">
              <a:buFont typeface="Wingdings" pitchFamily="2" charset="2"/>
              <a:buChar char="§"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88704618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81000" y="228600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PROPOSED SYSTEM WITH BLOCK DIAGRAM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Arial" pitchFamily="34" charset="0"/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1" hangingPunct="1">
              <a:buFont typeface="Arial" pitchFamily="34" charset="0"/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9EC179-5E18-45D1-B3E0-FD696C5272D5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  <p:pic>
        <p:nvPicPr>
          <p:cNvPr id="1026" name="Picture 2" descr="C:\Users\ss\Desktop\ranjith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1371600"/>
            <a:ext cx="8686800" cy="4648200"/>
          </a:xfrm>
          <a:prstGeom prst="rect">
            <a:avLst/>
          </a:prstGeom>
          <a:noFill/>
        </p:spPr>
      </p:pic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PIC16F877A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The technology that is used in PIC16F877A is flash technology.</a:t>
            </a:r>
          </a:p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High performance RISC CPU.</a:t>
            </a:r>
          </a:p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35 S	ingle word instruction.</a:t>
            </a:r>
          </a:p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Features  256 bytes of EEPROM data memory.</a:t>
            </a:r>
          </a:p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Comparators 2, 8 channel 10-bit Analog to digital converter.</a:t>
            </a:r>
          </a:p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Temperature range -45 to 125.</a:t>
            </a:r>
          </a:p>
          <a:p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6</a:t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CURRENT TRANSFORMER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The type instrument transformer that is designed to produce an alternating current in its secondary winding which is proportional to primary.</a:t>
            </a:r>
          </a:p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Used in metering equipment for three-phase 400 ampere electricity supply.</a:t>
            </a:r>
          </a:p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Used for safe measurement of large currents, often in the presence of high voltage. 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7</a:t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PREPAID CARD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Any pocket sized card with embedded integrated circuits.</a:t>
            </a:r>
          </a:p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Deposit money on the prepaid card.</a:t>
            </a:r>
          </a:p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The amount of electricity consumption is deduced from the balance.</a:t>
            </a:r>
          </a:p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Prepaid card has PIN and toll free no to access number and then enter your pin.</a:t>
            </a:r>
          </a:p>
          <a:p>
            <a:pPr>
              <a:buNone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en-GB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8</a:t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200" dirty="0" smtClean="0">
                <a:latin typeface="Times New Roman" pitchFamily="18" charset="0"/>
                <a:cs typeface="Times New Roman" pitchFamily="18" charset="0"/>
              </a:rPr>
              <a:t>GSM</a:t>
            </a:r>
            <a:endParaRPr lang="en-GB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First global digital cellular telecommunication system.</a:t>
            </a:r>
          </a:p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GSM cellular technology supports variety of data services.</a:t>
            </a:r>
          </a:p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Allowing bi-directional messaging, store forward and delivery.</a:t>
            </a:r>
          </a:p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The system should support international roaming.</a:t>
            </a:r>
          </a:p>
          <a:p>
            <a:pPr>
              <a:buFont typeface="Wingdings" pitchFamily="2" charset="2"/>
              <a:buChar char="§"/>
            </a:pPr>
            <a:r>
              <a:rPr lang="en-GB" sz="2400" dirty="0" smtClean="0">
                <a:latin typeface="Times New Roman" pitchFamily="18" charset="0"/>
                <a:cs typeface="Times New Roman" pitchFamily="18" charset="0"/>
              </a:rPr>
              <a:t>GSM  cellular technology uses 200 kHz RF channel.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9</a:t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WORKING PRINCIPLE OF </a:t>
            </a:r>
            <a:br>
              <a:rPr lang="en-US" sz="32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PROPOSED SYSTEM</a:t>
            </a:r>
            <a:endParaRPr lang="en-IN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Auto transformer transfer the power to the load. The energy is used by the load.</a:t>
            </a:r>
          </a:p>
          <a:p>
            <a:pPr>
              <a:buFont typeface="Wingdings" pitchFamily="2" charset="2"/>
              <a:buChar char="§"/>
            </a:pP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The data about the energy consumed by the load is given to the controller.</a:t>
            </a:r>
          </a:p>
          <a:p>
            <a:pPr>
              <a:buFont typeface="Wingdings" pitchFamily="2" charset="2"/>
              <a:buChar char="§"/>
            </a:pP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The energy is deduced after the usage and available balance is handled by the controller.</a:t>
            </a:r>
          </a:p>
          <a:p>
            <a:pPr>
              <a:buFont typeface="Wingdings" pitchFamily="2" charset="2"/>
              <a:buChar char="§"/>
            </a:pP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The controller send the detail to the consumer through mobile via GSM.</a:t>
            </a:r>
          </a:p>
          <a:p>
            <a:pPr>
              <a:buFont typeface="Wingdings" pitchFamily="2" charset="2"/>
              <a:buChar char="§"/>
            </a:pPr>
            <a:r>
              <a:rPr lang="en-IN" sz="2400" dirty="0" smtClean="0">
                <a:latin typeface="Times New Roman" pitchFamily="18" charset="0"/>
                <a:cs typeface="Times New Roman" pitchFamily="18" charset="0"/>
              </a:rPr>
              <a:t> when the energy fully consumed controller trigger the relay and switching device to cut off.</a:t>
            </a:r>
            <a:endParaRPr lang="en-IN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10</a:t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228600" y="33337"/>
            <a:ext cx="8915400" cy="1249362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OUTCOMES AND RESULTS</a:t>
            </a:r>
            <a:endParaRPr lang="en-US" sz="32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219200"/>
            <a:ext cx="8763000" cy="4906963"/>
          </a:xfrm>
        </p:spPr>
        <p:txBody>
          <a:bodyPr rtlCol="0">
            <a:normAutofit/>
          </a:bodyPr>
          <a:lstStyle/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When the energy consumption exceeds above the set value SMS has been send to the consumer via GSM.</a:t>
            </a: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360363" indent="-360363"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When the power has been fully consumed alarm indication provided.</a:t>
            </a:r>
          </a:p>
          <a:p>
            <a:pPr marL="360363" indent="-360363" algn="just" eaLnBrk="1" fontAlgn="auto" hangingPunct="1">
              <a:spcAft>
                <a:spcPts val="0"/>
              </a:spcAft>
              <a:buNone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Available balance is viewed in LCD display.</a:t>
            </a:r>
          </a:p>
          <a:p>
            <a:pPr algn="just" eaLnBrk="1" fontAlgn="auto" hangingPunct="1">
              <a:spcAft>
                <a:spcPts val="0"/>
              </a:spcAft>
              <a:buNone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 eaLnBrk="1" fontAlgn="auto" hangingPunct="1"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When someone use the energy without our permission theft detection will send to the customer. 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C20FEC-1C9C-43EB-98EE-0E23C6351056}" type="slidenum">
              <a:rPr lang="en-US" smtClean="0"/>
              <a:pPr>
                <a:defRPr/>
              </a:pPr>
              <a:t>11</a:t>
            </a:fld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title"/>
          </p:nvPr>
        </p:nvSpPr>
        <p:spPr>
          <a:xfrm>
            <a:off x="457200" y="-76200"/>
            <a:ext cx="8229600" cy="1143000"/>
          </a:xfrm>
        </p:spPr>
        <p:txBody>
          <a:bodyPr/>
          <a:lstStyle/>
          <a:p>
            <a:pPr eaLnBrk="1" hangingPunct="1"/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CONCLUSION AND FUTURE SCOPE</a:t>
            </a:r>
          </a:p>
        </p:txBody>
      </p:sp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457200" y="762000"/>
            <a:ext cx="8229600" cy="6096000"/>
          </a:xfrm>
        </p:spPr>
        <p:txBody>
          <a:bodyPr/>
          <a:lstStyle/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The project conclusion based on monitor the electricity consumption of consumer house.</a:t>
            </a: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Allow  consumer to budget electricity expenses.</a:t>
            </a: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Helps consumer to contribute towards energy conservation.</a:t>
            </a: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</a:t>
            </a:r>
          </a:p>
          <a:p>
            <a:pPr>
              <a:buFont typeface="Wingdings" pitchFamily="2" charset="2"/>
              <a:buChar char="§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It can be used as three in one  meter for,</a:t>
            </a: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Bills are send through post, instead of  this, we can add a printer in every house and if give print command from the server, it will print the bill.</a:t>
            </a:r>
          </a:p>
          <a:p>
            <a:pPr>
              <a:buFont typeface="Wingdings" pitchFamily="2" charset="2"/>
              <a:buChar char="§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RFID tag can used as a recharge card which is available in various ranges. </a:t>
            </a:r>
            <a:endParaRPr lang="en-IN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§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§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§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§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>
              <a:buFont typeface="Wingdings" pitchFamily="2" charset="2"/>
              <a:buChar char="§"/>
            </a:pPr>
            <a:endParaRPr lang="en-US" sz="240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74AFBC-FFAD-45BA-8E58-04F9E9C696C4}" type="slidenum">
              <a:rPr lang="en-US" smtClean="0"/>
              <a:pPr>
                <a:defRPr/>
              </a:pPr>
              <a:t>12</a:t>
            </a:fld>
            <a:endParaRPr lang="en-US"/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idx="4294967295"/>
          </p:nvPr>
        </p:nvSpPr>
        <p:spPr>
          <a:xfrm>
            <a:off x="0" y="76200"/>
            <a:ext cx="8229600" cy="685800"/>
          </a:xfrm>
        </p:spPr>
        <p:txBody>
          <a:bodyPr/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REFERENCES</a:t>
            </a:r>
            <a:r>
              <a:rPr lang="en-US" sz="3200" dirty="0" smtClean="0"/>
              <a:t> </a:t>
            </a:r>
            <a:endParaRPr lang="en-US" sz="3200" dirty="0"/>
          </a:p>
        </p:txBody>
      </p:sp>
      <p:sp>
        <p:nvSpPr>
          <p:cNvPr id="5" name="Rectangle 4"/>
          <p:cNvSpPr/>
          <p:nvPr/>
        </p:nvSpPr>
        <p:spPr>
          <a:xfrm>
            <a:off x="152400" y="838200"/>
            <a:ext cx="87630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 algn="just">
              <a:tabLst>
                <a:tab pos="539750" algn="l"/>
              </a:tabLst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[1] 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Devidas, A.R., Ramesh, M.V. “Wireless Smart Grid Design for Monitoring and Optimizing Electric Transmission in India,” 2010 Fourth International Conference on Sensor Technologies and Applications (SENSORCOMM),” pp.637-640, 2010</a:t>
            </a:r>
          </a:p>
          <a:p>
            <a:pPr marL="514350" indent="-514350" algn="just"/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14350" indent="-514350" algn="just">
              <a:tabLst>
                <a:tab pos="539750" algn="l"/>
              </a:tabLst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[2]   Md. Mejbaul Haque “Microcontroller Based Single Phase Digital Prepaid Energy Meter for Improved Metering” International Journal of Power Electronics and Drive System (IJPEDS) December 2011, pp. 139~147</a:t>
            </a:r>
          </a:p>
          <a:p>
            <a:pPr marL="514350" indent="-514350" algn="just"/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39750" indent="-539750"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[3]   Ling Zou, Sihong Chu and Biao Guo.,“The Design of Prepayment PolyphaseSmart Electricity Meter System,” International Conference on Intelligent Computing and Integrated Systems (ICISS), pp. 430-432, 22-24, Dec 2010.</a:t>
            </a:r>
          </a:p>
          <a:p>
            <a:pPr marL="457200" indent="-457200" algn="just"/>
            <a:endParaRPr lang="en-IN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539750" indent="-539750" algn="just"/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[4]  Loss, P et al., “A Single Phase Microcontroller Based Energy Meter,” IEEE Instrumentation and Measurement Technology Conference. St. Paul Minnesota, USA, May 18-21, 1998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334000"/>
          </a:xfrm>
        </p:spPr>
        <p:txBody>
          <a:bodyPr/>
          <a:lstStyle/>
          <a:p>
            <a:pPr marL="442913" indent="-442913"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[5]   M I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Tibbenham</a:t>
            </a:r>
            <a:r>
              <a:rPr lang="en-IN" sz="2000" smtClean="0">
                <a:latin typeface="Times New Roman" pitchFamily="18" charset="0"/>
                <a:cs typeface="Times New Roman" pitchFamily="18" charset="0"/>
              </a:rPr>
              <a:t>,” Implementing 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a pre-payment System” IEE  International congress on  metering and Tariffs for Energy Supply, Birmingham, UK, 1999, pp 251-157</a:t>
            </a:r>
            <a:r>
              <a:rPr lang="en-IN" sz="2000" i="1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442913" indent="-442913"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42913" indent="-442913"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[6]  Muhammad Faheem Khan, Ahmed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Zoha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, and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Rana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IN" sz="2000" dirty="0" err="1" smtClean="0">
                <a:latin typeface="Times New Roman" pitchFamily="18" charset="0"/>
                <a:cs typeface="Times New Roman" pitchFamily="18" charset="0"/>
              </a:rPr>
              <a:t>Liaqat</a:t>
            </a: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 Ali “Design and Implementation of Smart Billing and Automated Meter Reading System for Utility Gas” proc, in IEEE 	Conference on Information and Emerging Technologies,2007,ppl-6</a:t>
            </a:r>
          </a:p>
          <a:p>
            <a:pPr marL="442913" indent="-442913"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42913" indent="-442913"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[7]  Ross J. Anderson, S.Johann Bezuidenhout,”Cryptographic Credit Control in Prepayment Metering Systems” proc.in IEEE Symposium on Security and privacy,Oakland,USA, 1995 pp15-22.</a:t>
            </a:r>
          </a:p>
          <a:p>
            <a:pPr marL="442913" indent="-442913"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442913" indent="-442913" algn="just">
              <a:buNone/>
            </a:pPr>
            <a:r>
              <a:rPr lang="en-IN" sz="2000" dirty="0" smtClean="0">
                <a:latin typeface="Times New Roman" pitchFamily="18" charset="0"/>
                <a:cs typeface="Times New Roman" pitchFamily="18" charset="0"/>
              </a:rPr>
              <a:t>[8] Manual on Standardization of AC Static Electrical Energy Meters, Publication No: 304,Central Board of Irrigation and Power, New Delhi, 2008  </a:t>
            </a: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2215EA8-6743-419E-A063-36479DA57814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  <p:sp>
        <p:nvSpPr>
          <p:cNvPr id="5" name="Title 1"/>
          <p:cNvSpPr txBox="1">
            <a:spLocks/>
          </p:cNvSpPr>
          <p:nvPr/>
        </p:nvSpPr>
        <p:spPr bwMode="auto">
          <a:xfrm>
            <a:off x="457200" y="304800"/>
            <a:ext cx="82296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Cont.. 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2021</TotalTime>
  <Words>860</Words>
  <Application>Microsoft Office PowerPoint</Application>
  <PresentationFormat>On-screen Show (4:3)</PresentationFormat>
  <Paragraphs>123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CONTENTS</vt:lpstr>
      <vt:lpstr>ABSTRACT</vt:lpstr>
      <vt:lpstr>   EXISTING SCHEME</vt:lpstr>
      <vt:lpstr>   Cont..</vt:lpstr>
      <vt:lpstr>PROPOSED SYSTEM WITH BLOCK DIAGRAM</vt:lpstr>
      <vt:lpstr>PIC16F877A</vt:lpstr>
      <vt:lpstr>CURRENT TRANSFORMER</vt:lpstr>
      <vt:lpstr>PREPAID CARD</vt:lpstr>
      <vt:lpstr>GSM</vt:lpstr>
      <vt:lpstr>WORKING PRINCIPLE OF  PROPOSED SYSTEM</vt:lpstr>
      <vt:lpstr>OUTCOMES AND RESULTS</vt:lpstr>
      <vt:lpstr>CONCLUSION AND FUTURE SCOPE</vt:lpstr>
      <vt:lpstr>REFERENCES 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</dc:creator>
  <cp:lastModifiedBy>TTS</cp:lastModifiedBy>
  <cp:revision>271</cp:revision>
  <dcterms:created xsi:type="dcterms:W3CDTF">2013-12-25T12:40:00Z</dcterms:created>
  <dcterms:modified xsi:type="dcterms:W3CDTF">2021-04-13T11:53:31Z</dcterms:modified>
</cp:coreProperties>
</file>