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26" r:id="rId10"/>
    <p:sldId id="298" r:id="rId11"/>
    <p:sldId id="296" r:id="rId12"/>
    <p:sldId id="295"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6699" autoAdjust="0"/>
    <p:restoredTop sz="94660"/>
  </p:normalViewPr>
  <p:slideViewPr>
    <p:cSldViewPr>
      <p:cViewPr varScale="1">
        <p:scale>
          <a:sx n="68" d="100"/>
          <a:sy n="68" d="100"/>
        </p:scale>
        <p:origin x="-5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05-Apr-21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05-Apr-21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05-Apr-21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05-Apr-21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05-Apr-21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05-Apr-21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05-Apr-21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05-Apr-21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05-Apr-21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05-Apr-21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05-Apr-21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05-Apr-21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05-Apr-21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ONLINE PRICE COMPARISON FOR E-COMMERCE </a:t>
            </a:r>
            <a:br>
              <a:rPr lang="en-US"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rmAutofit fontScale="55000" lnSpcReduction="20000"/>
          </a:bodyPr>
          <a:lstStyle/>
          <a:p>
            <a:pPr algn="just">
              <a:lnSpc>
                <a:spcPct val="170000"/>
              </a:lnSpc>
              <a:buFont typeface="Wingdings" pitchFamily="2" charset="2"/>
              <a:buChar char="§"/>
            </a:pPr>
            <a:r>
              <a:rPr lang="en-IN" sz="3400" dirty="0" smtClean="0">
                <a:latin typeface="Times New Roman" pitchFamily="18" charset="0"/>
                <a:cs typeface="Times New Roman" pitchFamily="18" charset="0"/>
              </a:rPr>
              <a:t>Price comparison sites and comparison –shopping engines gives ecommerce traders a good opportunity to boost their sales, attract new customers and go ahead against their competitors</a:t>
            </a:r>
            <a:r>
              <a:rPr lang="en-IN" sz="3400" dirty="0" smtClean="0">
                <a:latin typeface="Times New Roman" pitchFamily="18" charset="0"/>
                <a:cs typeface="Times New Roman" pitchFamily="18" charset="0"/>
              </a:rPr>
              <a:t>.</a:t>
            </a:r>
          </a:p>
          <a:p>
            <a:pPr algn="just">
              <a:lnSpc>
                <a:spcPct val="170000"/>
              </a:lnSpc>
              <a:buFont typeface="Wingdings" pitchFamily="2" charset="2"/>
              <a:buChar char="§"/>
            </a:pPr>
            <a:r>
              <a:rPr lang="en-IN" sz="3400" dirty="0" smtClean="0">
                <a:latin typeface="Times New Roman" pitchFamily="18" charset="0"/>
                <a:cs typeface="Times New Roman" pitchFamily="18" charset="0"/>
              </a:rPr>
              <a:t> </a:t>
            </a:r>
            <a:r>
              <a:rPr lang="en-IN" sz="3400" dirty="0" smtClean="0">
                <a:latin typeface="Times New Roman" pitchFamily="18" charset="0"/>
                <a:cs typeface="Times New Roman" pitchFamily="18" charset="0"/>
              </a:rPr>
              <a:t>Even Shoppers often look for best deals and offers for a particular product which they are looking for. It is difficult to visit each and every website for comparing the deals or a price of a particular product. </a:t>
            </a:r>
            <a:endParaRPr lang="en-IN" sz="3400" dirty="0" smtClean="0">
              <a:latin typeface="Times New Roman" pitchFamily="18" charset="0"/>
              <a:cs typeface="Times New Roman" pitchFamily="18" charset="0"/>
            </a:endParaRPr>
          </a:p>
          <a:p>
            <a:pPr algn="just">
              <a:lnSpc>
                <a:spcPct val="170000"/>
              </a:lnSpc>
              <a:buFont typeface="Wingdings" pitchFamily="2" charset="2"/>
              <a:buChar char="§"/>
            </a:pPr>
            <a:r>
              <a:rPr lang="en-IN" sz="3400" dirty="0" smtClean="0">
                <a:latin typeface="Times New Roman" pitchFamily="18" charset="0"/>
                <a:cs typeface="Times New Roman" pitchFamily="18" charset="0"/>
              </a:rPr>
              <a:t>Hence </a:t>
            </a:r>
            <a:r>
              <a:rPr lang="en-IN" sz="3400" dirty="0" smtClean="0">
                <a:latin typeface="Times New Roman" pitchFamily="18" charset="0"/>
                <a:cs typeface="Times New Roman" pitchFamily="18" charset="0"/>
              </a:rPr>
              <a:t>this comparison – shopping site is proposed which will help ecommerce merchants as well as shoppers for collecting product information, including price list, from participating retailers and then it displays collective information on a single result page in response to a shopper's or ecommerce merchant’s search query. </a:t>
            </a:r>
            <a:endParaRPr lang="en-IN" sz="3400" dirty="0" smtClean="0">
              <a:latin typeface="Times New Roman" pitchFamily="18" charset="0"/>
              <a:cs typeface="Times New Roman" pitchFamily="18" charset="0"/>
            </a:endParaRPr>
          </a:p>
          <a:p>
            <a:pPr algn="just">
              <a:lnSpc>
                <a:spcPct val="170000"/>
              </a:lnSpc>
              <a:buNone/>
            </a:pPr>
            <a:endParaRPr lang="en-IN" sz="18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fontScale="92500" lnSpcReduction="20000"/>
          </a:bodyPr>
          <a:lstStyle/>
          <a:p>
            <a:pPr algn="just">
              <a:lnSpc>
                <a:spcPct val="150000"/>
              </a:lnSpc>
              <a:buFont typeface="Wingdings" pitchFamily="2" charset="2"/>
              <a:buChar char="§"/>
            </a:pPr>
            <a:r>
              <a:rPr lang="en-IN" sz="2800" dirty="0" smtClean="0">
                <a:latin typeface="Times New Roman" pitchFamily="18" charset="0"/>
                <a:cs typeface="Times New Roman" pitchFamily="18" charset="0"/>
              </a:rPr>
              <a:t>In this way, shoppers can compare prices, and service from multiple retailers on a single page and choose the merchant that offers the best overall value</a:t>
            </a:r>
            <a:r>
              <a:rPr lang="en-IN" sz="2800" dirty="0" smtClean="0">
                <a:latin typeface="Times New Roman" pitchFamily="18" charset="0"/>
                <a:cs typeface="Times New Roman" pitchFamily="18" charset="0"/>
              </a:rPr>
              <a:t>.</a:t>
            </a:r>
          </a:p>
          <a:p>
            <a:pPr algn="just">
              <a:lnSpc>
                <a:spcPct val="150000"/>
              </a:lnSpc>
              <a:buFont typeface="Wingdings" pitchFamily="2" charset="2"/>
              <a:buChar char="§"/>
            </a:pPr>
            <a:r>
              <a:rPr lang="en-IN" sz="2800" dirty="0" smtClean="0">
                <a:latin typeface="Times New Roman" pitchFamily="18" charset="0"/>
                <a:cs typeface="Times New Roman" pitchFamily="18" charset="0"/>
              </a:rPr>
              <a:t> </a:t>
            </a:r>
            <a:r>
              <a:rPr lang="en-IN" sz="2800" dirty="0" smtClean="0">
                <a:latin typeface="Times New Roman" pitchFamily="18" charset="0"/>
                <a:cs typeface="Times New Roman" pitchFamily="18" charset="0"/>
              </a:rPr>
              <a:t>Users need to open the website and search for a particular product, it will compare the prices from different websites it will also auto correct the product spelling mistake. </a:t>
            </a:r>
            <a:endParaRPr lang="en-IN" sz="2800" dirty="0" smtClean="0">
              <a:latin typeface="Times New Roman" pitchFamily="18" charset="0"/>
              <a:cs typeface="Times New Roman" pitchFamily="18" charset="0"/>
            </a:endParaRPr>
          </a:p>
          <a:p>
            <a:pPr algn="just">
              <a:lnSpc>
                <a:spcPct val="150000"/>
              </a:lnSpc>
              <a:buFont typeface="Wingdings" pitchFamily="2" charset="2"/>
              <a:buChar char="§"/>
            </a:pPr>
            <a:r>
              <a:rPr lang="en-IN" sz="2800" dirty="0" smtClean="0">
                <a:latin typeface="Times New Roman" pitchFamily="18" charset="0"/>
                <a:cs typeface="Times New Roman" pitchFamily="18" charset="0"/>
              </a:rPr>
              <a:t>This </a:t>
            </a:r>
            <a:r>
              <a:rPr lang="en-IN" sz="2800" dirty="0" smtClean="0">
                <a:latin typeface="Times New Roman" pitchFamily="18" charset="0"/>
                <a:cs typeface="Times New Roman" pitchFamily="18" charset="0"/>
              </a:rPr>
              <a:t>will make easy shopping with best deals as well as ecommerce merchants to know well about their competitors.</a:t>
            </a:r>
            <a:endParaRPr lang="en-US" sz="2800" dirty="0" smtClean="0">
              <a:latin typeface="Times New Roman" pitchFamily="18" charset="0"/>
              <a:cs typeface="Times New Roman" pitchFamily="18" charset="0"/>
            </a:endParaRPr>
          </a:p>
          <a:p>
            <a:pPr algn="just">
              <a:lnSpc>
                <a:spcPct val="150000"/>
              </a:lnSpc>
              <a:buNone/>
            </a:pPr>
            <a:endParaRPr lang="en-IN"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r>
              <a:rPr lang="en-IN" sz="2000" dirty="0" smtClean="0">
                <a:latin typeface="Times New Roman" pitchFamily="18" charset="0"/>
                <a:cs typeface="Times New Roman" pitchFamily="18" charset="0"/>
              </a:rPr>
              <a:t>In addition, the few existing analytical analyses have not addressed competition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and strategic implications in complex business environments, where conventional offline firms and Internet firms coexist. </a:t>
            </a:r>
            <a:endParaRPr lang="en-IN" sz="2000" dirty="0" smtClean="0">
              <a:latin typeface="Times New Roman" pitchFamily="18" charset="0"/>
              <a:cs typeface="Times New Roman" pitchFamily="18" charset="0"/>
            </a:endParaRPr>
          </a:p>
          <a:p>
            <a:pPr algn="just"/>
            <a:r>
              <a:rPr lang="en-IN" sz="2000" dirty="0" smtClean="0">
                <a:latin typeface="Times New Roman" pitchFamily="18" charset="0"/>
                <a:cs typeface="Times New Roman" pitchFamily="18" charset="0"/>
              </a:rPr>
              <a:t>Also</a:t>
            </a:r>
            <a:r>
              <a:rPr lang="en-IN" sz="2000" dirty="0" smtClean="0">
                <a:latin typeface="Times New Roman" pitchFamily="18" charset="0"/>
                <a:cs typeface="Times New Roman" pitchFamily="18" charset="0"/>
              </a:rPr>
              <a:t>, previous empirical analyses have focused on where products are priced higher (or lower) rather than finding reasons for those differences.</a:t>
            </a:r>
            <a:endParaRPr lang="en-US" sz="2000" dirty="0" smtClean="0">
              <a:latin typeface="Times New Roman" pitchFamily="18" charset="0"/>
              <a:cs typeface="Times New Roman" pitchFamily="18" charset="0"/>
            </a:endParaRPr>
          </a:p>
          <a:p>
            <a:pPr algn="just"/>
            <a:r>
              <a:rPr lang="en-IN" sz="2000" dirty="0" smtClean="0">
                <a:latin typeface="Times New Roman" pitchFamily="18" charset="0"/>
                <a:cs typeface="Times New Roman" pitchFamily="18" charset="0"/>
              </a:rPr>
              <a:t>The purpose of this study is to analyze pricing strategies between conventional offline firms and online firms through a theoretical approach and empirical analysis, and draw some important implications.</a:t>
            </a:r>
            <a:endParaRPr lang="en-US" sz="2000" dirty="0" smtClean="0">
              <a:latin typeface="Times New Roman" pitchFamily="18" charset="0"/>
              <a:cs typeface="Times New Roman" pitchFamily="18" charset="0"/>
            </a:endParaRPr>
          </a:p>
          <a:p>
            <a:pPr algn="just">
              <a:buNone/>
            </a:pP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lvl="0" algn="just"/>
            <a:r>
              <a:rPr lang="en-US" sz="2000" dirty="0" smtClean="0">
                <a:latin typeface="Times New Roman" pitchFamily="18" charset="0"/>
                <a:cs typeface="Times New Roman" pitchFamily="18" charset="0"/>
              </a:rPr>
              <a:t>The start-up costs of the e-commerce portal are very high. The setup of the hardware and the software, the training cost of employees, the constant maintenance and upkeep are all quite expensive. </a:t>
            </a:r>
          </a:p>
          <a:p>
            <a:pPr lvl="0" algn="just"/>
            <a:r>
              <a:rPr lang="en-US" sz="2000" dirty="0" smtClean="0">
                <a:latin typeface="Times New Roman" pitchFamily="18" charset="0"/>
                <a:cs typeface="Times New Roman" pitchFamily="18" charset="0"/>
              </a:rPr>
              <a:t>Although it may seem like a sure thing, the e-commerce industry has a high risk of failure. Many companies riding the dot-com wave of the 2000s have failed miserably. The high risk of failure remains even today. </a:t>
            </a:r>
          </a:p>
          <a:p>
            <a:pPr lvl="0" algn="just"/>
            <a:r>
              <a:rPr lang="en-US" sz="2000" dirty="0" smtClean="0">
                <a:latin typeface="Times New Roman" pitchFamily="18" charset="0"/>
                <a:cs typeface="Times New Roman" pitchFamily="18" charset="0"/>
              </a:rPr>
              <a:t>At times, e-commerce can feel impersonal. So it lacks the warmth of an interpersonal relationship which is important for many brands and products. This lack of a personal touch can be a disadvantage for many types of services and products like interior designing or the jewelry business. </a:t>
            </a:r>
          </a:p>
          <a:p>
            <a:pPr lvl="0" algn="just"/>
            <a:r>
              <a:rPr lang="en-US" sz="2000" dirty="0" smtClean="0">
                <a:latin typeface="Times New Roman" pitchFamily="18" charset="0"/>
                <a:cs typeface="Times New Roman" pitchFamily="18" charset="0"/>
              </a:rPr>
              <a:t>Security is another area of concern. Only recently, we have witnessed many security breaches where the information of the customers was stolen. Credit card theft, identity theft etc. remain big concerns with the customers</a:t>
            </a:r>
            <a:r>
              <a:rPr lang="en-US" sz="2000" dirty="0" smtClean="0">
                <a:latin typeface="Times New Roman" pitchFamily="18" charset="0"/>
                <a:cs typeface="Times New Roman" pitchFamily="18" charset="0"/>
              </a:rPr>
              <a:t>.</a:t>
            </a:r>
            <a:r>
              <a:rPr lang="en-IN"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r>
              <a:rPr lang="en-IN" sz="2000" dirty="0" smtClean="0">
                <a:latin typeface="Times New Roman" pitchFamily="18" charset="0"/>
                <a:cs typeface="Times New Roman" pitchFamily="18" charset="0"/>
              </a:rPr>
              <a:t>We proposed a simplified version of the market and instead of assessing n offline firms, we assumed a single firm in the offline market</a:t>
            </a:r>
            <a:r>
              <a:rPr lang="en-IN" sz="2000" dirty="0" smtClean="0">
                <a:latin typeface="Times New Roman" pitchFamily="18" charset="0"/>
                <a:cs typeface="Times New Roman" pitchFamily="18" charset="0"/>
              </a:rPr>
              <a:t>.</a:t>
            </a:r>
          </a:p>
          <a:p>
            <a:pPr algn="just"/>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This approach is valid, since the offline firms in the circular city model (and in the absence of any web-based seller) end up selling at the same equilibrium price and being located at equal distances from each other</a:t>
            </a:r>
            <a:r>
              <a:rPr lang="en-IN" sz="2000" dirty="0" smtClean="0">
                <a:latin typeface="Times New Roman" pitchFamily="18" charset="0"/>
                <a:cs typeface="Times New Roman" pitchFamily="18" charset="0"/>
              </a:rPr>
              <a:t>.</a:t>
            </a:r>
          </a:p>
          <a:p>
            <a:pPr algn="just"/>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This equilibrium price depends on their production cost and the unit transportation cost of the buyers. </a:t>
            </a:r>
            <a:endParaRPr lang="en-IN" sz="2000" dirty="0" smtClean="0">
              <a:latin typeface="Times New Roman" pitchFamily="18" charset="0"/>
              <a:cs typeface="Times New Roman" pitchFamily="18" charset="0"/>
            </a:endParaRPr>
          </a:p>
          <a:p>
            <a:pPr algn="just"/>
            <a:r>
              <a:rPr lang="en-IN" sz="2000" dirty="0" smtClean="0">
                <a:latin typeface="Times New Roman" pitchFamily="18" charset="0"/>
                <a:cs typeface="Times New Roman" pitchFamily="18" charset="0"/>
              </a:rPr>
              <a:t>One </a:t>
            </a:r>
            <a:r>
              <a:rPr lang="en-IN" sz="2000" dirty="0" smtClean="0">
                <a:latin typeface="Times New Roman" pitchFamily="18" charset="0"/>
                <a:cs typeface="Times New Roman" pitchFamily="18" charset="0"/>
              </a:rPr>
              <a:t>can safely assume that the linear-city model is equivalent to a small segment of the market covered by one of the many firms in the more general circular-city model.</a:t>
            </a:r>
            <a:endParaRPr lang="en-US" sz="2000" dirty="0" smtClean="0">
              <a:latin typeface="Times New Roman" pitchFamily="18" charset="0"/>
              <a:cs typeface="Times New Roman" pitchFamily="18" charset="0"/>
            </a:endParaRPr>
          </a:p>
          <a:p>
            <a:pPr algn="just">
              <a:buNone/>
            </a:pPr>
            <a:endParaRPr lang="en-US" sz="20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371600"/>
            <a:ext cx="7866888" cy="5486400"/>
          </a:xfrm>
        </p:spPr>
        <p:txBody>
          <a:bodyPr>
            <a:normAutofit/>
          </a:bodyPr>
          <a:lstStyle/>
          <a:p>
            <a:pPr lvl="0" algn="just"/>
            <a:r>
              <a:rPr lang="en-US" sz="2000" dirty="0" smtClean="0">
                <a:latin typeface="Times New Roman" pitchFamily="18" charset="0"/>
                <a:cs typeface="Times New Roman" pitchFamily="18" charset="0"/>
              </a:rPr>
              <a:t>E-commerce provides the sellers with a global reach. </a:t>
            </a:r>
            <a:endParaRPr lang="en-US"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They </a:t>
            </a:r>
            <a:r>
              <a:rPr lang="en-US" sz="2000" dirty="0" smtClean="0">
                <a:latin typeface="Times New Roman" pitchFamily="18" charset="0"/>
                <a:cs typeface="Times New Roman" pitchFamily="18" charset="0"/>
              </a:rPr>
              <a:t>remove the barrier of place (geography). </a:t>
            </a:r>
            <a:endParaRPr lang="en-US"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Now </a:t>
            </a:r>
            <a:r>
              <a:rPr lang="en-US" sz="2000" dirty="0" smtClean="0">
                <a:latin typeface="Times New Roman" pitchFamily="18" charset="0"/>
                <a:cs typeface="Times New Roman" pitchFamily="18" charset="0"/>
              </a:rPr>
              <a:t>sellers and buyers can meet in the virtual world, without the hindrance of location. </a:t>
            </a:r>
          </a:p>
          <a:p>
            <a:pPr lvl="0" algn="just"/>
            <a:r>
              <a:rPr lang="en-US" sz="2000" dirty="0" smtClean="0">
                <a:latin typeface="Times New Roman" pitchFamily="18" charset="0"/>
                <a:cs typeface="Times New Roman" pitchFamily="18" charset="0"/>
              </a:rPr>
              <a:t>Electronic commerce will substantially lower the transaction cost. </a:t>
            </a:r>
            <a:endParaRPr lang="en-US"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It </a:t>
            </a:r>
            <a:r>
              <a:rPr lang="en-US" sz="2000" dirty="0" smtClean="0">
                <a:latin typeface="Times New Roman" pitchFamily="18" charset="0"/>
                <a:cs typeface="Times New Roman" pitchFamily="18" charset="0"/>
              </a:rPr>
              <a:t>eliminates many fixed costs of maintaining brick and mortar shops. This allows the companies to enjoy a much higher margin of profit. </a:t>
            </a:r>
          </a:p>
          <a:p>
            <a:pPr lvl="0" algn="just"/>
            <a:r>
              <a:rPr lang="en-US" sz="2000" dirty="0" smtClean="0">
                <a:latin typeface="Times New Roman" pitchFamily="18" charset="0"/>
                <a:cs typeface="Times New Roman" pitchFamily="18" charset="0"/>
              </a:rPr>
              <a:t>It provides quick delivery of goods with very little effort on part of the customer. </a:t>
            </a:r>
            <a:endParaRPr lang="en-US"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Customer </a:t>
            </a:r>
            <a:r>
              <a:rPr lang="en-US" sz="2000" dirty="0" smtClean="0">
                <a:latin typeface="Times New Roman" pitchFamily="18" charset="0"/>
                <a:cs typeface="Times New Roman" pitchFamily="18" charset="0"/>
              </a:rPr>
              <a:t>complaints are also addressed quickly. It also saves time, energy and effort for both the consumers and the company.</a:t>
            </a:r>
          </a:p>
          <a:p>
            <a:pPr algn="just">
              <a:buNone/>
            </a:pPr>
            <a:r>
              <a:rPr lang="en-IN"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6100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0" lang="en-IN" sz="2000" b="0" kern="1200" dirty="0" smtClean="0">
                          <a:solidFill>
                            <a:schemeClr val="dk1"/>
                          </a:solidFill>
                          <a:latin typeface="Times New Roman" pitchFamily="18" charset="0"/>
                          <a:ea typeface="+mn-ea"/>
                          <a:cs typeface="Times New Roman" pitchFamily="18" charset="0"/>
                        </a:rPr>
                        <a:t>Overview of WEB Mining Technology and Its Application in E-commerce</a:t>
                      </a:r>
                      <a:endParaRPr kumimoji="0" lang="en-US" sz="2000" b="0" kern="1200" dirty="0" smtClean="0">
                        <a:solidFill>
                          <a:schemeClr val="dk1"/>
                        </a:solidFill>
                        <a:latin typeface="Times New Roman" pitchFamily="18" charset="0"/>
                        <a:ea typeface="+mn-ea"/>
                        <a:cs typeface="Times New Roman" pitchFamily="18" charset="0"/>
                      </a:endParaRPr>
                    </a:p>
                    <a:p>
                      <a:pPr algn="ctr"/>
                      <a:endParaRPr lang="en-IN" sz="2000" b="0" dirty="0">
                        <a:latin typeface="Times New Roman" pitchFamily="18" charset="0"/>
                        <a:cs typeface="Times New Roman" pitchFamily="18"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0" lang="en-IN" sz="2000" b="0" kern="1200" dirty="0" smtClean="0">
                          <a:solidFill>
                            <a:schemeClr val="dk1"/>
                          </a:solidFill>
                          <a:latin typeface="Times New Roman" pitchFamily="18" charset="0"/>
                          <a:ea typeface="+mn-ea"/>
                          <a:cs typeface="Times New Roman" pitchFamily="18" charset="0"/>
                        </a:rPr>
                        <a:t>Li Mei, </a:t>
                      </a:r>
                      <a:r>
                        <a:rPr kumimoji="0" lang="en-IN" sz="2000" b="0" kern="1200" dirty="0" err="1" smtClean="0">
                          <a:solidFill>
                            <a:schemeClr val="dk1"/>
                          </a:solidFill>
                          <a:latin typeface="Times New Roman" pitchFamily="18" charset="0"/>
                          <a:ea typeface="+mn-ea"/>
                          <a:cs typeface="Times New Roman" pitchFamily="18" charset="0"/>
                        </a:rPr>
                        <a:t>Feng</a:t>
                      </a:r>
                      <a:r>
                        <a:rPr kumimoji="0" lang="en-IN" sz="2000" b="0" kern="1200" dirty="0" smtClean="0">
                          <a:solidFill>
                            <a:schemeClr val="dk1"/>
                          </a:solidFill>
                          <a:latin typeface="Times New Roman" pitchFamily="18" charset="0"/>
                          <a:ea typeface="+mn-ea"/>
                          <a:cs typeface="Times New Roman" pitchFamily="18" charset="0"/>
                        </a:rPr>
                        <a:t> Cheng, </a:t>
                      </a:r>
                      <a:endParaRPr lang="en-IN" sz="2000" b="0" dirty="0">
                        <a:latin typeface="Times New Roman" pitchFamily="18" charset="0"/>
                        <a:cs typeface="Times New Roman" pitchFamily="18" charset="0"/>
                      </a:endParaRPr>
                    </a:p>
                  </a:txBody>
                  <a:tcPr/>
                </a:tc>
                <a:tc>
                  <a:txBody>
                    <a:bodyPr/>
                    <a:lstStyle/>
                    <a:p>
                      <a:pPr algn="just"/>
                      <a:r>
                        <a:rPr kumimoji="0" lang="en-IN" sz="1800" kern="1200" dirty="0" smtClean="0">
                          <a:solidFill>
                            <a:schemeClr val="dk1"/>
                          </a:solidFill>
                          <a:latin typeface="Times New Roman" pitchFamily="18" charset="0"/>
                          <a:ea typeface="+mn-ea"/>
                          <a:cs typeface="Times New Roman" pitchFamily="18" charset="0"/>
                        </a:rPr>
                        <a:t>Data mining is to extract information and knowledge which is not known by people and potentially useful from a large number of incomplete and vague random data of practical application</a:t>
                      </a:r>
                      <a:r>
                        <a:rPr kumimoji="0" lang="en-IN" sz="1800" kern="1200" dirty="0" smtClean="0">
                          <a:solidFill>
                            <a:schemeClr val="dk1"/>
                          </a:solidFill>
                          <a:latin typeface="+mn-lt"/>
                          <a:ea typeface="+mn-ea"/>
                          <a:cs typeface="+mn-cs"/>
                        </a:rPr>
                        <a:t>. </a:t>
                      </a:r>
                      <a:endParaRPr lang="en-IN" dirty="0"/>
                    </a:p>
                  </a:txBody>
                  <a:tcPr/>
                </a:tc>
              </a:tr>
              <a:tr h="370840">
                <a:tc>
                  <a:txBody>
                    <a:bodyPr/>
                    <a:lstStyle/>
                    <a:p>
                      <a:pPr algn="ctr"/>
                      <a:r>
                        <a:rPr kumimoji="0" lang="en-IN" sz="2000" b="0" kern="1200" dirty="0" smtClean="0">
                          <a:solidFill>
                            <a:schemeClr val="dk1"/>
                          </a:solidFill>
                          <a:latin typeface="Times New Roman" pitchFamily="18" charset="0"/>
                          <a:ea typeface="+mn-ea"/>
                          <a:cs typeface="Times New Roman" pitchFamily="18" charset="0"/>
                        </a:rPr>
                        <a:t>Web Scraping Framework based on Combining Tag and Value Similarity</a:t>
                      </a:r>
                      <a:endParaRPr lang="en-IN" sz="2000" b="0" dirty="0">
                        <a:latin typeface="Times New Roman" pitchFamily="18" charset="0"/>
                        <a:cs typeface="Times New Roman" pitchFamily="18" charset="0"/>
                      </a:endParaRPr>
                    </a:p>
                  </a:txBody>
                  <a:tcPr/>
                </a:tc>
                <a:tc>
                  <a:txBody>
                    <a:bodyPr/>
                    <a:lstStyle/>
                    <a:p>
                      <a:pPr algn="ctr"/>
                      <a:r>
                        <a:rPr kumimoji="0" lang="en-IN" sz="2000" b="0" kern="1200" dirty="0" err="1" smtClean="0">
                          <a:solidFill>
                            <a:schemeClr val="dk1"/>
                          </a:solidFill>
                          <a:latin typeface="Times New Roman" pitchFamily="18" charset="0"/>
                          <a:ea typeface="+mn-ea"/>
                          <a:cs typeface="Times New Roman" pitchFamily="18" charset="0"/>
                        </a:rPr>
                        <a:t>Shridevi</a:t>
                      </a:r>
                      <a:r>
                        <a:rPr kumimoji="0" lang="en-IN" sz="2000" b="0" kern="1200" dirty="0" smtClean="0">
                          <a:solidFill>
                            <a:schemeClr val="dk1"/>
                          </a:solidFill>
                          <a:latin typeface="Times New Roman" pitchFamily="18" charset="0"/>
                          <a:ea typeface="+mn-ea"/>
                          <a:cs typeface="Times New Roman" pitchFamily="18" charset="0"/>
                        </a:rPr>
                        <a:t> Swami , </a:t>
                      </a:r>
                      <a:r>
                        <a:rPr kumimoji="0" lang="en-IN" sz="2000" b="0" kern="1200" dirty="0" err="1" smtClean="0">
                          <a:solidFill>
                            <a:schemeClr val="dk1"/>
                          </a:solidFill>
                          <a:latin typeface="Times New Roman" pitchFamily="18" charset="0"/>
                          <a:ea typeface="+mn-ea"/>
                          <a:cs typeface="Times New Roman" pitchFamily="18" charset="0"/>
                        </a:rPr>
                        <a:t>Pujashree</a:t>
                      </a:r>
                      <a:r>
                        <a:rPr kumimoji="0" lang="en-IN" sz="2000" b="0" kern="1200" dirty="0" smtClean="0">
                          <a:solidFill>
                            <a:schemeClr val="dk1"/>
                          </a:solidFill>
                          <a:latin typeface="Times New Roman" pitchFamily="18" charset="0"/>
                          <a:ea typeface="+mn-ea"/>
                          <a:cs typeface="Times New Roman" pitchFamily="18" charset="0"/>
                        </a:rPr>
                        <a:t> </a:t>
                      </a:r>
                      <a:r>
                        <a:rPr kumimoji="0" lang="en-IN" sz="2000" b="0" kern="1200" dirty="0" err="1" smtClean="0">
                          <a:solidFill>
                            <a:schemeClr val="dk1"/>
                          </a:solidFill>
                          <a:latin typeface="Times New Roman" pitchFamily="18" charset="0"/>
                          <a:ea typeface="+mn-ea"/>
                          <a:cs typeface="Times New Roman" pitchFamily="18" charset="0"/>
                        </a:rPr>
                        <a:t>Vidap</a:t>
                      </a:r>
                      <a:r>
                        <a:rPr kumimoji="0" lang="en-IN" sz="2000" b="0" kern="1200" dirty="0" smtClean="0">
                          <a:solidFill>
                            <a:schemeClr val="dk1"/>
                          </a:solidFill>
                          <a:latin typeface="Times New Roman" pitchFamily="18" charset="0"/>
                          <a:ea typeface="+mn-ea"/>
                          <a:cs typeface="Times New Roman" pitchFamily="18" charset="0"/>
                        </a:rPr>
                        <a:t> , </a:t>
                      </a:r>
                      <a:endParaRPr lang="en-IN" sz="2000" b="0" dirty="0">
                        <a:latin typeface="Times New Roman" pitchFamily="18" charset="0"/>
                        <a:cs typeface="Times New Roman" pitchFamily="18" charset="0"/>
                      </a:endParaRPr>
                    </a:p>
                  </a:txBody>
                  <a:tcPr/>
                </a:tc>
                <a:tc>
                  <a:txBody>
                    <a:bodyPr/>
                    <a:lstStyle/>
                    <a:p>
                      <a:pPr algn="just"/>
                      <a:r>
                        <a:rPr kumimoji="0" lang="en-IN" sz="2000" kern="1200" dirty="0" smtClean="0">
                          <a:solidFill>
                            <a:schemeClr val="dk1"/>
                          </a:solidFill>
                          <a:latin typeface="Times New Roman" pitchFamily="18" charset="0"/>
                          <a:ea typeface="+mn-ea"/>
                          <a:cs typeface="Times New Roman" pitchFamily="18" charset="0"/>
                        </a:rPr>
                        <a:t>One can analyze and summarize the collected web data and can use it to find recent trends in market, details of price, product specification details etc. </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3532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r>
                        <a:rPr kumimoji="0" lang="en-IN" sz="2000" b="0" kern="1200" dirty="0" smtClean="0">
                          <a:solidFill>
                            <a:schemeClr val="dk1"/>
                          </a:solidFill>
                          <a:latin typeface="Times New Roman" pitchFamily="18" charset="0"/>
                          <a:ea typeface="+mn-ea"/>
                          <a:cs typeface="Times New Roman" pitchFamily="18" charset="0"/>
                        </a:rPr>
                        <a:t>Web Crawlers: Taxonomy, Issues &amp; Challenges</a:t>
                      </a:r>
                      <a:endParaRPr lang="en-IN" sz="2000" b="0" dirty="0">
                        <a:latin typeface="Times New Roman" pitchFamily="18" charset="0"/>
                        <a:cs typeface="Times New Roman" pitchFamily="18" charset="0"/>
                      </a:endParaRPr>
                    </a:p>
                  </a:txBody>
                  <a:tcPr/>
                </a:tc>
                <a:tc>
                  <a:txBody>
                    <a:bodyPr/>
                    <a:lstStyle/>
                    <a:p>
                      <a:pPr algn="just"/>
                      <a:r>
                        <a:rPr kumimoji="0" lang="en-IN" sz="2000" b="0" kern="1200" dirty="0" smtClean="0">
                          <a:solidFill>
                            <a:schemeClr val="dk1"/>
                          </a:solidFill>
                          <a:latin typeface="Times New Roman" pitchFamily="18" charset="0"/>
                          <a:ea typeface="+mn-ea"/>
                          <a:cs typeface="Times New Roman" pitchFamily="18" charset="0"/>
                        </a:rPr>
                        <a:t>Dr. </a:t>
                      </a:r>
                      <a:r>
                        <a:rPr kumimoji="0" lang="en-IN" sz="2000" b="0" kern="1200" dirty="0" err="1" smtClean="0">
                          <a:solidFill>
                            <a:schemeClr val="dk1"/>
                          </a:solidFill>
                          <a:latin typeface="Times New Roman" pitchFamily="18" charset="0"/>
                          <a:ea typeface="+mn-ea"/>
                          <a:cs typeface="Times New Roman" pitchFamily="18" charset="0"/>
                        </a:rPr>
                        <a:t>Rajendra</a:t>
                      </a:r>
                      <a:r>
                        <a:rPr kumimoji="0" lang="en-IN" sz="2000" b="0" kern="1200" dirty="0" smtClean="0">
                          <a:solidFill>
                            <a:schemeClr val="dk1"/>
                          </a:solidFill>
                          <a:latin typeface="Times New Roman" pitchFamily="18" charset="0"/>
                          <a:ea typeface="+mn-ea"/>
                          <a:cs typeface="Times New Roman" pitchFamily="18" charset="0"/>
                        </a:rPr>
                        <a:t> </a:t>
                      </a:r>
                      <a:r>
                        <a:rPr kumimoji="0" lang="en-IN" sz="2000" b="0" kern="1200" dirty="0" err="1" smtClean="0">
                          <a:solidFill>
                            <a:schemeClr val="dk1"/>
                          </a:solidFill>
                          <a:latin typeface="Times New Roman" pitchFamily="18" charset="0"/>
                          <a:ea typeface="+mn-ea"/>
                          <a:cs typeface="Times New Roman" pitchFamily="18" charset="0"/>
                        </a:rPr>
                        <a:t>Nath</a:t>
                      </a:r>
                      <a:r>
                        <a:rPr kumimoji="0" lang="en-IN" sz="2000" b="0" kern="1200" dirty="0" smtClean="0">
                          <a:solidFill>
                            <a:schemeClr val="dk1"/>
                          </a:solidFill>
                          <a:latin typeface="Times New Roman" pitchFamily="18" charset="0"/>
                          <a:ea typeface="+mn-ea"/>
                          <a:cs typeface="Times New Roman" pitchFamily="18" charset="0"/>
                        </a:rPr>
                        <a:t> ,</a:t>
                      </a:r>
                      <a:r>
                        <a:rPr kumimoji="0" lang="en-IN" sz="2000" b="0" kern="1200" dirty="0" err="1" smtClean="0">
                          <a:solidFill>
                            <a:schemeClr val="dk1"/>
                          </a:solidFill>
                          <a:latin typeface="Times New Roman" pitchFamily="18" charset="0"/>
                          <a:ea typeface="+mn-ea"/>
                          <a:cs typeface="Times New Roman" pitchFamily="18" charset="0"/>
                        </a:rPr>
                        <a:t>Khyati</a:t>
                      </a:r>
                      <a:r>
                        <a:rPr kumimoji="0" lang="en-IN" sz="2000" b="0" kern="1200" dirty="0" smtClean="0">
                          <a:solidFill>
                            <a:schemeClr val="dk1"/>
                          </a:solidFill>
                          <a:latin typeface="Times New Roman" pitchFamily="18" charset="0"/>
                          <a:ea typeface="+mn-ea"/>
                          <a:cs typeface="Times New Roman" pitchFamily="18" charset="0"/>
                        </a:rPr>
                        <a:t> Chopra,</a:t>
                      </a:r>
                      <a:endParaRPr lang="en-IN" sz="2000" b="0" dirty="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kumimoji="0" lang="en-IN" sz="2000" kern="1200" dirty="0" smtClean="0">
                          <a:solidFill>
                            <a:schemeClr val="dk1"/>
                          </a:solidFill>
                          <a:latin typeface="Times New Roman" pitchFamily="18" charset="0"/>
                          <a:ea typeface="+mn-ea"/>
                          <a:cs typeface="Times New Roman" pitchFamily="18" charset="0"/>
                        </a:rPr>
                        <a:t>This paper makes an attempt to classify all the existing crawlers on certain parameters and also identifies the various challenges to web crawlers</a:t>
                      </a:r>
                      <a:endParaRPr kumimoji="0" lang="en-US" sz="2000" kern="1200" dirty="0" smtClean="0">
                        <a:solidFill>
                          <a:schemeClr val="dk1"/>
                        </a:solidFill>
                        <a:latin typeface="Times New Roman" pitchFamily="18" charset="0"/>
                        <a:ea typeface="+mn-ea"/>
                        <a:cs typeface="Times New Roman" pitchFamily="18" charset="0"/>
                      </a:endParaRPr>
                    </a:p>
                    <a:p>
                      <a:pPr algn="just"/>
                      <a:endParaRPr lang="en-IN" sz="2000" dirty="0">
                        <a:latin typeface="Times New Roman" pitchFamily="18" charset="0"/>
                        <a:cs typeface="Times New Roman" pitchFamily="18" charset="0"/>
                      </a:endParaRPr>
                    </a:p>
                  </a:txBody>
                  <a:tcPr/>
                </a:tc>
              </a:tr>
              <a:tr h="370840">
                <a:tc>
                  <a:txBody>
                    <a:bodyPr/>
                    <a:lstStyle/>
                    <a:p>
                      <a:pPr algn="just"/>
                      <a:r>
                        <a:rPr kumimoji="0" lang="en-IN" sz="2000" b="0" kern="1200" dirty="0" smtClean="0">
                          <a:solidFill>
                            <a:schemeClr val="dk1"/>
                          </a:solidFill>
                          <a:latin typeface="Times New Roman" pitchFamily="18" charset="0"/>
                          <a:ea typeface="+mn-ea"/>
                          <a:cs typeface="Times New Roman" pitchFamily="18" charset="0"/>
                        </a:rPr>
                        <a:t>A Semantic Scrapping Model for Web Resources</a:t>
                      </a:r>
                      <a:endParaRPr lang="en-IN" sz="2000" b="0" dirty="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kumimoji="0" lang="en-IN" sz="2000" b="0" kern="1200" dirty="0" err="1" smtClean="0">
                          <a:solidFill>
                            <a:schemeClr val="dk1"/>
                          </a:solidFill>
                          <a:latin typeface="Times New Roman" pitchFamily="18" charset="0"/>
                          <a:ea typeface="+mn-ea"/>
                          <a:cs typeface="Times New Roman" pitchFamily="18" charset="0"/>
                        </a:rPr>
                        <a:t>Jos</a:t>
                      </a:r>
                      <a:r>
                        <a:rPr kumimoji="0" lang="en-IN" sz="2000" b="0" kern="1200" dirty="0" smtClean="0">
                          <a:solidFill>
                            <a:schemeClr val="dk1"/>
                          </a:solidFill>
                          <a:latin typeface="Times New Roman" pitchFamily="18" charset="0"/>
                          <a:ea typeface="+mn-ea"/>
                          <a:cs typeface="Times New Roman" pitchFamily="18" charset="0"/>
                        </a:rPr>
                        <a:t> ́e Ignacio Fern ́</a:t>
                      </a:r>
                      <a:r>
                        <a:rPr kumimoji="0" lang="en-IN" sz="2000" b="0" kern="1200" dirty="0" err="1" smtClean="0">
                          <a:solidFill>
                            <a:schemeClr val="dk1"/>
                          </a:solidFill>
                          <a:latin typeface="Times New Roman" pitchFamily="18" charset="0"/>
                          <a:ea typeface="+mn-ea"/>
                          <a:cs typeface="Times New Roman" pitchFamily="18" charset="0"/>
                        </a:rPr>
                        <a:t>andez-Villamor</a:t>
                      </a:r>
                      <a:r>
                        <a:rPr kumimoji="0" lang="en-IN" sz="2000" b="0" kern="1200" dirty="0" smtClean="0">
                          <a:solidFill>
                            <a:schemeClr val="dk1"/>
                          </a:solidFill>
                          <a:latin typeface="Times New Roman" pitchFamily="18" charset="0"/>
                          <a:ea typeface="+mn-ea"/>
                          <a:cs typeface="Times New Roman" pitchFamily="18" charset="0"/>
                        </a:rPr>
                        <a:t>, </a:t>
                      </a:r>
                      <a:r>
                        <a:rPr kumimoji="0" lang="en-IN" sz="2000" b="0" kern="1200" dirty="0" err="1" smtClean="0">
                          <a:solidFill>
                            <a:schemeClr val="dk1"/>
                          </a:solidFill>
                          <a:latin typeface="Times New Roman" pitchFamily="18" charset="0"/>
                          <a:ea typeface="+mn-ea"/>
                          <a:cs typeface="Times New Roman" pitchFamily="18" charset="0"/>
                        </a:rPr>
                        <a:t>Jacobo</a:t>
                      </a:r>
                      <a:r>
                        <a:rPr kumimoji="0" lang="en-IN" sz="2000" b="0" kern="1200" dirty="0" smtClean="0">
                          <a:solidFill>
                            <a:schemeClr val="dk1"/>
                          </a:solidFill>
                          <a:latin typeface="Times New Roman" pitchFamily="18" charset="0"/>
                          <a:ea typeface="+mn-ea"/>
                          <a:cs typeface="Times New Roman" pitchFamily="18" charset="0"/>
                        </a:rPr>
                        <a:t> </a:t>
                      </a:r>
                      <a:r>
                        <a:rPr kumimoji="0" lang="en-IN" sz="2000" b="0" kern="1200" dirty="0" err="1" smtClean="0">
                          <a:solidFill>
                            <a:schemeClr val="dk1"/>
                          </a:solidFill>
                          <a:latin typeface="Times New Roman" pitchFamily="18" charset="0"/>
                          <a:ea typeface="+mn-ea"/>
                          <a:cs typeface="Times New Roman" pitchFamily="18" charset="0"/>
                        </a:rPr>
                        <a:t>Blasco-Garc</a:t>
                      </a:r>
                      <a:r>
                        <a:rPr kumimoji="0" lang="en-IN" sz="2000" b="0" kern="1200" dirty="0" smtClean="0">
                          <a:solidFill>
                            <a:schemeClr val="dk1"/>
                          </a:solidFill>
                          <a:latin typeface="Times New Roman" pitchFamily="18" charset="0"/>
                          <a:ea typeface="+mn-ea"/>
                          <a:cs typeface="Times New Roman" pitchFamily="18" charset="0"/>
                        </a:rPr>
                        <a:t> ́</a:t>
                      </a:r>
                      <a:r>
                        <a:rPr kumimoji="0" lang="en-IN" sz="2000" b="0" kern="1200" dirty="0" err="1" smtClean="0">
                          <a:solidFill>
                            <a:schemeClr val="dk1"/>
                          </a:solidFill>
                          <a:latin typeface="Times New Roman" pitchFamily="18" charset="0"/>
                          <a:ea typeface="+mn-ea"/>
                          <a:cs typeface="Times New Roman" pitchFamily="18" charset="0"/>
                        </a:rPr>
                        <a:t>ıa</a:t>
                      </a:r>
                      <a:r>
                        <a:rPr kumimoji="0" lang="en-IN" sz="2000" b="0" kern="1200" dirty="0" smtClean="0">
                          <a:solidFill>
                            <a:schemeClr val="dk1"/>
                          </a:solidFill>
                          <a:latin typeface="Times New Roman" pitchFamily="18" charset="0"/>
                          <a:ea typeface="+mn-ea"/>
                          <a:cs typeface="Times New Roman" pitchFamily="18" charset="0"/>
                        </a:rPr>
                        <a:t>, Carlos ́A. Iglesias, Mercedes </a:t>
                      </a:r>
                      <a:r>
                        <a:rPr kumimoji="0" lang="en-IN" sz="2000" b="0" kern="1200" dirty="0" err="1" smtClean="0">
                          <a:solidFill>
                            <a:schemeClr val="dk1"/>
                          </a:solidFill>
                          <a:latin typeface="Times New Roman" pitchFamily="18" charset="0"/>
                          <a:ea typeface="+mn-ea"/>
                          <a:cs typeface="Times New Roman" pitchFamily="18" charset="0"/>
                        </a:rPr>
                        <a:t>Garijo</a:t>
                      </a:r>
                      <a:endParaRPr kumimoji="0" lang="en-US" sz="2000" b="0" kern="1200" dirty="0" smtClean="0">
                        <a:solidFill>
                          <a:schemeClr val="dk1"/>
                        </a:solidFill>
                        <a:latin typeface="Times New Roman" pitchFamily="18" charset="0"/>
                        <a:ea typeface="+mn-ea"/>
                        <a:cs typeface="Times New Roman" pitchFamily="18" charset="0"/>
                      </a:endParaRPr>
                    </a:p>
                    <a:p>
                      <a:pPr algn="just"/>
                      <a:endParaRPr lang="en-IN" sz="2000" b="0" dirty="0">
                        <a:latin typeface="Times New Roman" pitchFamily="18" charset="0"/>
                        <a:cs typeface="Times New Roman" pitchFamily="18" charset="0"/>
                      </a:endParaRPr>
                    </a:p>
                  </a:txBody>
                  <a:tcPr/>
                </a:tc>
                <a:tc>
                  <a:txBody>
                    <a:bodyPr/>
                    <a:lstStyle/>
                    <a:p>
                      <a:pPr algn="just"/>
                      <a:r>
                        <a:rPr kumimoji="0" lang="en-IN" sz="2000" kern="1200" dirty="0" smtClean="0">
                          <a:solidFill>
                            <a:schemeClr val="dk1"/>
                          </a:solidFill>
                          <a:latin typeface="Times New Roman" pitchFamily="18" charset="0"/>
                          <a:ea typeface="+mn-ea"/>
                          <a:cs typeface="Times New Roman" pitchFamily="18" charset="0"/>
                        </a:rPr>
                        <a:t>Services such as </a:t>
                      </a:r>
                      <a:r>
                        <a:rPr kumimoji="0" lang="en-IN" sz="2000" kern="1200" dirty="0" err="1" smtClean="0">
                          <a:solidFill>
                            <a:schemeClr val="dk1"/>
                          </a:solidFill>
                          <a:latin typeface="Times New Roman" pitchFamily="18" charset="0"/>
                          <a:ea typeface="+mn-ea"/>
                          <a:cs typeface="Times New Roman" pitchFamily="18" charset="0"/>
                        </a:rPr>
                        <a:t>opinionminers</a:t>
                      </a:r>
                      <a:r>
                        <a:rPr kumimoji="0" lang="en-IN" sz="2000" kern="1200" dirty="0" smtClean="0">
                          <a:solidFill>
                            <a:schemeClr val="dk1"/>
                          </a:solidFill>
                          <a:latin typeface="Times New Roman" pitchFamily="18" charset="0"/>
                          <a:ea typeface="+mn-ea"/>
                          <a:cs typeface="Times New Roman" pitchFamily="18" charset="0"/>
                        </a:rPr>
                        <a:t>, recommenders, </a:t>
                      </a:r>
                      <a:r>
                        <a:rPr kumimoji="0" lang="en-IN" sz="2000" kern="1200" dirty="0" err="1" smtClean="0">
                          <a:solidFill>
                            <a:schemeClr val="dk1"/>
                          </a:solidFill>
                          <a:latin typeface="Times New Roman" pitchFamily="18" charset="0"/>
                          <a:ea typeface="+mn-ea"/>
                          <a:cs typeface="Times New Roman" pitchFamily="18" charset="0"/>
                        </a:rPr>
                        <a:t>mashups</a:t>
                      </a:r>
                      <a:r>
                        <a:rPr kumimoji="0" lang="en-IN" sz="2000" kern="1200" dirty="0" smtClean="0">
                          <a:solidFill>
                            <a:schemeClr val="dk1"/>
                          </a:solidFill>
                          <a:latin typeface="Times New Roman" pitchFamily="18" charset="0"/>
                          <a:ea typeface="+mn-ea"/>
                          <a:cs typeface="Times New Roman" pitchFamily="18" charset="0"/>
                        </a:rPr>
                        <a:t>, data mining </a:t>
                      </a:r>
                      <a:r>
                        <a:rPr kumimoji="0" lang="en-IN" sz="2000" kern="1200" dirty="0" err="1" smtClean="0">
                          <a:solidFill>
                            <a:schemeClr val="dk1"/>
                          </a:solidFill>
                          <a:latin typeface="Times New Roman" pitchFamily="18" charset="0"/>
                          <a:ea typeface="+mn-ea"/>
                          <a:cs typeface="Times New Roman" pitchFamily="18" charset="0"/>
                        </a:rPr>
                        <a:t>appli-cations</a:t>
                      </a:r>
                      <a:r>
                        <a:rPr kumimoji="0" lang="en-IN" sz="2000" kern="1200" dirty="0" smtClean="0">
                          <a:solidFill>
                            <a:schemeClr val="dk1"/>
                          </a:solidFill>
                          <a:latin typeface="Times New Roman" pitchFamily="18" charset="0"/>
                          <a:ea typeface="+mn-ea"/>
                          <a:cs typeface="Times New Roman" pitchFamily="18" charset="0"/>
                        </a:rPr>
                        <a:t> or any agent-based service </a:t>
                      </a:r>
                      <a:r>
                        <a:rPr kumimoji="0" lang="en-IN" sz="2000" kern="1200" dirty="0" err="1" smtClean="0">
                          <a:solidFill>
                            <a:schemeClr val="dk1"/>
                          </a:solidFill>
                          <a:latin typeface="Times New Roman" pitchFamily="18" charset="0"/>
                          <a:ea typeface="+mn-ea"/>
                          <a:cs typeface="Times New Roman" pitchFamily="18" charset="0"/>
                        </a:rPr>
                        <a:t>beneﬁt</a:t>
                      </a:r>
                      <a:r>
                        <a:rPr kumimoji="0" lang="en-IN" sz="2000" kern="1200" dirty="0" smtClean="0">
                          <a:solidFill>
                            <a:schemeClr val="dk1"/>
                          </a:solidFill>
                          <a:latin typeface="Times New Roman" pitchFamily="18" charset="0"/>
                          <a:ea typeface="+mn-ea"/>
                          <a:cs typeface="Times New Roman" pitchFamily="18" charset="0"/>
                        </a:rPr>
                        <a:t> from an in-creased level of knowledge. </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3" name="Content Placeholder 2" descr="C:\Users\TTS\Desktop\Block-diagram-of-E-commerce.png"/>
          <p:cNvPicPr>
            <a:picLocks noGrp="1" noChangeAspect="1" noChangeArrowheads="1"/>
          </p:cNvPicPr>
          <p:nvPr>
            <p:ph idx="1"/>
          </p:nvPr>
        </p:nvPicPr>
        <p:blipFill>
          <a:blip r:embed="rId2"/>
          <a:srcRect/>
          <a:stretch>
            <a:fillRect/>
          </a:stretch>
        </p:blipFill>
        <p:spPr bwMode="auto">
          <a:xfrm>
            <a:off x="1435100" y="1637997"/>
            <a:ext cx="7499350" cy="4420205"/>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r>
              <a:rPr lang="en-IN" sz="1700" dirty="0" smtClean="0">
                <a:latin typeface="Times New Roman" pitchFamily="18" charset="0"/>
                <a:cs typeface="Times New Roman" pitchFamily="18" charset="0"/>
              </a:rPr>
              <a:t>[1] Li Mei, </a:t>
            </a:r>
            <a:r>
              <a:rPr lang="en-IN" sz="1700" dirty="0" err="1" smtClean="0">
                <a:latin typeface="Times New Roman" pitchFamily="18" charset="0"/>
                <a:cs typeface="Times New Roman" pitchFamily="18" charset="0"/>
              </a:rPr>
              <a:t>Feng</a:t>
            </a:r>
            <a:r>
              <a:rPr lang="en-IN" sz="1700" dirty="0" smtClean="0">
                <a:latin typeface="Times New Roman" pitchFamily="18" charset="0"/>
                <a:cs typeface="Times New Roman" pitchFamily="18" charset="0"/>
              </a:rPr>
              <a:t> Cheng, “Overview of WEB Mining Technology and Its Application in E-commerce”, Proceedings of the 2010 IEEE 2nd International Conference on Computer Engineering and Technology, Vol. 7, 2010</a:t>
            </a: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 </a:t>
            </a:r>
            <a:endParaRPr lang="en-US" sz="1700" dirty="0" smtClean="0">
              <a:latin typeface="Times New Roman" pitchFamily="18" charset="0"/>
              <a:cs typeface="Times New Roman" pitchFamily="18" charset="0"/>
            </a:endParaRPr>
          </a:p>
          <a:p>
            <a:pPr algn="just"/>
            <a:endParaRPr lang="en-IN" sz="1700" dirty="0" smtClean="0">
              <a:latin typeface="Times New Roman" pitchFamily="18" charset="0"/>
              <a:cs typeface="Times New Roman" pitchFamily="18" charset="0"/>
            </a:endParaRPr>
          </a:p>
          <a:p>
            <a:pPr algn="just"/>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a:t>
            </a:r>
            <a:r>
              <a:rPr lang="en-IN" sz="1700" dirty="0" err="1" smtClean="0">
                <a:latin typeface="Times New Roman" pitchFamily="18" charset="0"/>
                <a:cs typeface="Times New Roman" pitchFamily="18" charset="0"/>
              </a:rPr>
              <a:t>Shridevi</a:t>
            </a:r>
            <a:r>
              <a:rPr lang="en-IN" sz="1700" dirty="0" smtClean="0">
                <a:latin typeface="Times New Roman" pitchFamily="18" charset="0"/>
                <a:cs typeface="Times New Roman" pitchFamily="18" charset="0"/>
              </a:rPr>
              <a:t> Swami , </a:t>
            </a:r>
            <a:r>
              <a:rPr lang="en-IN" sz="1700" dirty="0" err="1" smtClean="0">
                <a:latin typeface="Times New Roman" pitchFamily="18" charset="0"/>
                <a:cs typeface="Times New Roman" pitchFamily="18" charset="0"/>
              </a:rPr>
              <a:t>Pujashree</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Vidap</a:t>
            </a:r>
            <a:r>
              <a:rPr lang="en-IN" sz="1700" dirty="0" smtClean="0">
                <a:latin typeface="Times New Roman" pitchFamily="18" charset="0"/>
                <a:cs typeface="Times New Roman" pitchFamily="18" charset="0"/>
              </a:rPr>
              <a:t> ,” Web Scraping Framework based on Combining Tag and Value Similarity” Proceedings of the IJCSI International Journal of Computer Science Issues, Vol. 10, Issue 6, No 2, November 2013.</a:t>
            </a:r>
            <a:endParaRPr lang="en-US" sz="1700" dirty="0" smtClean="0">
              <a:latin typeface="Times New Roman" pitchFamily="18" charset="0"/>
              <a:cs typeface="Times New Roman" pitchFamily="18" charset="0"/>
            </a:endParaRPr>
          </a:p>
          <a:p>
            <a:pPr algn="just">
              <a:buNone/>
            </a:pPr>
            <a:r>
              <a:rPr lang="en-IN" sz="1700" dirty="0" smtClean="0">
                <a:latin typeface="Times New Roman" pitchFamily="18" charset="0"/>
                <a:cs typeface="Times New Roman" pitchFamily="18" charset="0"/>
              </a:rPr>
              <a:t> </a:t>
            </a:r>
            <a:endParaRPr lang="en-US" sz="1700" dirty="0" smtClean="0">
              <a:latin typeface="Times New Roman" pitchFamily="18" charset="0"/>
              <a:cs typeface="Times New Roman" pitchFamily="18" charset="0"/>
            </a:endParaRPr>
          </a:p>
          <a:p>
            <a:pPr algn="just"/>
            <a:r>
              <a:rPr lang="en-IN" sz="1700" dirty="0" smtClean="0">
                <a:latin typeface="Times New Roman" pitchFamily="18" charset="0"/>
                <a:cs typeface="Times New Roman" pitchFamily="18" charset="0"/>
              </a:rPr>
              <a:t>[3] Dr. </a:t>
            </a:r>
            <a:r>
              <a:rPr lang="en-IN" sz="1700" dirty="0" err="1" smtClean="0">
                <a:latin typeface="Times New Roman" pitchFamily="18" charset="0"/>
                <a:cs typeface="Times New Roman" pitchFamily="18" charset="0"/>
              </a:rPr>
              <a:t>Rajendra</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Nath</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Khyati</a:t>
            </a:r>
            <a:r>
              <a:rPr lang="en-IN" sz="1700" dirty="0" smtClean="0">
                <a:latin typeface="Times New Roman" pitchFamily="18" charset="0"/>
                <a:cs typeface="Times New Roman" pitchFamily="18" charset="0"/>
              </a:rPr>
              <a:t> Chopra,” Web Crawlers: Taxonomy, Issues &amp; Challenges” Proceedings of the International Journal of Advanced Research in Computer Science and Software Engineering , Volume 3, Issue 4, April 2013, pp. 944-948.</a:t>
            </a:r>
            <a:endParaRPr lang="en-US" sz="1700" dirty="0" smtClean="0">
              <a:latin typeface="Times New Roman" pitchFamily="18" charset="0"/>
              <a:cs typeface="Times New Roman" pitchFamily="18" charset="0"/>
            </a:endParaRPr>
          </a:p>
          <a:p>
            <a:pPr algn="just">
              <a:buNone/>
            </a:pPr>
            <a:r>
              <a:rPr lang="en-IN" sz="1700" dirty="0" smtClean="0">
                <a:latin typeface="Times New Roman" pitchFamily="18" charset="0"/>
                <a:cs typeface="Times New Roman" pitchFamily="18" charset="0"/>
              </a:rPr>
              <a:t> </a:t>
            </a:r>
            <a:endParaRPr lang="en-US" sz="1700" dirty="0" smtClean="0">
              <a:latin typeface="Times New Roman" pitchFamily="18" charset="0"/>
              <a:cs typeface="Times New Roman" pitchFamily="18" charset="0"/>
            </a:endParaRPr>
          </a:p>
          <a:p>
            <a:pPr algn="just"/>
            <a:r>
              <a:rPr lang="en-IN" sz="1700" dirty="0" smtClean="0">
                <a:latin typeface="Times New Roman" pitchFamily="18" charset="0"/>
                <a:cs typeface="Times New Roman" pitchFamily="18" charset="0"/>
              </a:rPr>
              <a:t>[4] </a:t>
            </a:r>
            <a:r>
              <a:rPr lang="en-IN" sz="1700" dirty="0" err="1" smtClean="0">
                <a:latin typeface="Times New Roman" pitchFamily="18" charset="0"/>
                <a:cs typeface="Times New Roman" pitchFamily="18" charset="0"/>
              </a:rPr>
              <a:t>Jos</a:t>
            </a:r>
            <a:r>
              <a:rPr lang="en-IN" sz="1700" dirty="0" smtClean="0">
                <a:latin typeface="Times New Roman" pitchFamily="18" charset="0"/>
                <a:cs typeface="Times New Roman" pitchFamily="18" charset="0"/>
              </a:rPr>
              <a:t> ́e Ignacio Fern ́</a:t>
            </a:r>
            <a:r>
              <a:rPr lang="en-IN" sz="1700" dirty="0" err="1" smtClean="0">
                <a:latin typeface="Times New Roman" pitchFamily="18" charset="0"/>
                <a:cs typeface="Times New Roman" pitchFamily="18" charset="0"/>
              </a:rPr>
              <a:t>andez-Villamor</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Jacobo</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Blasco-Garc</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ıa</a:t>
            </a:r>
            <a:r>
              <a:rPr lang="en-IN" sz="1700" dirty="0" smtClean="0">
                <a:latin typeface="Times New Roman" pitchFamily="18" charset="0"/>
                <a:cs typeface="Times New Roman" pitchFamily="18" charset="0"/>
              </a:rPr>
              <a:t>, Carlos ́A. Iglesias, Mercedes </a:t>
            </a:r>
            <a:r>
              <a:rPr lang="en-IN" sz="1700" dirty="0" err="1" smtClean="0">
                <a:latin typeface="Times New Roman" pitchFamily="18" charset="0"/>
                <a:cs typeface="Times New Roman" pitchFamily="18" charset="0"/>
              </a:rPr>
              <a:t>Garijo</a:t>
            </a:r>
            <a:r>
              <a:rPr lang="en-IN" sz="1700" dirty="0" smtClean="0">
                <a:latin typeface="Times New Roman" pitchFamily="18" charset="0"/>
                <a:cs typeface="Times New Roman" pitchFamily="18" charset="0"/>
              </a:rPr>
              <a:t> “A Semantic Scrapping Model for Web Resources” Spain.</a:t>
            </a:r>
            <a:endParaRPr lang="en-US" sz="1700" dirty="0" smtClean="0">
              <a:latin typeface="Times New Roman" pitchFamily="18" charset="0"/>
              <a:cs typeface="Times New Roman" pitchFamily="18" charset="0"/>
            </a:endParaRPr>
          </a:p>
          <a:p>
            <a:pPr algn="just">
              <a:buNone/>
            </a:pPr>
            <a:r>
              <a:rPr lang="en-IN" sz="1700" dirty="0" smtClean="0">
                <a:latin typeface="Times New Roman" pitchFamily="18" charset="0"/>
                <a:cs typeface="Times New Roman" pitchFamily="18" charset="0"/>
              </a:rPr>
              <a:t> </a:t>
            </a:r>
            <a:endParaRPr lang="en-US" sz="1700" dirty="0" smtClean="0">
              <a:latin typeface="Times New Roman" pitchFamily="18" charset="0"/>
              <a:cs typeface="Times New Roman" pitchFamily="18" charset="0"/>
            </a:endParaRPr>
          </a:p>
          <a:p>
            <a:pPr algn="just"/>
            <a:r>
              <a:rPr lang="en-IN" sz="1700" dirty="0" smtClean="0">
                <a:latin typeface="Times New Roman" pitchFamily="18" charset="0"/>
                <a:cs typeface="Times New Roman" pitchFamily="18" charset="0"/>
              </a:rPr>
              <a:t>[5] Richard K. </a:t>
            </a:r>
            <a:r>
              <a:rPr lang="en-IN" sz="1700" dirty="0" err="1" smtClean="0">
                <a:latin typeface="Times New Roman" pitchFamily="18" charset="0"/>
                <a:cs typeface="Times New Roman" pitchFamily="18" charset="0"/>
              </a:rPr>
              <a:t>Lomotey</a:t>
            </a:r>
            <a:r>
              <a:rPr lang="en-IN" sz="1700" dirty="0" smtClean="0">
                <a:latin typeface="Times New Roman" pitchFamily="18" charset="0"/>
                <a:cs typeface="Times New Roman" pitchFamily="18" charset="0"/>
              </a:rPr>
              <a:t>, Ralph Deters,” </a:t>
            </a:r>
            <a:r>
              <a:rPr lang="en-IN" sz="1700" dirty="0" err="1" smtClean="0">
                <a:latin typeface="Times New Roman" pitchFamily="18" charset="0"/>
                <a:cs typeface="Times New Roman" pitchFamily="18" charset="0"/>
              </a:rPr>
              <a:t>RSenter</a:t>
            </a:r>
            <a:r>
              <a:rPr lang="en-IN" sz="1700" dirty="0" smtClean="0">
                <a:latin typeface="Times New Roman" pitchFamily="18" charset="0"/>
                <a:cs typeface="Times New Roman" pitchFamily="18" charset="0"/>
              </a:rPr>
              <a:t>: Tool for Topics and Terms Extraction from Unstructured Data Debris”, Proceeding of the IEEE International Congress on Big Data, 2013.</a:t>
            </a:r>
            <a:endParaRPr lang="en-US" sz="1700" dirty="0" smtClean="0">
              <a:latin typeface="Times New Roman" pitchFamily="18" charset="0"/>
              <a:cs typeface="Times New Roman" pitchFamily="18" charset="0"/>
            </a:endParaRPr>
          </a:p>
          <a:p>
            <a:pPr algn="just">
              <a:buNone/>
            </a:pPr>
            <a:r>
              <a:rPr lang="en-IN" sz="1700" dirty="0" smtClean="0">
                <a:latin typeface="Times New Roman" pitchFamily="18" charset="0"/>
                <a:cs typeface="Times New Roman" pitchFamily="18" charset="0"/>
              </a:rPr>
              <a:t> </a:t>
            </a:r>
            <a:endParaRPr lang="en-US" sz="1700" dirty="0" smtClean="0">
              <a:latin typeface="Times New Roman" pitchFamily="18" charset="0"/>
              <a:cs typeface="Times New Roman" pitchFamily="18" charset="0"/>
            </a:endParaRPr>
          </a:p>
          <a:p>
            <a:pPr algn="just">
              <a:lnSpc>
                <a:spcPct val="160000"/>
              </a:lnSpc>
              <a:buNone/>
            </a:pPr>
            <a:endParaRPr lang="en-US" sz="1400"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r>
              <a:rPr lang="en-IN" sz="1900" dirty="0" smtClean="0">
                <a:latin typeface="Times New Roman" pitchFamily="18" charset="0"/>
                <a:cs typeface="Times New Roman" pitchFamily="18" charset="0"/>
              </a:rPr>
              <a:t>[6] </a:t>
            </a:r>
            <a:r>
              <a:rPr lang="en-IN" sz="1900" dirty="0" err="1" smtClean="0">
                <a:latin typeface="Times New Roman" pitchFamily="18" charset="0"/>
                <a:cs typeface="Times New Roman" pitchFamily="18" charset="0"/>
              </a:rPr>
              <a:t>I.Kali</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Pradeep</a:t>
            </a:r>
            <a:r>
              <a:rPr lang="en-IN" sz="1900" dirty="0" smtClean="0">
                <a:latin typeface="Times New Roman" pitchFamily="18" charset="0"/>
                <a:cs typeface="Times New Roman" pitchFamily="18" charset="0"/>
              </a:rPr>
              <a:t>, I. </a:t>
            </a:r>
            <a:r>
              <a:rPr lang="en-IN" sz="1900" dirty="0" err="1" smtClean="0">
                <a:latin typeface="Times New Roman" pitchFamily="18" charset="0"/>
                <a:cs typeface="Times New Roman" pitchFamily="18" charset="0"/>
              </a:rPr>
              <a:t>Bhagyasri</a:t>
            </a:r>
            <a:r>
              <a:rPr lang="en-IN" sz="1900" dirty="0" smtClean="0">
                <a:latin typeface="Times New Roman" pitchFamily="18" charset="0"/>
                <a:cs typeface="Times New Roman" pitchFamily="18" charset="0"/>
              </a:rPr>
              <a:t> , P. </a:t>
            </a:r>
            <a:r>
              <a:rPr lang="en-IN" sz="1900" dirty="0" err="1" smtClean="0">
                <a:latin typeface="Times New Roman" pitchFamily="18" charset="0"/>
                <a:cs typeface="Times New Roman" pitchFamily="18" charset="0"/>
              </a:rPr>
              <a:t>Praneetha</a:t>
            </a:r>
            <a:r>
              <a:rPr lang="en-IN" sz="1900" dirty="0" smtClean="0">
                <a:latin typeface="Times New Roman" pitchFamily="18" charset="0"/>
                <a:cs typeface="Times New Roman" pitchFamily="18" charset="0"/>
              </a:rPr>
              <a:t> ,” E-Commerce With Backbone Of Data Mining”, Proceeding of the International Journal of Engineering Research &amp; Technology (IJERT), Vol. 2 Issue 7, July – 2013.</a:t>
            </a:r>
            <a:endParaRPr lang="en-US" sz="1900" dirty="0" smtClean="0">
              <a:latin typeface="Times New Roman" pitchFamily="18" charset="0"/>
              <a:cs typeface="Times New Roman" pitchFamily="18" charset="0"/>
            </a:endParaRPr>
          </a:p>
          <a:p>
            <a:pPr algn="just"/>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7] </a:t>
            </a:r>
            <a:r>
              <a:rPr lang="en-IN" sz="1900" dirty="0" err="1" smtClean="0">
                <a:latin typeface="Times New Roman" pitchFamily="18" charset="0"/>
                <a:cs typeface="Times New Roman" pitchFamily="18" charset="0"/>
              </a:rPr>
              <a:t>Arvind</a:t>
            </a:r>
            <a:r>
              <a:rPr lang="en-IN" sz="1900" dirty="0" smtClean="0">
                <a:latin typeface="Times New Roman" pitchFamily="18" charset="0"/>
                <a:cs typeface="Times New Roman" pitchFamily="18" charset="0"/>
              </a:rPr>
              <a:t> Kumar Sharma1, P.C. Gupta,” Study &amp; Analysis of Web Content Mining Tools to Improve Techniques of Web Data Mining” Proceeding of the International Journal of Advanced Research in Computer Engineering &amp; Technology (IJARCET), Volume 1, Issue 8, October 2012.</a:t>
            </a:r>
            <a:endParaRPr lang="en-US" sz="1900" dirty="0" smtClean="0">
              <a:latin typeface="Times New Roman" pitchFamily="18" charset="0"/>
              <a:cs typeface="Times New Roman" pitchFamily="18" charset="0"/>
            </a:endParaRPr>
          </a:p>
          <a:p>
            <a:pPr algn="just"/>
            <a:r>
              <a:rPr lang="en-IN" sz="1900" smtClean="0">
                <a:latin typeface="Times New Roman" pitchFamily="18" charset="0"/>
                <a:cs typeface="Times New Roman" pitchFamily="18" charset="0"/>
              </a:rPr>
              <a:t> </a:t>
            </a:r>
            <a:r>
              <a:rPr lang="en-IN" sz="1900" smtClean="0">
                <a:latin typeface="Times New Roman" pitchFamily="18" charset="0"/>
                <a:cs typeface="Times New Roman" pitchFamily="18" charset="0"/>
              </a:rPr>
              <a:t>  [</a:t>
            </a:r>
            <a:r>
              <a:rPr lang="en-IN" sz="1900" dirty="0" smtClean="0">
                <a:latin typeface="Times New Roman" pitchFamily="18" charset="0"/>
                <a:cs typeface="Times New Roman" pitchFamily="18" charset="0"/>
              </a:rPr>
              <a:t>8] </a:t>
            </a:r>
            <a:r>
              <a:rPr lang="en-IN" sz="1900" dirty="0" err="1" smtClean="0">
                <a:latin typeface="Times New Roman" pitchFamily="18" charset="0"/>
                <a:cs typeface="Times New Roman" pitchFamily="18" charset="0"/>
              </a:rPr>
              <a:t>Rahul</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Dhawani</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Mrudav</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Shukla</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Priyanka</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Puvar</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Bhagirath</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Prajapati</a:t>
            </a:r>
            <a:r>
              <a:rPr lang="en-IN" sz="1900" dirty="0" smtClean="0">
                <a:latin typeface="Times New Roman" pitchFamily="18" charset="0"/>
                <a:cs typeface="Times New Roman" pitchFamily="18" charset="0"/>
              </a:rPr>
              <a:t>, ” A Novel Approach to Web Scraping Technology” Proceeding of the International Journal of Advanced Research in Computer Science and Software Engineering ,Volume 5, Issue 5, MAY 2015</a:t>
            </a: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 </a:t>
            </a:r>
            <a:endParaRPr lang="en-US" sz="1900" dirty="0" smtClean="0">
              <a:latin typeface="Times New Roman" pitchFamily="18" charset="0"/>
              <a:cs typeface="Times New Roman" pitchFamily="18" charset="0"/>
            </a:endParaRPr>
          </a:p>
          <a:p>
            <a:pPr algn="just"/>
            <a:r>
              <a:rPr lang="en-IN" sz="1900" dirty="0" smtClean="0">
                <a:latin typeface="Times New Roman" pitchFamily="18" charset="0"/>
                <a:cs typeface="Times New Roman" pitchFamily="18" charset="0"/>
              </a:rPr>
              <a:t>[9] </a:t>
            </a:r>
            <a:r>
              <a:rPr lang="en-IN" sz="1900" dirty="0" err="1" smtClean="0">
                <a:latin typeface="Times New Roman" pitchFamily="18" charset="0"/>
                <a:cs typeface="Times New Roman" pitchFamily="18" charset="0"/>
              </a:rPr>
              <a:t>Rupali</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Arora</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Rinkle</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Rani</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Aggarwal</a:t>
            </a:r>
            <a:r>
              <a:rPr lang="en-IN" sz="1900" dirty="0" smtClean="0">
                <a:latin typeface="Times New Roman" pitchFamily="18" charset="0"/>
                <a:cs typeface="Times New Roman" pitchFamily="18" charset="0"/>
              </a:rPr>
              <a:t> ,” </a:t>
            </a:r>
            <a:r>
              <a:rPr lang="en-IN" sz="1900" dirty="0" err="1" smtClean="0">
                <a:latin typeface="Times New Roman" pitchFamily="18" charset="0"/>
                <a:cs typeface="Times New Roman" pitchFamily="18" charset="0"/>
              </a:rPr>
              <a:t>Modeling</a:t>
            </a:r>
            <a:r>
              <a:rPr lang="en-IN" sz="1900" dirty="0" smtClean="0">
                <a:latin typeface="Times New Roman" pitchFamily="18" charset="0"/>
                <a:cs typeface="Times New Roman" pitchFamily="18" charset="0"/>
              </a:rPr>
              <a:t> and Querying Data in </a:t>
            </a:r>
            <a:r>
              <a:rPr lang="en-IN" sz="1900" dirty="0" err="1" smtClean="0">
                <a:latin typeface="Times New Roman" pitchFamily="18" charset="0"/>
                <a:cs typeface="Times New Roman" pitchFamily="18" charset="0"/>
              </a:rPr>
              <a:t>MongoDB</a:t>
            </a:r>
            <a:r>
              <a:rPr lang="en-IN" sz="1900" dirty="0" smtClean="0">
                <a:latin typeface="Times New Roman" pitchFamily="18" charset="0"/>
                <a:cs typeface="Times New Roman" pitchFamily="18" charset="0"/>
              </a:rPr>
              <a:t>” ,Proceeding of the International Journal of Scientific &amp; Engineering Research, Volume 4, Issue 7, July-2013.</a:t>
            </a:r>
            <a:endParaRPr lang="en-US" sz="1900" dirty="0" smtClean="0">
              <a:latin typeface="Times New Roman" pitchFamily="18" charset="0"/>
              <a:cs typeface="Times New Roman" pitchFamily="18" charset="0"/>
            </a:endParaRPr>
          </a:p>
          <a:p>
            <a:pPr algn="just"/>
            <a:r>
              <a:rPr lang="en-IN" sz="1900" dirty="0" smtClean="0">
                <a:latin typeface="Times New Roman" pitchFamily="18" charset="0"/>
                <a:cs typeface="Times New Roman" pitchFamily="18" charset="0"/>
              </a:rPr>
              <a:t> </a:t>
            </a: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10] B Rama Mohan, A. </a:t>
            </a:r>
            <a:r>
              <a:rPr lang="en-IN" sz="1900" dirty="0" err="1" smtClean="0">
                <a:latin typeface="Times New Roman" pitchFamily="18" charset="0"/>
                <a:cs typeface="Times New Roman" pitchFamily="18" charset="0"/>
              </a:rPr>
              <a:t>Govardhan</a:t>
            </a:r>
            <a:r>
              <a:rPr lang="en-IN" sz="1900" dirty="0" smtClean="0">
                <a:latin typeface="Times New Roman" pitchFamily="18" charset="0"/>
                <a:cs typeface="Times New Roman" pitchFamily="18" charset="0"/>
              </a:rPr>
              <a:t>.” Online Aggregation Using </a:t>
            </a:r>
            <a:r>
              <a:rPr lang="en-IN" sz="1900" dirty="0" err="1" smtClean="0">
                <a:latin typeface="Times New Roman" pitchFamily="18" charset="0"/>
                <a:cs typeface="Times New Roman" pitchFamily="18" charset="0"/>
              </a:rPr>
              <a:t>MapReduce</a:t>
            </a:r>
            <a:r>
              <a:rPr lang="en-IN" sz="1900" dirty="0" smtClean="0">
                <a:latin typeface="Times New Roman" pitchFamily="18" charset="0"/>
                <a:cs typeface="Times New Roman" pitchFamily="18" charset="0"/>
              </a:rPr>
              <a:t> in </a:t>
            </a:r>
            <a:r>
              <a:rPr lang="en-IN" sz="1900" dirty="0" err="1" smtClean="0">
                <a:latin typeface="Times New Roman" pitchFamily="18" charset="0"/>
                <a:cs typeface="Times New Roman" pitchFamily="18" charset="0"/>
              </a:rPr>
              <a:t>MongoDB</a:t>
            </a:r>
            <a:r>
              <a:rPr lang="en-IN" sz="1900" dirty="0" smtClean="0">
                <a:latin typeface="Times New Roman" pitchFamily="18" charset="0"/>
                <a:cs typeface="Times New Roman" pitchFamily="18" charset="0"/>
              </a:rPr>
              <a:t>”, Proceeding of the International Journal of Advanced Research in Computer Science and Software Engineering, Volume 3, Issue 9, September, 2013</a:t>
            </a:r>
            <a:endParaRPr lang="en-US" sz="1900" dirty="0" smtClean="0">
              <a:latin typeface="Times New Roman" pitchFamily="18" charset="0"/>
              <a:cs typeface="Times New Roman" pitchFamily="18" charset="0"/>
            </a:endParaRPr>
          </a:p>
          <a:p>
            <a:pPr algn="just">
              <a:buNone/>
            </a:pPr>
            <a:r>
              <a:rPr lang="en-IN" sz="1900" dirty="0" smtClean="0">
                <a:latin typeface="Times New Roman" pitchFamily="18" charset="0"/>
                <a:cs typeface="Times New Roman" pitchFamily="18" charset="0"/>
              </a:rPr>
              <a:t> </a:t>
            </a:r>
            <a:endParaRPr lang="en-US" sz="1900" dirty="0" smtClean="0">
              <a:latin typeface="Times New Roman" pitchFamily="18" charset="0"/>
              <a:cs typeface="Times New Roman" pitchFamily="18" charset="0"/>
            </a:endParaRPr>
          </a:p>
          <a:p>
            <a:pPr algn="just">
              <a:lnSpc>
                <a:spcPct val="170000"/>
              </a:lnSpc>
              <a:buNone/>
            </a:pPr>
            <a:endParaRPr lang="en-IN" sz="19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1232</TotalTime>
  <Words>1090</Words>
  <Application>Microsoft Office PowerPoint</Application>
  <PresentationFormat>On-screen Show (4:3)</PresentationFormat>
  <Paragraphs>80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ONLINE PRICE COMPARISON FOR E-COMMERCE  </vt:lpstr>
      <vt:lpstr>Abstract</vt:lpstr>
      <vt:lpstr>Slide 3</vt:lpstr>
      <vt:lpstr>Existing System</vt:lpstr>
      <vt:lpstr>Disadvantage of Existing System</vt:lpstr>
      <vt:lpstr>PROPOSED SYSTEM :</vt:lpstr>
      <vt:lpstr>ADVANTAGE</vt:lpstr>
      <vt:lpstr>Slide 8</vt:lpstr>
      <vt:lpstr>Slide 9</vt:lpstr>
      <vt:lpstr>Architecture Diagram </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538</cp:revision>
  <dcterms:created xsi:type="dcterms:W3CDTF">2006-08-16T00:00:00Z</dcterms:created>
  <dcterms:modified xsi:type="dcterms:W3CDTF">2021-04-05T12:14:53Z</dcterms:modified>
</cp:coreProperties>
</file>