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26" r:id="rId9"/>
    <p:sldId id="298" r:id="rId10"/>
    <p:sldId id="296" r:id="rId11"/>
    <p:sldId id="295"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20432" autoAdjust="0"/>
    <p:restoredTop sz="94660"/>
  </p:normalViewPr>
  <p:slideViewPr>
    <p:cSldViewPr>
      <p:cViewPr varScale="1">
        <p:scale>
          <a:sx n="68" d="100"/>
          <a:sy n="68" d="100"/>
        </p:scale>
        <p:origin x="-432"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18-Mar-21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18-Mar-21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18-Mar-21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18-Mar-21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18-Mar-21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18-Mar-21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18-Mar-21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18-Mar-21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18-Mar-21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18-Mar-21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18-Mar-21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18-Mar-21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18-Mar-21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A Study on E-commerce Recommender System Based on Big Data </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867400"/>
          </a:xfrm>
        </p:spPr>
        <p:txBody>
          <a:bodyPr>
            <a:noAutofit/>
          </a:bodyPr>
          <a:lstStyle/>
          <a:p>
            <a:pPr algn="just">
              <a:lnSpc>
                <a:spcPct val="170000"/>
              </a:lnSpc>
            </a:pPr>
            <a:r>
              <a:rPr lang="en-US" sz="2000" dirty="0" smtClean="0">
                <a:latin typeface="Times New Roman" pitchFamily="18" charset="0"/>
                <a:cs typeface="Times New Roman" pitchFamily="18" charset="0"/>
              </a:rPr>
              <a:t>Recommender system algorithms are widely used in e-commerce to provide personalized and more accurate recommendations to online users and enhance the sales and user stickiness of e-commerce.</a:t>
            </a:r>
          </a:p>
          <a:p>
            <a:pPr algn="just">
              <a:lnSpc>
                <a:spcPct val="170000"/>
              </a:lnSpc>
            </a:pPr>
            <a:r>
              <a:rPr lang="en-US" sz="2000" dirty="0" smtClean="0">
                <a:latin typeface="Times New Roman" pitchFamily="18" charset="0"/>
                <a:cs typeface="Times New Roman" pitchFamily="18" charset="0"/>
              </a:rPr>
              <a:t> This paper discusses several recommendation algorithms and the challenge of tradition recommender system in big data situation, and then proposes a framework of distributed and scalable recommender system based on </a:t>
            </a:r>
            <a:r>
              <a:rPr lang="en-US" sz="2000" dirty="0" err="1" smtClean="0">
                <a:latin typeface="Times New Roman" pitchFamily="18" charset="0"/>
                <a:cs typeface="Times New Roman" pitchFamily="18" charset="0"/>
              </a:rPr>
              <a:t>Hadoop</a:t>
            </a:r>
            <a:r>
              <a:rPr lang="en-US" sz="2000" dirty="0" smtClean="0">
                <a:latin typeface="Times New Roman" pitchFamily="18" charset="0"/>
                <a:cs typeface="Times New Roman" pitchFamily="18" charset="0"/>
              </a:rPr>
              <a:t>. </a:t>
            </a:r>
          </a:p>
          <a:p>
            <a:pPr algn="just">
              <a:lnSpc>
                <a:spcPct val="170000"/>
              </a:lnSpc>
            </a:pPr>
            <a:r>
              <a:rPr lang="en-US" sz="2000" dirty="0" smtClean="0">
                <a:latin typeface="Times New Roman" pitchFamily="18" charset="0"/>
                <a:cs typeface="Times New Roman" pitchFamily="18" charset="0"/>
              </a:rPr>
              <a:t>The recommender system based on </a:t>
            </a:r>
            <a:r>
              <a:rPr lang="en-US" sz="2000" dirty="0" err="1" smtClean="0">
                <a:latin typeface="Times New Roman" pitchFamily="18" charset="0"/>
                <a:cs typeface="Times New Roman" pitchFamily="18" charset="0"/>
              </a:rPr>
              <a:t>Hadoop</a:t>
            </a:r>
            <a:r>
              <a:rPr lang="en-US" sz="2000" dirty="0" smtClean="0">
                <a:latin typeface="Times New Roman" pitchFamily="18" charset="0"/>
                <a:cs typeface="Times New Roman" pitchFamily="18" charset="0"/>
              </a:rPr>
              <a:t>, combining the advantage of computational ability and scalability of Map Reduce and hybrid recommendation algorithms, brings a solution to information overload problem in big e-commerce</a:t>
            </a:r>
            <a:endParaRPr lang="en-IN"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762000"/>
            <a:ext cx="7498080" cy="5943600"/>
          </a:xfrm>
        </p:spPr>
        <p:txBody>
          <a:bodyPr>
            <a:noAutofit/>
          </a:bodyPr>
          <a:lstStyle/>
          <a:p>
            <a:pPr algn="just">
              <a:lnSpc>
                <a:spcPct val="150000"/>
              </a:lnSpc>
            </a:pPr>
            <a:r>
              <a:rPr lang="en-US" sz="2000" dirty="0" smtClean="0">
                <a:latin typeface="Times New Roman" pitchFamily="18" charset="0"/>
                <a:cs typeface="Times New Roman" pitchFamily="18" charset="0"/>
              </a:rPr>
              <a:t>E-commerce recommender systems have been converted to a very important decision-making helper for customers, and provide online personalised recommendations using information technology and customers’ information.</a:t>
            </a:r>
          </a:p>
          <a:p>
            <a:pPr algn="just">
              <a:lnSpc>
                <a:spcPct val="150000"/>
              </a:lnSpc>
            </a:pPr>
            <a:r>
              <a:rPr lang="en-US" sz="2000" dirty="0" smtClean="0">
                <a:latin typeface="Times New Roman" pitchFamily="18" charset="0"/>
                <a:cs typeface="Times New Roman" pitchFamily="18" charset="0"/>
              </a:rPr>
              <a:t> The recommender system is a technology that helps to create personalisation features. </a:t>
            </a:r>
          </a:p>
          <a:p>
            <a:pPr algn="just">
              <a:lnSpc>
                <a:spcPct val="150000"/>
              </a:lnSpc>
            </a:pPr>
            <a:r>
              <a:rPr lang="en-US" sz="2000" dirty="0" smtClean="0">
                <a:latin typeface="Times New Roman" pitchFamily="18" charset="0"/>
                <a:cs typeface="Times New Roman" pitchFamily="18" charset="0"/>
              </a:rPr>
              <a:t>A satisfactory and new area in the field of the RSs is to analyse the characteristics and potential interests of customers (Salehi, 2013; Sharma and Ray, 2016). </a:t>
            </a:r>
          </a:p>
          <a:p>
            <a:pPr algn="just">
              <a:lnSpc>
                <a:spcPct val="150000"/>
              </a:lnSpc>
            </a:pPr>
            <a:r>
              <a:rPr lang="en-US" sz="2000" dirty="0" smtClean="0">
                <a:latin typeface="Times New Roman" pitchFamily="18" charset="0"/>
                <a:cs typeface="Times New Roman" pitchFamily="18" charset="0"/>
              </a:rPr>
              <a:t>In EC, RS evaluate the purchasing behaviours of the customers and learn from these behaviours to try to recommend suitable goods.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main disadvantage of Content-based Filtering is that its effectiveness greatly depends on the extensive and in-depth description of products’ attributes.. </a:t>
            </a:r>
          </a:p>
          <a:p>
            <a:pPr algn="just">
              <a:lnSpc>
                <a:spcPct val="150000"/>
              </a:lnSpc>
            </a:pPr>
            <a:r>
              <a:rPr lang="en-US" sz="2000" dirty="0" smtClean="0">
                <a:latin typeface="Times New Roman" pitchFamily="18" charset="0"/>
                <a:cs typeface="Times New Roman" pitchFamily="18" charset="0"/>
              </a:rPr>
              <a:t>Another problem is that Content-based Filtering only recommend items similar to the products described in users’ profile with the problem of content over-specialization. </a:t>
            </a:r>
          </a:p>
          <a:p>
            <a:pPr algn="just">
              <a:lnSpc>
                <a:spcPct val="150000"/>
              </a:lnSpc>
            </a:pPr>
            <a:r>
              <a:rPr lang="en-US" sz="2000" dirty="0" smtClean="0">
                <a:latin typeface="Times New Roman" pitchFamily="18" charset="0"/>
                <a:cs typeface="Times New Roman" pitchFamily="18" charset="0"/>
              </a:rPr>
              <a:t>With the combined advantages of </a:t>
            </a:r>
            <a:r>
              <a:rPr lang="en-US" sz="2000" dirty="0" err="1" smtClean="0">
                <a:latin typeface="Times New Roman" pitchFamily="18" charset="0"/>
                <a:cs typeface="Times New Roman" pitchFamily="18" charset="0"/>
              </a:rPr>
              <a:t>Hadoop</a:t>
            </a:r>
            <a:r>
              <a:rPr lang="en-US" sz="2000" dirty="0" smtClean="0">
                <a:latin typeface="Times New Roman" pitchFamily="18" charset="0"/>
                <a:cs typeface="Times New Roman" pitchFamily="18" charset="0"/>
              </a:rPr>
              <a:t> distributed computation ability and mixed recommendation, the scalable, flexible and diversified recommender system can obviously bring a solution to information overload problem in big e-commerce and provide sustainable competitive advantage for e-commerce with personalized marketing. </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914400" y="685800"/>
            <a:ext cx="7498080" cy="6172200"/>
          </a:xfrm>
        </p:spPr>
        <p:txBody>
          <a:bodyPr>
            <a:noAutofit/>
          </a:bodyPr>
          <a:lstStyle/>
          <a:p>
            <a:pPr algn="just">
              <a:lnSpc>
                <a:spcPct val="150000"/>
              </a:lnSpc>
            </a:pPr>
            <a:r>
              <a:rPr lang="en-US" sz="2000" dirty="0" smtClean="0">
                <a:latin typeface="Times New Roman" pitchFamily="18" charset="0"/>
                <a:cs typeface="Times New Roman" pitchFamily="18" charset="0"/>
              </a:rPr>
              <a:t>The proposed system of this research has resulted in the removal of traditional CF constraints and presents more accurate and appropriate recommendations for the preferences of customers. </a:t>
            </a:r>
          </a:p>
          <a:p>
            <a:pPr algn="just">
              <a:lnSpc>
                <a:spcPct val="150000"/>
              </a:lnSpc>
            </a:pPr>
            <a:r>
              <a:rPr lang="en-US" sz="2000" dirty="0" smtClean="0">
                <a:latin typeface="Times New Roman" pitchFamily="18" charset="0"/>
                <a:cs typeface="Times New Roman" pitchFamily="18" charset="0"/>
              </a:rPr>
              <a:t>This article provides an overview of the current state of the art in recommendation systems, their types, challenges, limitations, and business adoptions.</a:t>
            </a:r>
          </a:p>
          <a:p>
            <a:pPr algn="just">
              <a:lnSpc>
                <a:spcPct val="150000"/>
              </a:lnSpc>
            </a:pPr>
            <a:r>
              <a:rPr lang="en-US" sz="2000" dirty="0" smtClean="0">
                <a:latin typeface="Times New Roman" pitchFamily="18" charset="0"/>
                <a:cs typeface="Times New Roman" pitchFamily="18" charset="0"/>
              </a:rPr>
              <a:t> To assess the quality of a recommendation system, qualitative evaluation metrics are discussed in the paper. </a:t>
            </a:r>
          </a:p>
          <a:p>
            <a:pPr algn="just">
              <a:lnSpc>
                <a:spcPct val="150000"/>
              </a:lnSpc>
            </a:pPr>
            <a:r>
              <a:rPr lang="en-US" sz="2000" dirty="0" smtClean="0">
                <a:latin typeface="Times New Roman" pitchFamily="18" charset="0"/>
                <a:cs typeface="Times New Roman" pitchFamily="18" charset="0"/>
              </a:rPr>
              <a:t>Various application shave adopted recommendation systems, including e-commerce, healthcare, transportation, agriculture, and </a:t>
            </a:r>
            <a:r>
              <a:rPr lang="en-US" sz="2000" dirty="0" err="1" smtClean="0">
                <a:latin typeface="Times New Roman" pitchFamily="18" charset="0"/>
                <a:cs typeface="Times New Roman" pitchFamily="18" charset="0"/>
              </a:rPr>
              <a:t>media.This</a:t>
            </a:r>
            <a:r>
              <a:rPr lang="en-US" sz="2000" dirty="0" smtClean="0">
                <a:latin typeface="Times New Roman" pitchFamily="18" charset="0"/>
                <a:cs typeface="Times New Roman" pitchFamily="18" charset="0"/>
              </a:rPr>
              <a:t> paper provides the current landscape of recommender systems research and identifies directions in the field in various applications.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US" sz="2000" dirty="0" smtClean="0">
                <a:latin typeface="Times New Roman" pitchFamily="18" charset="0"/>
                <a:cs typeface="Times New Roman" pitchFamily="18" charset="0"/>
              </a:rPr>
              <a:t>Collaborative Filtering is widely used in e-commerce and is one of the most successful recommender systems in e-commerce. </a:t>
            </a:r>
          </a:p>
          <a:p>
            <a:pPr algn="just">
              <a:lnSpc>
                <a:spcPct val="150000"/>
              </a:lnSpc>
            </a:pPr>
            <a:r>
              <a:rPr lang="en-US" sz="2000" dirty="0" smtClean="0">
                <a:latin typeface="Times New Roman" pitchFamily="18" charset="0"/>
                <a:cs typeface="Times New Roman" pitchFamily="18" charset="0"/>
              </a:rPr>
              <a:t>Collaborative Filtering focus on finding the nearest neighbors of target user who either purchased the same precuts or rated similarly on the same products with target user .</a:t>
            </a:r>
          </a:p>
          <a:p>
            <a:pPr algn="just">
              <a:lnSpc>
                <a:spcPct val="150000"/>
              </a:lnSpc>
            </a:pPr>
            <a:r>
              <a:rPr lang="en-US" sz="2000" dirty="0" smtClean="0">
                <a:latin typeface="Times New Roman" pitchFamily="18" charset="0"/>
                <a:cs typeface="Times New Roman" pitchFamily="18" charset="0"/>
              </a:rPr>
              <a:t>The commonly used algorithm is Content-based Filtering is Association Rule Mining, which is a very useful method to discover the relationship hidden in large datasets. </a:t>
            </a:r>
          </a:p>
          <a:p>
            <a:pPr algn="just">
              <a:lnSpc>
                <a:spcPct val="150000"/>
              </a:lnSpc>
            </a:pPr>
            <a:r>
              <a:rPr lang="en-US" sz="2000" dirty="0" smtClean="0">
                <a:latin typeface="Times New Roman" pitchFamily="18" charset="0"/>
                <a:cs typeface="Times New Roman" pitchFamily="18" charset="0"/>
              </a:rPr>
              <a:t>This layer includes several data mining algorithms and machine learning algorithms, such as Association Rules mining, Clustering and Collaborative Filtering.</a:t>
            </a:r>
          </a:p>
          <a:p>
            <a:pPr algn="just">
              <a:lnSpc>
                <a:spcPct val="150000"/>
              </a:lnSpc>
            </a:pPr>
            <a:r>
              <a:rPr lang="en-US" sz="2000" dirty="0" smtClean="0">
                <a:latin typeface="Times New Roman" pitchFamily="18" charset="0"/>
                <a:cs typeface="Times New Roman" pitchFamily="18" charset="0"/>
              </a:rPr>
              <a:t> The algorithms layer is independent from recommendation layer for the purpose of integrating more algorithms.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58876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ctr"/>
                      <a:r>
                        <a:rPr lang="en-US" sz="1800" dirty="0" smtClean="0">
                          <a:latin typeface="Times New Roman" pitchFamily="18" charset="0"/>
                          <a:cs typeface="Times New Roman" pitchFamily="18" charset="0"/>
                        </a:rPr>
                        <a:t>Design and implementation of recommendation system for e-commerce on </a:t>
                      </a:r>
                      <a:r>
                        <a:rPr lang="en-US" sz="1800" dirty="0" err="1" smtClean="0">
                          <a:latin typeface="Times New Roman" pitchFamily="18" charset="0"/>
                          <a:cs typeface="Times New Roman" pitchFamily="18" charset="0"/>
                        </a:rPr>
                        <a:t>Hadoop</a:t>
                      </a:r>
                      <a:endParaRPr lang="en-IN" dirty="0"/>
                    </a:p>
                  </a:txBody>
                  <a:tcPr/>
                </a:tc>
                <a:tc>
                  <a:txBody>
                    <a:bodyPr/>
                    <a:lstStyle/>
                    <a:p>
                      <a:pPr algn="ctr"/>
                      <a:r>
                        <a:rPr lang="en-US" sz="1800" dirty="0" smtClean="0">
                          <a:latin typeface="Times New Roman" pitchFamily="18" charset="0"/>
                          <a:cs typeface="Times New Roman" pitchFamily="18" charset="0"/>
                        </a:rPr>
                        <a:t>Li Wenhai, </a:t>
                      </a:r>
                      <a:r>
                        <a:rPr lang="en-US" sz="1800" dirty="0" err="1" smtClean="0">
                          <a:latin typeface="Times New Roman" pitchFamily="18" charset="0"/>
                          <a:cs typeface="Times New Roman" pitchFamily="18" charset="0"/>
                        </a:rPr>
                        <a:t>Xu</a:t>
                      </a:r>
                      <a:r>
                        <a:rPr lang="en-US" sz="1800" dirty="0" smtClean="0">
                          <a:latin typeface="Times New Roman" pitchFamily="18" charset="0"/>
                          <a:cs typeface="Times New Roman" pitchFamily="18" charset="0"/>
                        </a:rPr>
                        <a:t> Shuren. </a:t>
                      </a:r>
                      <a:endParaRPr lang="en-IN" dirty="0"/>
                    </a:p>
                  </a:txBody>
                  <a:tcPr/>
                </a:tc>
                <a:tc>
                  <a:txBody>
                    <a:bodyPr/>
                    <a:lstStyle/>
                    <a:p>
                      <a:pPr algn="just"/>
                      <a:r>
                        <a:rPr lang="en-US" dirty="0" smtClean="0"/>
                        <a:t>It is proved over the years that a simple algorithm with a lot of data can always provide better results than a complex algorithm with an inadequate amount of data. To provide better product recommendations, retail businesses have to analyze huge amount of data. </a:t>
                      </a:r>
                      <a:endParaRPr lang="en-IN" dirty="0"/>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latin typeface="Times New Roman" pitchFamily="18" charset="0"/>
                          <a:cs typeface="Times New Roman" pitchFamily="18" charset="0"/>
                        </a:rPr>
                        <a:t>Two Decades of Recommender Systems at Amazon.com</a:t>
                      </a:r>
                      <a:endParaRPr lang="en-IN" dirty="0" smtClean="0"/>
                    </a:p>
                    <a:p>
                      <a:pPr algn="ctr"/>
                      <a:endParaRPr lang="en-IN" dirty="0"/>
                    </a:p>
                  </a:txBody>
                  <a:tcPr/>
                </a:tc>
                <a:tc>
                  <a:txBody>
                    <a:bodyPr/>
                    <a:lstStyle/>
                    <a:p>
                      <a:pPr algn="ctr"/>
                      <a:r>
                        <a:rPr lang="en-US" sz="1800" dirty="0" smtClean="0">
                          <a:latin typeface="Times New Roman" pitchFamily="18" charset="0"/>
                          <a:cs typeface="Times New Roman" pitchFamily="18" charset="0"/>
                        </a:rPr>
                        <a:t>Brent Smith,Greg Linden. </a:t>
                      </a:r>
                      <a:endParaRPr lang="en-IN" dirty="0"/>
                    </a:p>
                  </a:txBody>
                  <a:tcPr/>
                </a:tc>
                <a:tc>
                  <a:txBody>
                    <a:bodyPr/>
                    <a:lstStyle/>
                    <a:p>
                      <a:pPr algn="just"/>
                      <a:r>
                        <a:rPr kumimoji="0" lang="en-US" kern="1200" dirty="0" smtClean="0">
                          <a:solidFill>
                            <a:schemeClr val="dk1"/>
                          </a:solidFill>
                          <a:latin typeface="+mn-lt"/>
                          <a:ea typeface="+mn-ea"/>
                          <a:cs typeface="+mn-cs"/>
                        </a:rPr>
                        <a:t>Amazon is well-known for personalization and recommendations, which help customers discover items they might otherwise not have found. In this update to our original article, we discuss some of the changes as Amazon has grown.</a:t>
                      </a:r>
                      <a:endParaRPr lang="en-IN" dirty="0"/>
                    </a:p>
                  </a:txBody>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02680"/>
        </p:xfrm>
        <a:graphic>
          <a:graphicData uri="http://schemas.openxmlformats.org/drawingml/2006/table">
            <a:tbl>
              <a:tblPr firstRow="1" bandRow="1">
                <a:tableStyleId>{5C22544A-7EE6-4342-B048-85BDC9FD1C3A}</a:tableStyleId>
              </a:tblPr>
              <a:tblGrid>
                <a:gridCol w="2571750"/>
                <a:gridCol w="2533650"/>
                <a:gridCol w="2609850"/>
              </a:tblGrid>
              <a:tr h="53340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r>
                        <a:rPr lang="en-US" sz="1800" dirty="0" smtClean="0">
                          <a:latin typeface="Times New Roman" pitchFamily="18" charset="0"/>
                          <a:cs typeface="Times New Roman" pitchFamily="18" charset="0"/>
                        </a:rPr>
                        <a:t>Recommendation systems: Principles, methods and evaluation</a:t>
                      </a:r>
                      <a:endParaRPr lang="en-IN" dirty="0"/>
                    </a:p>
                  </a:txBody>
                  <a:tcPr/>
                </a:tc>
                <a:tc>
                  <a:txBody>
                    <a:bodyPr/>
                    <a:lstStyle/>
                    <a:p>
                      <a:pPr algn="just"/>
                      <a:r>
                        <a:rPr lang="en-US" sz="1800" dirty="0" err="1" smtClean="0">
                          <a:latin typeface="Times New Roman" pitchFamily="18" charset="0"/>
                          <a:cs typeface="Times New Roman" pitchFamily="18" charset="0"/>
                        </a:rPr>
                        <a:t>Isinkaye</a:t>
                      </a:r>
                      <a:r>
                        <a:rPr lang="en-US" sz="1800" dirty="0" smtClean="0">
                          <a:latin typeface="Times New Roman" pitchFamily="18" charset="0"/>
                          <a:cs typeface="Times New Roman" pitchFamily="18" charset="0"/>
                        </a:rPr>
                        <a:t> FO et al. </a:t>
                      </a:r>
                      <a:endParaRPr lang="en-IN" dirty="0"/>
                    </a:p>
                  </a:txBody>
                  <a:tcPr/>
                </a:tc>
                <a:tc>
                  <a:txBody>
                    <a:bodyPr/>
                    <a:lstStyle/>
                    <a:p>
                      <a:pPr algn="just"/>
                      <a:r>
                        <a:rPr lang="en-US" dirty="0" smtClean="0"/>
                        <a:t>This paper explores the different characteristics and potentials of different prediction techniques in recommendation systems in order to serve as a compass for research and practice in the field of recommendation systems.</a:t>
                      </a:r>
                      <a:endParaRPr lang="en-IN" dirty="0"/>
                    </a:p>
                  </a:txBody>
                  <a:tcPr/>
                </a:tc>
              </a:tr>
              <a:tr h="370840">
                <a:tc>
                  <a:txBody>
                    <a:bodyPr/>
                    <a:lstStyle/>
                    <a:p>
                      <a:pPr algn="just"/>
                      <a:r>
                        <a:rPr lang="en-US" sz="1800" dirty="0" smtClean="0">
                          <a:latin typeface="Times New Roman" pitchFamily="18" charset="0"/>
                          <a:cs typeface="Times New Roman" pitchFamily="18" charset="0"/>
                        </a:rPr>
                        <a:t>Amazon.com Recommendations Item-to-Item Collaborative Filtering</a:t>
                      </a:r>
                      <a:endParaRPr lang="en-IN" dirty="0"/>
                    </a:p>
                  </a:txBody>
                  <a:tcPr/>
                </a:tc>
                <a:tc>
                  <a:txBody>
                    <a:bodyPr/>
                    <a:lstStyle/>
                    <a:p>
                      <a:pPr algn="just"/>
                      <a:r>
                        <a:rPr lang="en-US" sz="1800" dirty="0" smtClean="0">
                          <a:latin typeface="Times New Roman" pitchFamily="18" charset="0"/>
                          <a:cs typeface="Times New Roman" pitchFamily="18" charset="0"/>
                        </a:rPr>
                        <a:t>Greg Linden , Brent Smith , and Jeremy York.</a:t>
                      </a:r>
                      <a:endParaRPr lang="en-IN" dirty="0"/>
                    </a:p>
                  </a:txBody>
                  <a:tcPr/>
                </a:tc>
                <a:tc>
                  <a:txBody>
                    <a:bodyPr/>
                    <a:lstStyle/>
                    <a:p>
                      <a:pPr algn="just"/>
                      <a:r>
                        <a:rPr lang="en-US" dirty="0" smtClean="0"/>
                        <a:t>Many applications use only the items that customers purchase and explicitly rate to represent their interests, but they can also use other attributes, including items viewed, demographic data, subject interests, and favorite artists</a:t>
                      </a:r>
                      <a:endParaRPr lang="en-IN"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descr="C:\Users\TTS\Desktop\pic 12.png"/>
          <p:cNvPicPr>
            <a:picLocks noGrp="1" noChangeAspect="1" noChangeArrowheads="1"/>
          </p:cNvPicPr>
          <p:nvPr>
            <p:ph idx="1"/>
          </p:nvPr>
        </p:nvPicPr>
        <p:blipFill>
          <a:blip r:embed="rId2"/>
          <a:srcRect/>
          <a:stretch>
            <a:fillRect/>
          </a:stretch>
        </p:blipFill>
        <p:spPr bwMode="auto">
          <a:xfrm>
            <a:off x="1828800" y="1066800"/>
            <a:ext cx="6248399" cy="5181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1700" dirty="0" smtClean="0">
                <a:latin typeface="Times New Roman" pitchFamily="18" charset="0"/>
                <a:cs typeface="Times New Roman" pitchFamily="18" charset="0"/>
              </a:rPr>
              <a:t>[1]Li Wenhai, </a:t>
            </a:r>
            <a:r>
              <a:rPr lang="en-US" sz="1700" dirty="0" err="1" smtClean="0">
                <a:latin typeface="Times New Roman" pitchFamily="18" charset="0"/>
                <a:cs typeface="Times New Roman" pitchFamily="18" charset="0"/>
              </a:rPr>
              <a:t>Xu</a:t>
            </a:r>
            <a:r>
              <a:rPr lang="en-US" sz="1700" dirty="0" smtClean="0">
                <a:latin typeface="Times New Roman" pitchFamily="18" charset="0"/>
                <a:cs typeface="Times New Roman" pitchFamily="18" charset="0"/>
              </a:rPr>
              <a:t> Shuren. "Design and implementation of recommendation system for e-commerce on </a:t>
            </a:r>
            <a:r>
              <a:rPr lang="en-US" sz="1700" dirty="0" err="1" smtClean="0">
                <a:latin typeface="Times New Roman" pitchFamily="18" charset="0"/>
                <a:cs typeface="Times New Roman" pitchFamily="18" charset="0"/>
              </a:rPr>
              <a:t>Hadoop</a:t>
            </a:r>
            <a:r>
              <a:rPr lang="en-US" sz="1700" dirty="0" smtClean="0">
                <a:latin typeface="Times New Roman" pitchFamily="18" charset="0"/>
                <a:cs typeface="Times New Roman" pitchFamily="18" charset="0"/>
              </a:rPr>
              <a:t>". Computer Engineering and Design .2014.1(35),pp:130-136;143.</a:t>
            </a:r>
          </a:p>
          <a:p>
            <a:pPr algn="just">
              <a:lnSpc>
                <a:spcPct val="160000"/>
              </a:lnSpc>
            </a:pPr>
            <a:r>
              <a:rPr lang="en-US" sz="1700" dirty="0" smtClean="0">
                <a:latin typeface="Times New Roman" pitchFamily="18" charset="0"/>
                <a:cs typeface="Times New Roman" pitchFamily="18" charset="0"/>
              </a:rPr>
              <a:t> [2]Brent Smith,Greg Linden. ”Two Decades of Recommender Systems at Amazon.com”. IEEE INTERNET COMPUTING.2017.vol 21,pp:12-18. </a:t>
            </a:r>
          </a:p>
          <a:p>
            <a:pPr algn="just">
              <a:lnSpc>
                <a:spcPct val="160000"/>
              </a:lnSpc>
            </a:pPr>
            <a:r>
              <a:rPr lang="en-US" sz="1700" dirty="0" smtClean="0">
                <a:latin typeface="Times New Roman" pitchFamily="18" charset="0"/>
                <a:cs typeface="Times New Roman" pitchFamily="18" charset="0"/>
              </a:rPr>
              <a:t>[3]</a:t>
            </a:r>
            <a:r>
              <a:rPr lang="en-US" sz="1700" dirty="0" err="1" smtClean="0">
                <a:latin typeface="Times New Roman" pitchFamily="18" charset="0"/>
                <a:cs typeface="Times New Roman" pitchFamily="18" charset="0"/>
              </a:rPr>
              <a:t>Isinkaye</a:t>
            </a:r>
            <a:r>
              <a:rPr lang="en-US" sz="1700" dirty="0" smtClean="0">
                <a:latin typeface="Times New Roman" pitchFamily="18" charset="0"/>
                <a:cs typeface="Times New Roman" pitchFamily="18" charset="0"/>
              </a:rPr>
              <a:t> FO et al. "Recommendation systems: Principles, methods and evaluation". Egyptian Informatics (2015). </a:t>
            </a:r>
          </a:p>
          <a:p>
            <a:pPr algn="just">
              <a:lnSpc>
                <a:spcPct val="160000"/>
              </a:lnSpc>
            </a:pPr>
            <a:r>
              <a:rPr lang="en-US" sz="1700" dirty="0" smtClean="0">
                <a:latin typeface="Times New Roman" pitchFamily="18" charset="0"/>
                <a:cs typeface="Times New Roman" pitchFamily="18" charset="0"/>
              </a:rPr>
              <a:t>[4]Greg </a:t>
            </a:r>
            <a:r>
              <a:rPr lang="en-US" sz="1700" dirty="0" err="1" smtClean="0">
                <a:latin typeface="Times New Roman" pitchFamily="18" charset="0"/>
                <a:cs typeface="Times New Roman" pitchFamily="18" charset="0"/>
              </a:rPr>
              <a:t>Linden,Brent</a:t>
            </a:r>
            <a:r>
              <a:rPr lang="en-US" sz="1700" dirty="0" smtClean="0">
                <a:latin typeface="Times New Roman" pitchFamily="18" charset="0"/>
                <a:cs typeface="Times New Roman" pitchFamily="18" charset="0"/>
              </a:rPr>
              <a:t> </a:t>
            </a:r>
            <a:r>
              <a:rPr lang="en-US" sz="1700" dirty="0" err="1" smtClean="0">
                <a:latin typeface="Times New Roman" pitchFamily="18" charset="0"/>
                <a:cs typeface="Times New Roman" pitchFamily="18" charset="0"/>
              </a:rPr>
              <a:t>Smith,and</a:t>
            </a:r>
            <a:r>
              <a:rPr lang="en-US" sz="1700" dirty="0" smtClean="0">
                <a:latin typeface="Times New Roman" pitchFamily="18" charset="0"/>
                <a:cs typeface="Times New Roman" pitchFamily="18" charset="0"/>
              </a:rPr>
              <a:t> Jeremy York."Amazon.com Recommendations Item-to-Item Collaborative Filtering". IEEE INTERNET COMPUTING.2003.Jan,pp:76-80. </a:t>
            </a:r>
          </a:p>
          <a:p>
            <a:pPr algn="just">
              <a:lnSpc>
                <a:spcPct val="160000"/>
              </a:lnSpc>
            </a:pPr>
            <a:r>
              <a:rPr lang="en-US" sz="1700" dirty="0" smtClean="0">
                <a:latin typeface="Times New Roman" pitchFamily="18" charset="0"/>
                <a:cs typeface="Times New Roman" pitchFamily="18" charset="0"/>
              </a:rPr>
              <a:t>[5]</a:t>
            </a:r>
            <a:r>
              <a:rPr lang="en-US" sz="1700" dirty="0" err="1" smtClean="0">
                <a:latin typeface="Times New Roman" pitchFamily="18" charset="0"/>
                <a:cs typeface="Times New Roman" pitchFamily="18" charset="0"/>
              </a:rPr>
              <a:t>Badrul</a:t>
            </a:r>
            <a:r>
              <a:rPr lang="en-US" sz="1700" dirty="0" smtClean="0">
                <a:latin typeface="Times New Roman" pitchFamily="18" charset="0"/>
                <a:cs typeface="Times New Roman" pitchFamily="18" charset="0"/>
              </a:rPr>
              <a:t> </a:t>
            </a:r>
            <a:r>
              <a:rPr lang="en-US" sz="1700" dirty="0" err="1" smtClean="0">
                <a:latin typeface="Times New Roman" pitchFamily="18" charset="0"/>
                <a:cs typeface="Times New Roman" pitchFamily="18" charset="0"/>
              </a:rPr>
              <a:t>Sarwar</a:t>
            </a:r>
            <a:r>
              <a:rPr lang="en-US" sz="1700" dirty="0" smtClean="0">
                <a:latin typeface="Times New Roman" pitchFamily="18" charset="0"/>
                <a:cs typeface="Times New Roman" pitchFamily="18" charset="0"/>
              </a:rPr>
              <a:t>, George </a:t>
            </a:r>
            <a:r>
              <a:rPr lang="en-US" sz="1700" dirty="0" err="1" smtClean="0">
                <a:latin typeface="Times New Roman" pitchFamily="18" charset="0"/>
                <a:cs typeface="Times New Roman" pitchFamily="18" charset="0"/>
              </a:rPr>
              <a:t>Karypis</a:t>
            </a:r>
            <a:r>
              <a:rPr lang="en-US" sz="1700" dirty="0" smtClean="0">
                <a:latin typeface="Times New Roman" pitchFamily="18" charset="0"/>
                <a:cs typeface="Times New Roman" pitchFamily="18" charset="0"/>
              </a:rPr>
              <a:t>, Joseph </a:t>
            </a:r>
            <a:r>
              <a:rPr lang="en-US" sz="1700" dirty="0" err="1" smtClean="0">
                <a:latin typeface="Times New Roman" pitchFamily="18" charset="0"/>
                <a:cs typeface="Times New Roman" pitchFamily="18" charset="0"/>
              </a:rPr>
              <a:t>Konstan</a:t>
            </a:r>
            <a:r>
              <a:rPr lang="en-US" sz="1700" dirty="0" smtClean="0">
                <a:latin typeface="Times New Roman" pitchFamily="18" charset="0"/>
                <a:cs typeface="Times New Roman" pitchFamily="18" charset="0"/>
              </a:rPr>
              <a:t>, and John </a:t>
            </a:r>
            <a:r>
              <a:rPr lang="en-US" sz="1700" dirty="0" err="1" smtClean="0">
                <a:latin typeface="Times New Roman" pitchFamily="18" charset="0"/>
                <a:cs typeface="Times New Roman" pitchFamily="18" charset="0"/>
              </a:rPr>
              <a:t>Riedl</a:t>
            </a:r>
            <a:r>
              <a:rPr lang="en-US" sz="1700" dirty="0" smtClean="0">
                <a:latin typeface="Times New Roman" pitchFamily="18" charset="0"/>
                <a:cs typeface="Times New Roman" pitchFamily="18" charset="0"/>
              </a:rPr>
              <a:t>. "Analysis of Recommendation Algorithms for E-Commerce". Proceedings of the 2nd ACM conference on Electronic commerce - EC '00 (2000).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a:bodyPr>
          <a:lstStyle/>
          <a:p>
            <a:pPr algn="just">
              <a:lnSpc>
                <a:spcPct val="170000"/>
              </a:lnSpc>
            </a:pPr>
            <a:r>
              <a:rPr lang="en-US" sz="1700" dirty="0" smtClean="0">
                <a:latin typeface="Times New Roman" pitchFamily="18" charset="0"/>
                <a:cs typeface="Times New Roman" pitchFamily="18" charset="0"/>
              </a:rPr>
              <a:t>[6]</a:t>
            </a:r>
            <a:r>
              <a:rPr lang="en-US" sz="1700" dirty="0" err="1" smtClean="0">
                <a:latin typeface="Times New Roman" pitchFamily="18" charset="0"/>
                <a:cs typeface="Times New Roman" pitchFamily="18" charset="0"/>
              </a:rPr>
              <a:t>ZhiDan</a:t>
            </a:r>
            <a:r>
              <a:rPr lang="en-US" sz="1700" dirty="0" smtClean="0">
                <a:latin typeface="Times New Roman" pitchFamily="18" charset="0"/>
                <a:cs typeface="Times New Roman" pitchFamily="18" charset="0"/>
              </a:rPr>
              <a:t> </a:t>
            </a:r>
            <a:r>
              <a:rPr lang="en-US" sz="1700" dirty="0" err="1" smtClean="0">
                <a:latin typeface="Times New Roman" pitchFamily="18" charset="0"/>
                <a:cs typeface="Times New Roman" pitchFamily="18" charset="0"/>
              </a:rPr>
              <a:t>Zhao,Ming-Sheng</a:t>
            </a:r>
            <a:r>
              <a:rPr lang="en-US" sz="1700" dirty="0" smtClean="0">
                <a:latin typeface="Times New Roman" pitchFamily="18" charset="0"/>
                <a:cs typeface="Times New Roman" pitchFamily="18" charset="0"/>
              </a:rPr>
              <a:t> Shang."User-based Collaborative-Filtering Recommendation Algorithms on </a:t>
            </a:r>
            <a:r>
              <a:rPr lang="en-US" sz="1700" dirty="0" err="1" smtClean="0">
                <a:latin typeface="Times New Roman" pitchFamily="18" charset="0"/>
                <a:cs typeface="Times New Roman" pitchFamily="18" charset="0"/>
              </a:rPr>
              <a:t>Hadoop</a:t>
            </a:r>
            <a:r>
              <a:rPr lang="en-US" sz="1700" dirty="0" smtClean="0">
                <a:latin typeface="Times New Roman" pitchFamily="18" charset="0"/>
                <a:cs typeface="Times New Roman" pitchFamily="18" charset="0"/>
              </a:rPr>
              <a:t>". 2010 Third International Conference on Knowledge Discovery and Data Mining. IEEE Computer Society,pp:478-481. </a:t>
            </a:r>
          </a:p>
          <a:p>
            <a:pPr algn="just">
              <a:lnSpc>
                <a:spcPct val="170000"/>
              </a:lnSpc>
            </a:pPr>
            <a:r>
              <a:rPr lang="en-US" sz="1700" dirty="0" smtClean="0">
                <a:latin typeface="Times New Roman" pitchFamily="18" charset="0"/>
                <a:cs typeface="Times New Roman" pitchFamily="18" charset="0"/>
              </a:rPr>
              <a:t>[7]Dong Liu. "A Study on Collaborative Filtering Recommendation Algorithms". 2018 IEEE 4th International Conference on Computer and Communications.,pp:2256-2261.. </a:t>
            </a:r>
          </a:p>
          <a:p>
            <a:pPr algn="just">
              <a:lnSpc>
                <a:spcPct val="170000"/>
              </a:lnSpc>
            </a:pPr>
            <a:r>
              <a:rPr lang="en-US" sz="1700" dirty="0" smtClean="0">
                <a:latin typeface="Times New Roman" pitchFamily="18" charset="0"/>
                <a:cs typeface="Times New Roman" pitchFamily="18" charset="0"/>
              </a:rPr>
              <a:t>[8]</a:t>
            </a:r>
            <a:r>
              <a:rPr lang="en-US" sz="1700" dirty="0" err="1" smtClean="0">
                <a:latin typeface="Times New Roman" pitchFamily="18" charset="0"/>
                <a:cs typeface="Times New Roman" pitchFamily="18" charset="0"/>
              </a:rPr>
              <a:t>Xuesong</a:t>
            </a:r>
            <a:r>
              <a:rPr lang="en-US" sz="1700" dirty="0" smtClean="0">
                <a:latin typeface="Times New Roman" pitchFamily="18" charset="0"/>
                <a:cs typeface="Times New Roman" pitchFamily="18" charset="0"/>
              </a:rPr>
              <a:t> Zhao. "A Study on the Application of Big Data Mining in E-commerce". 2018 IEEE 4th International Conference on Computer and Communications,pp:1867-1871. </a:t>
            </a:r>
          </a:p>
          <a:p>
            <a:pPr algn="just">
              <a:lnSpc>
                <a:spcPct val="170000"/>
              </a:lnSpc>
            </a:pPr>
            <a:r>
              <a:rPr lang="en-US" sz="1700" dirty="0" smtClean="0">
                <a:latin typeface="Times New Roman" pitchFamily="18" charset="0"/>
                <a:cs typeface="Times New Roman" pitchFamily="18" charset="0"/>
              </a:rPr>
              <a:t>[9]CEN Kai-</a:t>
            </a:r>
            <a:r>
              <a:rPr lang="en-US" sz="1700" dirty="0" err="1" smtClean="0">
                <a:latin typeface="Times New Roman" pitchFamily="18" charset="0"/>
                <a:cs typeface="Times New Roman" pitchFamily="18" charset="0"/>
              </a:rPr>
              <a:t>lun,YU</a:t>
            </a:r>
            <a:r>
              <a:rPr lang="en-US" sz="1700" dirty="0" smtClean="0">
                <a:latin typeface="Times New Roman" pitchFamily="18" charset="0"/>
                <a:cs typeface="Times New Roman" pitchFamily="18" charset="0"/>
              </a:rPr>
              <a:t> Hong-</a:t>
            </a:r>
            <a:r>
              <a:rPr lang="en-US" sz="1700" dirty="0" err="1" smtClean="0">
                <a:latin typeface="Times New Roman" pitchFamily="18" charset="0"/>
                <a:cs typeface="Times New Roman" pitchFamily="18" charset="0"/>
              </a:rPr>
              <a:t>yan,YANG</a:t>
            </a:r>
            <a:r>
              <a:rPr lang="en-US" sz="1700" dirty="0" smtClean="0">
                <a:latin typeface="Times New Roman" pitchFamily="18" charset="0"/>
                <a:cs typeface="Times New Roman" pitchFamily="18" charset="0"/>
              </a:rPr>
              <a:t> </a:t>
            </a:r>
            <a:r>
              <a:rPr lang="en-US" sz="1700" dirty="0" err="1" smtClean="0">
                <a:latin typeface="Times New Roman" pitchFamily="18" charset="0"/>
                <a:cs typeface="Times New Roman" pitchFamily="18" charset="0"/>
              </a:rPr>
              <a:t>Teng-xiao</a:t>
            </a:r>
            <a:r>
              <a:rPr lang="en-US" sz="1700" dirty="0" smtClean="0">
                <a:latin typeface="Times New Roman" pitchFamily="18" charset="0"/>
                <a:cs typeface="Times New Roman" pitchFamily="18" charset="0"/>
              </a:rPr>
              <a:t>."Design and Implement of E-Commerce Real-Time Recommender System with Spark Based on Big Data". Modern Computer. 2016.8,pp:61-69.</a:t>
            </a:r>
          </a:p>
          <a:p>
            <a:pPr algn="just">
              <a:lnSpc>
                <a:spcPct val="170000"/>
              </a:lnSpc>
            </a:pP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1187</TotalTime>
  <Words>997</Words>
  <Application>Microsoft Office PowerPoint</Application>
  <PresentationFormat>On-screen Show (4:3)</PresentationFormat>
  <Paragraphs>67</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A Study on E-commerce Recommender System Based on Big Data </vt:lpstr>
      <vt:lpstr>Abstract</vt:lpstr>
      <vt:lpstr>Existing System</vt:lpstr>
      <vt:lpstr>Disadvantage of Existing System</vt:lpstr>
      <vt:lpstr>PROPOSED SYSTEM :</vt:lpstr>
      <vt:lpstr>ADVANTAGE</vt:lpstr>
      <vt:lpstr>Slide 7</vt:lpstr>
      <vt:lpstr>Slide 8</vt:lpstr>
      <vt:lpstr>Architecture Diagram </vt:lpstr>
      <vt:lpstr>SOFTWARE REQUIREMENTS:</vt:lpstr>
      <vt:lpstr>HARDWARE REQUIREMENTS:</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539</cp:revision>
  <dcterms:created xsi:type="dcterms:W3CDTF">2006-08-16T00:00:00Z</dcterms:created>
  <dcterms:modified xsi:type="dcterms:W3CDTF">2021-03-18T12:17:06Z</dcterms:modified>
</cp:coreProperties>
</file>