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26" r:id="rId10"/>
    <p:sldId id="298" r:id="rId11"/>
    <p:sldId id="296" r:id="rId12"/>
    <p:sldId id="295"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11-Apr-21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11-Apr-21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11-Apr-21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Utilizing Players’ Playtime Records for Churn Prediction Mining Playtime Regularity</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rmAutofit fontScale="92500" lnSpcReduction="10000"/>
          </a:bodyPr>
          <a:lstStyle/>
          <a:p>
            <a:pPr algn="just">
              <a:lnSpc>
                <a:spcPct val="170000"/>
              </a:lnSpc>
            </a:pPr>
            <a:r>
              <a:rPr lang="en-US" sz="2000" dirty="0" smtClean="0">
                <a:latin typeface="Times New Roman" pitchFamily="18" charset="0"/>
                <a:cs typeface="Times New Roman" pitchFamily="18" charset="0"/>
              </a:rPr>
              <a:t>Churn prediction is an important topic in the free online game industry. </a:t>
            </a:r>
          </a:p>
          <a:p>
            <a:pPr algn="just">
              <a:lnSpc>
                <a:spcPct val="170000"/>
              </a:lnSpc>
            </a:pPr>
            <a:r>
              <a:rPr lang="en-US" sz="2000" dirty="0" smtClean="0">
                <a:latin typeface="Times New Roman" pitchFamily="18" charset="0"/>
                <a:cs typeface="Times New Roman" pitchFamily="18" charset="0"/>
              </a:rPr>
              <a:t>Reducing the churn rate of a game </a:t>
            </a:r>
            <a:r>
              <a:rPr lang="en-US" sz="2000" dirty="0" err="1" smtClean="0">
                <a:latin typeface="Times New Roman" pitchFamily="18" charset="0"/>
                <a:cs typeface="Times New Roman" pitchFamily="18" charset="0"/>
              </a:rPr>
              <a:t>signifi-cantly</a:t>
            </a:r>
            <a:r>
              <a:rPr lang="en-US" sz="2000" dirty="0" smtClean="0">
                <a:latin typeface="Times New Roman" pitchFamily="18" charset="0"/>
                <a:cs typeface="Times New Roman" pitchFamily="18" charset="0"/>
              </a:rPr>
              <a:t> helps with the success of the game. </a:t>
            </a:r>
          </a:p>
          <a:p>
            <a:pPr algn="just">
              <a:lnSpc>
                <a:spcPct val="170000"/>
              </a:lnSpc>
            </a:pPr>
            <a:r>
              <a:rPr lang="en-US" sz="2000" dirty="0" smtClean="0">
                <a:latin typeface="Times New Roman" pitchFamily="18" charset="0"/>
                <a:cs typeface="Times New Roman" pitchFamily="18" charset="0"/>
              </a:rPr>
              <a:t>Churn prediction helps a game operator identify possible churning players and keep them engaged in the game via appropriate operational strategies , marketing strategies, and/or incentives. </a:t>
            </a:r>
          </a:p>
          <a:p>
            <a:pPr algn="just">
              <a:lnSpc>
                <a:spcPct val="170000"/>
              </a:lnSpc>
            </a:pPr>
            <a:r>
              <a:rPr lang="en-US" sz="2000" dirty="0" smtClean="0">
                <a:latin typeface="Times New Roman" pitchFamily="18" charset="0"/>
                <a:cs typeface="Times New Roman" pitchFamily="18" charset="0"/>
              </a:rPr>
              <a:t>Playtime related features are some of the widely used universal features for most churn prediction models. </a:t>
            </a:r>
          </a:p>
          <a:p>
            <a:pPr algn="just">
              <a:lnSpc>
                <a:spcPct val="170000"/>
              </a:lnSpc>
            </a:pPr>
            <a:r>
              <a:rPr lang="en-US" sz="2000" dirty="0" smtClean="0">
                <a:latin typeface="Times New Roman" pitchFamily="18" charset="0"/>
                <a:cs typeface="Times New Roman" pitchFamily="18" charset="0"/>
              </a:rPr>
              <a:t>In this paper, we consider developing new universal features for churn predictions for long-term players based on playtime. </a:t>
            </a:r>
            <a:endParaRPr lang="en-IN" sz="2000" dirty="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pPr>
            <a:r>
              <a:rPr lang="en-US" sz="2000" dirty="0" smtClean="0">
                <a:latin typeface="Times New Roman" pitchFamily="18" charset="0"/>
                <a:cs typeface="Times New Roman" pitchFamily="18" charset="0"/>
              </a:rPr>
              <a:t>In particular, we measure playtime regularity using the notion of entropy and cross-entropy from information theory. </a:t>
            </a:r>
          </a:p>
          <a:p>
            <a:pPr algn="just">
              <a:lnSpc>
                <a:spcPct val="150000"/>
              </a:lnSpc>
            </a:pPr>
            <a:r>
              <a:rPr lang="en-US" sz="2000" dirty="0" smtClean="0">
                <a:latin typeface="Times New Roman" pitchFamily="18" charset="0"/>
                <a:cs typeface="Times New Roman" pitchFamily="18" charset="0"/>
              </a:rPr>
              <a:t>After computing playtime regularity of players from the data sets of six free online games of different types, we leverage information from the playtime regularity in the form of universal features for churn prediction. </a:t>
            </a:r>
          </a:p>
          <a:p>
            <a:pPr algn="just">
              <a:lnSpc>
                <a:spcPct val="150000"/>
              </a:lnSpc>
            </a:pPr>
            <a:r>
              <a:rPr lang="en-US" sz="2000" dirty="0" smtClean="0">
                <a:latin typeface="Times New Roman" pitchFamily="18" charset="0"/>
                <a:cs typeface="Times New Roman" pitchFamily="18" charset="0"/>
              </a:rPr>
              <a:t>Experiments show that the proposed features are better at predicting churners compared to the baseline features, implying that the proposed features could utilize the information extracted from playtime more effectively than the related baseline playtime features.</a:t>
            </a:r>
            <a:endParaRPr lang="en-IN" sz="2000" dirty="0" smtClean="0">
              <a:latin typeface="Times New Roman" pitchFamily="18" charset="0"/>
              <a:cs typeface="Times New Roman" pitchFamily="18" charset="0"/>
            </a:endParaRPr>
          </a:p>
          <a:p>
            <a:pPr algn="just">
              <a:lnSpc>
                <a:spcPct val="150000"/>
              </a:lnSpc>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We model the long-term player in-game time </a:t>
            </a:r>
            <a:r>
              <a:rPr lang="en-US" sz="2000" dirty="0" err="1" smtClean="0">
                <a:latin typeface="Times New Roman" pitchFamily="18" charset="0"/>
                <a:cs typeface="Times New Roman" pitchFamily="18" charset="0"/>
              </a:rPr>
              <a:t>spendingregularity</a:t>
            </a:r>
            <a:r>
              <a:rPr lang="en-US" sz="2000" dirty="0" smtClean="0">
                <a:latin typeface="Times New Roman" pitchFamily="18" charset="0"/>
                <a:cs typeface="Times New Roman" pitchFamily="18" charset="0"/>
              </a:rPr>
              <a:t> based on the data of players’ in-game </a:t>
            </a:r>
            <a:r>
              <a:rPr lang="en-US" sz="2000" dirty="0" err="1" smtClean="0">
                <a:latin typeface="Times New Roman" pitchFamily="18" charset="0"/>
                <a:cs typeface="Times New Roman" pitchFamily="18" charset="0"/>
              </a:rPr>
              <a:t>timespending</a:t>
            </a:r>
            <a:r>
              <a:rPr lang="en-US" sz="2000" dirty="0" smtClean="0">
                <a:latin typeface="Times New Roman" pitchFamily="18" charset="0"/>
                <a:cs typeface="Times New Roman" pitchFamily="18" charset="0"/>
              </a:rPr>
              <a:t> distribution.</a:t>
            </a:r>
          </a:p>
          <a:p>
            <a:pPr algn="just">
              <a:lnSpc>
                <a:spcPct val="150000"/>
              </a:lnSpc>
            </a:pPr>
            <a:r>
              <a:rPr lang="en-US" sz="2000" dirty="0" smtClean="0">
                <a:latin typeface="Times New Roman" pitchFamily="18" charset="0"/>
                <a:cs typeface="Times New Roman" pitchFamily="18" charset="0"/>
              </a:rPr>
              <a:t>We inspect churners’ and non-churners’ evolvement </a:t>
            </a:r>
            <a:r>
              <a:rPr lang="en-US" sz="2000" dirty="0" err="1" smtClean="0">
                <a:latin typeface="Times New Roman" pitchFamily="18" charset="0"/>
                <a:cs typeface="Times New Roman" pitchFamily="18" charset="0"/>
              </a:rPr>
              <a:t>ofin</a:t>
            </a:r>
            <a:r>
              <a:rPr lang="en-US" sz="2000" dirty="0" smtClean="0">
                <a:latin typeface="Times New Roman" pitchFamily="18" charset="0"/>
                <a:cs typeface="Times New Roman" pitchFamily="18" charset="0"/>
              </a:rPr>
              <a:t>-game time spending regularity across two free </a:t>
            </a:r>
            <a:r>
              <a:rPr lang="en-US" sz="2000" dirty="0" err="1" smtClean="0">
                <a:latin typeface="Times New Roman" pitchFamily="18" charset="0"/>
                <a:cs typeface="Times New Roman" pitchFamily="18" charset="0"/>
              </a:rPr>
              <a:t>onlinegames</a:t>
            </a:r>
            <a:r>
              <a:rPr lang="en-US" sz="2000" dirty="0" smtClean="0">
                <a:latin typeface="Times New Roman" pitchFamily="18" charset="0"/>
                <a:cs typeface="Times New Roman" pitchFamily="18" charset="0"/>
              </a:rPr>
              <a:t>. </a:t>
            </a:r>
          </a:p>
          <a:p>
            <a:pPr algn="just">
              <a:lnSpc>
                <a:spcPct val="150000"/>
              </a:lnSpc>
            </a:pPr>
            <a:r>
              <a:rPr lang="en-US" sz="2000" dirty="0" smtClean="0">
                <a:latin typeface="Times New Roman" pitchFamily="18" charset="0"/>
                <a:cs typeface="Times New Roman" pitchFamily="18" charset="0"/>
              </a:rPr>
              <a:t>Then we the propose features based on </a:t>
            </a:r>
            <a:r>
              <a:rPr lang="en-US" sz="2000" dirty="0" err="1" smtClean="0">
                <a:latin typeface="Times New Roman" pitchFamily="18" charset="0"/>
                <a:cs typeface="Times New Roman" pitchFamily="18" charset="0"/>
              </a:rPr>
              <a:t>playertime</a:t>
            </a:r>
            <a:r>
              <a:rPr lang="en-US" sz="2000" dirty="0" smtClean="0">
                <a:latin typeface="Times New Roman" pitchFamily="18" charset="0"/>
                <a:cs typeface="Times New Roman" pitchFamily="18" charset="0"/>
              </a:rPr>
              <a:t> spending regularity of long-term players.</a:t>
            </a:r>
          </a:p>
          <a:p>
            <a:pPr algn="just">
              <a:lnSpc>
                <a:spcPct val="150000"/>
              </a:lnSpc>
            </a:pPr>
            <a:r>
              <a:rPr lang="en-US" sz="2000" dirty="0" smtClean="0">
                <a:latin typeface="Times New Roman" pitchFamily="18" charset="0"/>
                <a:cs typeface="Times New Roman" pitchFamily="18" charset="0"/>
              </a:rPr>
              <a:t>We conduct experiments to evaluate our developed features across the two free online games’ data sets and show that these features could help achieve a better prediction performance than the baseline features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combination of the static feature and rate feature </a:t>
            </a:r>
            <a:r>
              <a:rPr lang="en-US" sz="2000" dirty="0" err="1" smtClean="0">
                <a:latin typeface="Times New Roman" pitchFamily="18" charset="0"/>
                <a:cs typeface="Times New Roman" pitchFamily="18" charset="0"/>
              </a:rPr>
              <a:t>ofentropy</a:t>
            </a:r>
            <a:r>
              <a:rPr lang="en-US" sz="2000" dirty="0" smtClean="0">
                <a:latin typeface="Times New Roman" pitchFamily="18" charset="0"/>
                <a:cs typeface="Times New Roman" pitchFamily="18" charset="0"/>
              </a:rPr>
              <a:t> of </a:t>
            </a:r>
            <a:r>
              <a:rPr lang="en-US" sz="2000" dirty="0" err="1" smtClean="0">
                <a:latin typeface="Times New Roman" pitchFamily="18" charset="0"/>
                <a:cs typeface="Times New Roman" pitchFamily="18" charset="0"/>
              </a:rPr>
              <a:t>thedailyplaytime</a:t>
            </a:r>
            <a:r>
              <a:rPr lang="en-US" sz="2000" dirty="0" smtClean="0">
                <a:latin typeface="Times New Roman" pitchFamily="18" charset="0"/>
                <a:cs typeface="Times New Roman" pitchFamily="18" charset="0"/>
              </a:rPr>
              <a:t> distributions. We call </a:t>
            </a:r>
            <a:r>
              <a:rPr lang="en-US" sz="2000" dirty="0" err="1" smtClean="0">
                <a:latin typeface="Times New Roman" pitchFamily="18" charset="0"/>
                <a:cs typeface="Times New Roman" pitchFamily="18" charset="0"/>
              </a:rPr>
              <a:t>thistype</a:t>
            </a:r>
            <a:r>
              <a:rPr lang="en-US" sz="2000" dirty="0" smtClean="0">
                <a:latin typeface="Times New Roman" pitchFamily="18" charset="0"/>
                <a:cs typeface="Times New Roman" pitchFamily="18" charset="0"/>
              </a:rPr>
              <a:t> of features the1st type of the proposed features.</a:t>
            </a:r>
          </a:p>
          <a:p>
            <a:pPr algn="just">
              <a:lnSpc>
                <a:spcPct val="150000"/>
              </a:lnSpc>
            </a:pPr>
            <a:r>
              <a:rPr lang="en-US" sz="2000" dirty="0" smtClean="0">
                <a:latin typeface="Times New Roman" pitchFamily="18" charset="0"/>
                <a:cs typeface="Times New Roman" pitchFamily="18" charset="0"/>
              </a:rPr>
              <a:t>The combination of the static feature and rate feature </a:t>
            </a:r>
            <a:r>
              <a:rPr lang="en-US" sz="2000" dirty="0" err="1" smtClean="0">
                <a:latin typeface="Times New Roman" pitchFamily="18" charset="0"/>
                <a:cs typeface="Times New Roman" pitchFamily="18" charset="0"/>
              </a:rPr>
              <a:t>ofcross</a:t>
            </a:r>
            <a:r>
              <a:rPr lang="en-US" sz="2000" dirty="0" smtClean="0">
                <a:latin typeface="Times New Roman" pitchFamily="18" charset="0"/>
                <a:cs typeface="Times New Roman" pitchFamily="18" charset="0"/>
              </a:rPr>
              <a:t>-entropy of </a:t>
            </a:r>
            <a:r>
              <a:rPr lang="en-US" sz="2000" dirty="0" err="1" smtClean="0">
                <a:latin typeface="Times New Roman" pitchFamily="18" charset="0"/>
                <a:cs typeface="Times New Roman" pitchFamily="18" charset="0"/>
              </a:rPr>
              <a:t>thedailyplaytime</a:t>
            </a:r>
            <a:r>
              <a:rPr lang="en-US" sz="2000" dirty="0" smtClean="0">
                <a:latin typeface="Times New Roman" pitchFamily="18" charset="0"/>
                <a:cs typeface="Times New Roman" pitchFamily="18" charset="0"/>
              </a:rPr>
              <a:t> distributions. We </a:t>
            </a:r>
            <a:r>
              <a:rPr lang="en-US" sz="2000" dirty="0" err="1" smtClean="0">
                <a:latin typeface="Times New Roman" pitchFamily="18" charset="0"/>
                <a:cs typeface="Times New Roman" pitchFamily="18" charset="0"/>
              </a:rPr>
              <a:t>callthis</a:t>
            </a:r>
            <a:r>
              <a:rPr lang="en-US" sz="2000" dirty="0" smtClean="0">
                <a:latin typeface="Times New Roman" pitchFamily="18" charset="0"/>
                <a:cs typeface="Times New Roman" pitchFamily="18" charset="0"/>
              </a:rPr>
              <a:t> type of features the 2nd type of the proposed features.</a:t>
            </a:r>
          </a:p>
          <a:p>
            <a:pPr algn="just">
              <a:lnSpc>
                <a:spcPct val="150000"/>
              </a:lnSpc>
            </a:pPr>
            <a:r>
              <a:rPr lang="en-US" sz="2000" dirty="0" smtClean="0">
                <a:latin typeface="Times New Roman" pitchFamily="18" charset="0"/>
                <a:cs typeface="Times New Roman" pitchFamily="18" charset="0"/>
              </a:rPr>
              <a:t>The combination of the static feature and rate feature </a:t>
            </a:r>
            <a:r>
              <a:rPr lang="en-US" sz="2000" dirty="0" err="1" smtClean="0">
                <a:latin typeface="Times New Roman" pitchFamily="18" charset="0"/>
                <a:cs typeface="Times New Roman" pitchFamily="18" charset="0"/>
              </a:rPr>
              <a:t>ofentropy</a:t>
            </a:r>
            <a:r>
              <a:rPr lang="en-US" sz="2000" dirty="0" smtClean="0">
                <a:latin typeface="Times New Roman" pitchFamily="18" charset="0"/>
                <a:cs typeface="Times New Roman" pitchFamily="18" charset="0"/>
              </a:rPr>
              <a:t> of </a:t>
            </a:r>
            <a:r>
              <a:rPr lang="en-US" sz="2000" dirty="0" err="1" smtClean="0">
                <a:latin typeface="Times New Roman" pitchFamily="18" charset="0"/>
                <a:cs typeface="Times New Roman" pitchFamily="18" charset="0"/>
              </a:rPr>
              <a:t>thehourlyplaytime</a:t>
            </a:r>
            <a:r>
              <a:rPr lang="en-US" sz="2000" dirty="0" smtClean="0">
                <a:latin typeface="Times New Roman" pitchFamily="18" charset="0"/>
                <a:cs typeface="Times New Roman" pitchFamily="18" charset="0"/>
              </a:rPr>
              <a:t> distributions. We call </a:t>
            </a:r>
            <a:r>
              <a:rPr lang="en-US" sz="2000" dirty="0" err="1" smtClean="0">
                <a:latin typeface="Times New Roman" pitchFamily="18" charset="0"/>
                <a:cs typeface="Times New Roman" pitchFamily="18" charset="0"/>
              </a:rPr>
              <a:t>thistype</a:t>
            </a:r>
            <a:r>
              <a:rPr lang="en-US" sz="2000" dirty="0" smtClean="0">
                <a:latin typeface="Times New Roman" pitchFamily="18" charset="0"/>
                <a:cs typeface="Times New Roman" pitchFamily="18" charset="0"/>
              </a:rPr>
              <a:t> of features the3rd type of the proposed features.</a:t>
            </a:r>
          </a:p>
          <a:p>
            <a:pPr algn="just">
              <a:lnSpc>
                <a:spcPct val="150000"/>
              </a:lnSpc>
            </a:pPr>
            <a:r>
              <a:rPr lang="en-US" sz="2000" dirty="0" smtClean="0">
                <a:latin typeface="Times New Roman" pitchFamily="18" charset="0"/>
                <a:cs typeface="Times New Roman" pitchFamily="18" charset="0"/>
              </a:rPr>
              <a:t>The combination of the static feature and rate </a:t>
            </a:r>
            <a:r>
              <a:rPr lang="en-US" sz="2000" dirty="0" err="1" smtClean="0">
                <a:latin typeface="Times New Roman" pitchFamily="18" charset="0"/>
                <a:cs typeface="Times New Roman" pitchFamily="18" charset="0"/>
              </a:rPr>
              <a:t>featureof</a:t>
            </a:r>
            <a:r>
              <a:rPr lang="en-US" sz="2000" dirty="0" smtClean="0">
                <a:latin typeface="Times New Roman" pitchFamily="18" charset="0"/>
                <a:cs typeface="Times New Roman" pitchFamily="18" charset="0"/>
              </a:rPr>
              <a:t> cross-entropy of </a:t>
            </a:r>
            <a:r>
              <a:rPr lang="en-US" sz="2000" dirty="0" err="1" smtClean="0">
                <a:latin typeface="Times New Roman" pitchFamily="18" charset="0"/>
                <a:cs typeface="Times New Roman" pitchFamily="18" charset="0"/>
              </a:rPr>
              <a:t>thehourlyplaytime</a:t>
            </a:r>
            <a:r>
              <a:rPr lang="en-US" sz="2000" dirty="0" smtClean="0">
                <a:latin typeface="Times New Roman" pitchFamily="18" charset="0"/>
                <a:cs typeface="Times New Roman" pitchFamily="18" charset="0"/>
              </a:rPr>
              <a:t> distributions. </a:t>
            </a:r>
            <a:r>
              <a:rPr lang="en-US" sz="2000" dirty="0" err="1" smtClean="0">
                <a:latin typeface="Times New Roman" pitchFamily="18" charset="0"/>
                <a:cs typeface="Times New Roman" pitchFamily="18" charset="0"/>
              </a:rPr>
              <a:t>Wecall</a:t>
            </a:r>
            <a:r>
              <a:rPr lang="en-US" sz="2000" dirty="0" smtClean="0">
                <a:latin typeface="Times New Roman" pitchFamily="18" charset="0"/>
                <a:cs typeface="Times New Roman" pitchFamily="18" charset="0"/>
              </a:rPr>
              <a:t> this type of features the4th type of the </a:t>
            </a:r>
            <a:r>
              <a:rPr lang="en-US" sz="2000" dirty="0" err="1" smtClean="0">
                <a:latin typeface="Times New Roman" pitchFamily="18" charset="0"/>
                <a:cs typeface="Times New Roman" pitchFamily="18" charset="0"/>
              </a:rPr>
              <a:t>proposedfeatures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162800" cy="5410200"/>
          </a:xfrm>
        </p:spPr>
        <p:txBody>
          <a:bodyPr>
            <a:noAutofit/>
          </a:bodyPr>
          <a:lstStyle/>
          <a:p>
            <a:pPr algn="just"/>
            <a:r>
              <a:rPr lang="en-US" sz="2000" dirty="0" smtClean="0">
                <a:latin typeface="Times New Roman" pitchFamily="18" charset="0"/>
                <a:cs typeface="Times New Roman" pitchFamily="18" charset="0"/>
              </a:rPr>
              <a:t>we propose prediction models using new features extracted from mining players’ in-</a:t>
            </a:r>
            <a:r>
              <a:rPr lang="en-US" sz="2000" dirty="0" err="1" smtClean="0">
                <a:latin typeface="Times New Roman" pitchFamily="18" charset="0"/>
                <a:cs typeface="Times New Roman" pitchFamily="18" charset="0"/>
              </a:rPr>
              <a:t>gametime</a:t>
            </a:r>
            <a:r>
              <a:rPr lang="en-US" sz="2000" dirty="0" smtClean="0">
                <a:latin typeface="Times New Roman" pitchFamily="18" charset="0"/>
                <a:cs typeface="Times New Roman" pitchFamily="18" charset="0"/>
              </a:rPr>
              <a:t> spending regularity. </a:t>
            </a:r>
          </a:p>
          <a:p>
            <a:pPr algn="just"/>
            <a:r>
              <a:rPr lang="en-US" sz="2000" dirty="0" smtClean="0">
                <a:latin typeface="Times New Roman" pitchFamily="18" charset="0"/>
                <a:cs typeface="Times New Roman" pitchFamily="18" charset="0"/>
              </a:rPr>
              <a:t>After experiments are </a:t>
            </a:r>
            <a:r>
              <a:rPr lang="en-US" sz="2000" dirty="0" err="1" smtClean="0">
                <a:latin typeface="Times New Roman" pitchFamily="18" charset="0"/>
                <a:cs typeface="Times New Roman" pitchFamily="18" charset="0"/>
              </a:rPr>
              <a:t>conducted,the</a:t>
            </a:r>
            <a:r>
              <a:rPr lang="en-US" sz="2000" dirty="0" smtClean="0">
                <a:latin typeface="Times New Roman" pitchFamily="18" charset="0"/>
                <a:cs typeface="Times New Roman" pitchFamily="18" charset="0"/>
              </a:rPr>
              <a:t> corresponding result shows that our developed </a:t>
            </a:r>
            <a:r>
              <a:rPr lang="en-US" sz="2000" dirty="0" err="1" smtClean="0">
                <a:latin typeface="Times New Roman" pitchFamily="18" charset="0"/>
                <a:cs typeface="Times New Roman" pitchFamily="18" charset="0"/>
              </a:rPr>
              <a:t>featuresare</a:t>
            </a:r>
            <a:r>
              <a:rPr lang="en-US" sz="2000" dirty="0" smtClean="0">
                <a:latin typeface="Times New Roman" pitchFamily="18" charset="0"/>
                <a:cs typeface="Times New Roman" pitchFamily="18" charset="0"/>
              </a:rPr>
              <a:t> better at predicting churners, compared to the </a:t>
            </a:r>
            <a:r>
              <a:rPr lang="en-US" sz="2000" dirty="0" err="1" smtClean="0">
                <a:latin typeface="Times New Roman" pitchFamily="18" charset="0"/>
                <a:cs typeface="Times New Roman" pitchFamily="18" charset="0"/>
              </a:rPr>
              <a:t>baselinefeatures</a:t>
            </a:r>
            <a:r>
              <a:rPr lang="en-US" sz="2000" dirty="0" smtClean="0">
                <a:latin typeface="Times New Roman" pitchFamily="18" charset="0"/>
                <a:cs typeface="Times New Roman" pitchFamily="18" charset="0"/>
              </a:rPr>
              <a:t>.</a:t>
            </a:r>
          </a:p>
          <a:p>
            <a:pPr algn="just"/>
            <a:r>
              <a:rPr lang="en-US" sz="2000" dirty="0" smtClean="0">
                <a:latin typeface="Times New Roman" pitchFamily="18" charset="0"/>
                <a:cs typeface="Times New Roman" pitchFamily="18" charset="0"/>
              </a:rPr>
              <a:t> Even without other game-specific features (e.g., </a:t>
            </a:r>
            <a:r>
              <a:rPr lang="en-US" sz="2000" dirty="0" err="1" smtClean="0">
                <a:latin typeface="Times New Roman" pitchFamily="18" charset="0"/>
                <a:cs typeface="Times New Roman" pitchFamily="18" charset="0"/>
              </a:rPr>
              <a:t>loginrecords</a:t>
            </a:r>
            <a:r>
              <a:rPr lang="en-US" sz="2000" dirty="0" smtClean="0">
                <a:latin typeface="Times New Roman" pitchFamily="18" charset="0"/>
                <a:cs typeface="Times New Roman" pitchFamily="18" charset="0"/>
              </a:rPr>
              <a:t>, in-game events frequency, and payment information),we can still leverage the information from our examination </a:t>
            </a:r>
            <a:r>
              <a:rPr lang="en-US" sz="2000" dirty="0" err="1" smtClean="0">
                <a:latin typeface="Times New Roman" pitchFamily="18" charset="0"/>
                <a:cs typeface="Times New Roman" pitchFamily="18" charset="0"/>
              </a:rPr>
              <a:t>ofplayer</a:t>
            </a:r>
            <a:r>
              <a:rPr lang="en-US" sz="2000" dirty="0" smtClean="0">
                <a:latin typeface="Times New Roman" pitchFamily="18" charset="0"/>
                <a:cs typeface="Times New Roman" pitchFamily="18" charset="0"/>
              </a:rPr>
              <a:t> in-game time spending regularity in the form of </a:t>
            </a:r>
            <a:r>
              <a:rPr lang="en-US" sz="2000" dirty="0" err="1" smtClean="0">
                <a:latin typeface="Times New Roman" pitchFamily="18" charset="0"/>
                <a:cs typeface="Times New Roman" pitchFamily="18" charset="0"/>
              </a:rPr>
              <a:t>featuresand</a:t>
            </a:r>
            <a:r>
              <a:rPr lang="en-US" sz="2000" dirty="0" smtClean="0">
                <a:latin typeface="Times New Roman" pitchFamily="18" charset="0"/>
                <a:cs typeface="Times New Roman" pitchFamily="18" charset="0"/>
              </a:rPr>
              <a:t> achieve satisfactory prediction performance.</a:t>
            </a:r>
          </a:p>
          <a:p>
            <a:pPr algn="just">
              <a:buNone/>
            </a:pPr>
            <a:endParaRPr lang="en-US" sz="2000" dirty="0" smtClean="0">
              <a:latin typeface="Times New Roman" pitchFamily="18" charset="0"/>
              <a:cs typeface="Times New Roman" pitchFamily="18" charset="0"/>
            </a:endParaRPr>
          </a:p>
          <a:p>
            <a:pPr algn="just">
              <a:lnSpc>
                <a:spcPct val="150000"/>
              </a:lnSpc>
              <a:buNone/>
            </a:pPr>
            <a:endParaRPr lang="en-US" sz="18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4419600"/>
          </a:xfrm>
        </p:spPr>
        <p:txBody>
          <a:bodyPr>
            <a:normAutofit/>
          </a:bodyPr>
          <a:lstStyle/>
          <a:p>
            <a:pPr algn="just">
              <a:lnSpc>
                <a:spcPct val="150000"/>
              </a:lnSpc>
            </a:pPr>
            <a:r>
              <a:rPr lang="en-US" sz="2000" dirty="0" smtClean="0">
                <a:latin typeface="Times New Roman" pitchFamily="18" charset="0"/>
                <a:cs typeface="Times New Roman" pitchFamily="18" charset="0"/>
              </a:rPr>
              <a:t>We evaluate the performance of the classifiers that </a:t>
            </a:r>
            <a:r>
              <a:rPr lang="en-US" sz="2000" dirty="0" err="1" smtClean="0">
                <a:latin typeface="Times New Roman" pitchFamily="18" charset="0"/>
                <a:cs typeface="Times New Roman" pitchFamily="18" charset="0"/>
              </a:rPr>
              <a:t>aretrained</a:t>
            </a:r>
            <a:r>
              <a:rPr lang="en-US" sz="2000" dirty="0" smtClean="0">
                <a:latin typeface="Times New Roman" pitchFamily="18" charset="0"/>
                <a:cs typeface="Times New Roman" pitchFamily="18" charset="0"/>
              </a:rPr>
              <a:t> with the data of the </a:t>
            </a:r>
            <a:r>
              <a:rPr lang="en-US" sz="2000" dirty="0" err="1" smtClean="0">
                <a:latin typeface="Times New Roman" pitchFamily="18" charset="0"/>
                <a:cs typeface="Times New Roman" pitchFamily="18" charset="0"/>
              </a:rPr>
              <a:t>entiremplaying</a:t>
            </a:r>
            <a:r>
              <a:rPr lang="en-US" sz="2000" dirty="0" smtClean="0">
                <a:latin typeface="Times New Roman" pitchFamily="18" charset="0"/>
                <a:cs typeface="Times New Roman" pitchFamily="18" charset="0"/>
              </a:rPr>
              <a:t> periods on </a:t>
            </a:r>
            <a:r>
              <a:rPr lang="en-US" sz="2000" dirty="0" err="1" smtClean="0">
                <a:latin typeface="Times New Roman" pitchFamily="18" charset="0"/>
                <a:cs typeface="Times New Roman" pitchFamily="18" charset="0"/>
              </a:rPr>
              <a:t>thetest</a:t>
            </a:r>
            <a:r>
              <a:rPr lang="en-US" sz="2000" dirty="0" smtClean="0">
                <a:latin typeface="Times New Roman" pitchFamily="18" charset="0"/>
                <a:cs typeface="Times New Roman" pitchFamily="18" charset="0"/>
              </a:rPr>
              <a:t> data set</a:t>
            </a:r>
          </a:p>
          <a:p>
            <a:pPr algn="just">
              <a:lnSpc>
                <a:spcPct val="150000"/>
              </a:lnSpc>
            </a:pPr>
            <a:r>
              <a:rPr lang="en-US" sz="2000" dirty="0" err="1" smtClean="0">
                <a:latin typeface="Times New Roman" pitchFamily="18" charset="0"/>
                <a:cs typeface="Times New Roman" pitchFamily="18" charset="0"/>
              </a:rPr>
              <a:t>Wetrain</a:t>
            </a:r>
            <a:r>
              <a:rPr lang="en-US" sz="2000" dirty="0" smtClean="0">
                <a:latin typeface="Times New Roman" pitchFamily="18" charset="0"/>
                <a:cs typeface="Times New Roman" pitchFamily="18" charset="0"/>
              </a:rPr>
              <a:t> classifiers using the training data set and evaluate </a:t>
            </a:r>
            <a:r>
              <a:rPr lang="en-US" sz="2000" dirty="0" err="1" smtClean="0">
                <a:latin typeface="Times New Roman" pitchFamily="18" charset="0"/>
                <a:cs typeface="Times New Roman" pitchFamily="18" charset="0"/>
              </a:rPr>
              <a:t>theirperformance</a:t>
            </a:r>
            <a:r>
              <a:rPr lang="en-US" sz="2000" dirty="0" smtClean="0">
                <a:latin typeface="Times New Roman" pitchFamily="18" charset="0"/>
                <a:cs typeface="Times New Roman" pitchFamily="18" charset="0"/>
              </a:rPr>
              <a:t> using the test data set. </a:t>
            </a:r>
          </a:p>
          <a:p>
            <a:pPr algn="just">
              <a:lnSpc>
                <a:spcPct val="150000"/>
              </a:lnSpc>
            </a:pPr>
            <a:r>
              <a:rPr lang="en-US" sz="2000" dirty="0" smtClean="0">
                <a:latin typeface="Times New Roman" pitchFamily="18" charset="0"/>
                <a:cs typeface="Times New Roman" pitchFamily="18" charset="0"/>
              </a:rPr>
              <a:t>LSTM is trained </a:t>
            </a:r>
            <a:r>
              <a:rPr lang="en-US" sz="2000" dirty="0" err="1" smtClean="0">
                <a:latin typeface="Times New Roman" pitchFamily="18" charset="0"/>
                <a:cs typeface="Times New Roman" pitchFamily="18" charset="0"/>
              </a:rPr>
              <a:t>usingmean</a:t>
            </a:r>
            <a:r>
              <a:rPr lang="en-US" sz="2000" dirty="0" smtClean="0">
                <a:latin typeface="Times New Roman" pitchFamily="18" charset="0"/>
                <a:cs typeface="Times New Roman" pitchFamily="18" charset="0"/>
              </a:rPr>
              <a:t> squared error as a loss-function and an Adam optimizer.</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64732"/>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15000"/>
                        </a:lnSpc>
                        <a:spcBef>
                          <a:spcPts val="0"/>
                        </a:spcBef>
                        <a:spcAft>
                          <a:spcPts val="0"/>
                        </a:spcAft>
                      </a:pPr>
                      <a:r>
                        <a:rPr lang="en-US" sz="1800" dirty="0">
                          <a:solidFill>
                            <a:srgbClr val="000000"/>
                          </a:solidFill>
                          <a:latin typeface="Times New Roman"/>
                          <a:ea typeface="Calibri"/>
                          <a:cs typeface="Times New Roman"/>
                        </a:rPr>
                        <a:t>Predicting player </a:t>
                      </a:r>
                      <a:r>
                        <a:rPr lang="en-US" sz="1800" dirty="0" err="1">
                          <a:solidFill>
                            <a:srgbClr val="000000"/>
                          </a:solidFill>
                          <a:latin typeface="Times New Roman"/>
                          <a:ea typeface="Calibri"/>
                          <a:cs typeface="Times New Roman"/>
                        </a:rPr>
                        <a:t>dis</a:t>
                      </a:r>
                      <a:r>
                        <a:rPr lang="en-US" sz="1800" dirty="0">
                          <a:solidFill>
                            <a:srgbClr val="000000"/>
                          </a:solidFill>
                          <a:latin typeface="Times New Roman"/>
                          <a:ea typeface="Calibri"/>
                          <a:cs typeface="Times New Roman"/>
                        </a:rPr>
                        <a:t> engagement and first purchase with event-frequency based data rep-</a:t>
                      </a:r>
                      <a:r>
                        <a:rPr lang="en-US" sz="1800" dirty="0" err="1">
                          <a:solidFill>
                            <a:srgbClr val="000000"/>
                          </a:solidFill>
                          <a:latin typeface="Times New Roman"/>
                          <a:ea typeface="Calibri"/>
                          <a:cs typeface="Times New Roman"/>
                        </a:rPr>
                        <a:t>resentation</a:t>
                      </a:r>
                      <a:endParaRPr lang="en-US" sz="1100" dirty="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H. Xie, S. Devlin, D. Kudenko, and P. Cowling,</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latin typeface="Times New Roman"/>
                          <a:ea typeface="Calibri"/>
                          <a:cs typeface="Times New Roman"/>
                        </a:rPr>
                        <a:t>This work intends to use frequency of game events as data representations to predict both players' disengagement from game and the decisions of their first purchases. This method is able to provide better generality because events exist in every game and no knowledge of any event but their frequency is needed.</a:t>
                      </a:r>
                      <a:endParaRPr lang="en-US" sz="1100">
                        <a:latin typeface="Calibri"/>
                        <a:ea typeface="Calibri"/>
                        <a:cs typeface="Times New Roman"/>
                      </a:endParaRPr>
                    </a:p>
                  </a:txBody>
                  <a:tcPr marL="68580" marR="68580" marT="0" marB="0"/>
                </a:tc>
              </a:tr>
              <a:tr h="370840">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Predicting player churn in the wild</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F. Hadiji, R. Sifa, A. Drachen, C. Thurau, K. Kersting, and C. Bauck-hage, </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dirty="0">
                          <a:latin typeface="Times New Roman"/>
                          <a:ea typeface="Calibri"/>
                          <a:cs typeface="Times New Roman"/>
                        </a:rPr>
                        <a:t>This paper presents the first cross-game study of churn prediction in Free-to-Play games. Churn in games is discussed and thoroughly defined as a formal problem, aligning with industry standards.</a:t>
                      </a: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18328"/>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marL="0" marR="0" algn="just">
                        <a:lnSpc>
                          <a:spcPct val="115000"/>
                        </a:lnSpc>
                        <a:spcBef>
                          <a:spcPts val="0"/>
                        </a:spcBef>
                        <a:spcAft>
                          <a:spcPts val="0"/>
                        </a:spcAft>
                      </a:pPr>
                      <a:r>
                        <a:rPr lang="en-US" sz="1800" dirty="0">
                          <a:solidFill>
                            <a:srgbClr val="000000"/>
                          </a:solidFill>
                          <a:latin typeface="Times New Roman"/>
                          <a:ea typeface="Calibri"/>
                          <a:cs typeface="Times New Roman"/>
                        </a:rPr>
                        <a:t>Rapid Prediction of Player Retention in Free-to-</a:t>
                      </a:r>
                      <a:r>
                        <a:rPr lang="en-US" sz="1800" dirty="0" err="1">
                          <a:solidFill>
                            <a:srgbClr val="000000"/>
                          </a:solidFill>
                          <a:latin typeface="Times New Roman"/>
                          <a:ea typeface="Calibri"/>
                          <a:cs typeface="Times New Roman"/>
                        </a:rPr>
                        <a:t>PlayMobile</a:t>
                      </a:r>
                      <a:r>
                        <a:rPr lang="en-US" sz="1800" dirty="0">
                          <a:solidFill>
                            <a:srgbClr val="000000"/>
                          </a:solidFill>
                          <a:latin typeface="Times New Roman"/>
                          <a:ea typeface="Calibri"/>
                          <a:cs typeface="Times New Roman"/>
                        </a:rPr>
                        <a:t> Games</a:t>
                      </a:r>
                      <a:endParaRPr lang="en-US" sz="1100" dirty="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A. Drachen, E. T. Lundquist, Y. Kung, P. S. Rao, D. Klabjan, R. Sifa,and J. Runge, </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latin typeface="Times New Roman"/>
                          <a:ea typeface="Calibri"/>
                          <a:cs typeface="Times New Roman"/>
                        </a:rPr>
                        <a:t>This paper explores the problem of rapid retention prediction in this context. Heuristic modeling approaches are introduced as a way of building simple rules for predicting short-term retention.</a:t>
                      </a:r>
                      <a:endParaRPr lang="en-US" sz="1100">
                        <a:latin typeface="Calibri"/>
                        <a:ea typeface="Calibri"/>
                        <a:cs typeface="Times New Roman"/>
                      </a:endParaRPr>
                    </a:p>
                  </a:txBody>
                  <a:tcPr marL="68580" marR="68580" marT="0" marB="0"/>
                </a:tc>
              </a:tr>
              <a:tr h="370840">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Churn prediction forhigh-value players in casual social games</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a:solidFill>
                            <a:srgbClr val="000000"/>
                          </a:solidFill>
                          <a:latin typeface="Times New Roman"/>
                          <a:ea typeface="Calibri"/>
                          <a:cs typeface="Times New Roman"/>
                        </a:rPr>
                        <a:t>J. Runge, P. Gao, F. Garcin, and B. Faltings, </a:t>
                      </a:r>
                      <a:endParaRPr lang="en-US" sz="1100">
                        <a:latin typeface="Calibri"/>
                        <a:ea typeface="Calibri"/>
                        <a:cs typeface="Times New Roman"/>
                      </a:endParaRPr>
                    </a:p>
                  </a:txBody>
                  <a:tcPr marL="68580" marR="68580" marT="0" marB="0"/>
                </a:tc>
                <a:tc>
                  <a:txBody>
                    <a:bodyPr/>
                    <a:lstStyle/>
                    <a:p>
                      <a:pPr marL="0" marR="0" algn="just">
                        <a:lnSpc>
                          <a:spcPct val="115000"/>
                        </a:lnSpc>
                        <a:spcBef>
                          <a:spcPts val="0"/>
                        </a:spcBef>
                        <a:spcAft>
                          <a:spcPts val="0"/>
                        </a:spcAft>
                      </a:pPr>
                      <a:r>
                        <a:rPr lang="en-US" sz="1800" dirty="0">
                          <a:latin typeface="Times New Roman"/>
                          <a:ea typeface="Calibri"/>
                          <a:cs typeface="Times New Roman"/>
                        </a:rPr>
                        <a:t>This paper focuses on predicting churn for </a:t>
                      </a:r>
                      <a:r>
                        <a:rPr lang="en-US" sz="1800" dirty="0" err="1">
                          <a:latin typeface="Times New Roman"/>
                          <a:ea typeface="Calibri"/>
                          <a:cs typeface="Times New Roman"/>
                        </a:rPr>
                        <a:t>highvalue</a:t>
                      </a:r>
                      <a:r>
                        <a:rPr lang="en-US" sz="1800" dirty="0">
                          <a:latin typeface="Times New Roman"/>
                          <a:ea typeface="Calibri"/>
                          <a:cs typeface="Times New Roman"/>
                        </a:rPr>
                        <a:t> players of casual social games and attempts to assess the business impact that can be derived from a predictive churn model.</a:t>
                      </a: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descr="C:\Users\TTS\Desktop\pic 2.png"/>
          <p:cNvPicPr>
            <a:picLocks noGrp="1"/>
          </p:cNvPicPr>
          <p:nvPr>
            <p:ph idx="1"/>
          </p:nvPr>
        </p:nvPicPr>
        <p:blipFill>
          <a:blip r:embed="rId2"/>
          <a:srcRect/>
          <a:stretch>
            <a:fillRect/>
          </a:stretch>
        </p:blipFill>
        <p:spPr bwMode="auto">
          <a:xfrm>
            <a:off x="1435100" y="1219200"/>
            <a:ext cx="7499350" cy="457200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US" sz="1500" dirty="0" smtClean="0">
                <a:latin typeface="Times New Roman" pitchFamily="18" charset="0"/>
                <a:cs typeface="Times New Roman" pitchFamily="18" charset="0"/>
              </a:rPr>
              <a:t>[1] H. </a:t>
            </a:r>
            <a:r>
              <a:rPr lang="en-US" sz="1500" dirty="0" err="1" smtClean="0">
                <a:latin typeface="Times New Roman" pitchFamily="18" charset="0"/>
                <a:cs typeface="Times New Roman" pitchFamily="18" charset="0"/>
              </a:rPr>
              <a:t>Xie</a:t>
            </a:r>
            <a:r>
              <a:rPr lang="en-US" sz="1500" dirty="0" smtClean="0">
                <a:latin typeface="Times New Roman" pitchFamily="18" charset="0"/>
                <a:cs typeface="Times New Roman" pitchFamily="18" charset="0"/>
              </a:rPr>
              <a:t>, S. Devlin, D. </a:t>
            </a:r>
            <a:r>
              <a:rPr lang="en-US" sz="1500" dirty="0" err="1" smtClean="0">
                <a:latin typeface="Times New Roman" pitchFamily="18" charset="0"/>
                <a:cs typeface="Times New Roman" pitchFamily="18" charset="0"/>
              </a:rPr>
              <a:t>Kudenko</a:t>
            </a:r>
            <a:r>
              <a:rPr lang="en-US" sz="1500" dirty="0" smtClean="0">
                <a:latin typeface="Times New Roman" pitchFamily="18" charset="0"/>
                <a:cs typeface="Times New Roman" pitchFamily="18" charset="0"/>
              </a:rPr>
              <a:t>, and P. Cowling, “Predicting </a:t>
            </a:r>
            <a:r>
              <a:rPr lang="en-US" sz="1500" dirty="0" err="1" smtClean="0">
                <a:latin typeface="Times New Roman" pitchFamily="18" charset="0"/>
                <a:cs typeface="Times New Roman" pitchFamily="18" charset="0"/>
              </a:rPr>
              <a:t>playerdisengagement</a:t>
            </a:r>
            <a:r>
              <a:rPr lang="en-US" sz="1500" dirty="0" smtClean="0">
                <a:latin typeface="Times New Roman" pitchFamily="18" charset="0"/>
                <a:cs typeface="Times New Roman" pitchFamily="18" charset="0"/>
              </a:rPr>
              <a:t> and first purchase with event-frequency based data rep-</a:t>
            </a:r>
            <a:r>
              <a:rPr lang="en-US" sz="1500" dirty="0" err="1" smtClean="0">
                <a:latin typeface="Times New Roman" pitchFamily="18" charset="0"/>
                <a:cs typeface="Times New Roman" pitchFamily="18" charset="0"/>
              </a:rPr>
              <a:t>resentation</a:t>
            </a:r>
            <a:r>
              <a:rPr lang="en-US" sz="1500" dirty="0" smtClean="0">
                <a:latin typeface="Times New Roman" pitchFamily="18" charset="0"/>
                <a:cs typeface="Times New Roman" pitchFamily="18" charset="0"/>
              </a:rPr>
              <a:t>,” in2015 IEEE Conference on Computational </a:t>
            </a:r>
            <a:r>
              <a:rPr lang="en-US" sz="1500" dirty="0" err="1" smtClean="0">
                <a:latin typeface="Times New Roman" pitchFamily="18" charset="0"/>
                <a:cs typeface="Times New Roman" pitchFamily="18" charset="0"/>
              </a:rPr>
              <a:t>Intelligenceand</a:t>
            </a:r>
            <a:r>
              <a:rPr lang="en-US" sz="1500" dirty="0" smtClean="0">
                <a:latin typeface="Times New Roman" pitchFamily="18" charset="0"/>
                <a:cs typeface="Times New Roman" pitchFamily="18" charset="0"/>
              </a:rPr>
              <a:t> Games (CIG), Aug. 2015, pp. 230–237.</a:t>
            </a:r>
          </a:p>
          <a:p>
            <a:pPr algn="just">
              <a:lnSpc>
                <a:spcPct val="160000"/>
              </a:lnSpc>
            </a:pPr>
            <a:r>
              <a:rPr lang="en-US" sz="1500" dirty="0" smtClean="0">
                <a:latin typeface="Times New Roman" pitchFamily="18" charset="0"/>
                <a:cs typeface="Times New Roman" pitchFamily="18" charset="0"/>
              </a:rPr>
              <a:t>[2] F. </a:t>
            </a:r>
            <a:r>
              <a:rPr lang="en-US" sz="1500" dirty="0" err="1" smtClean="0">
                <a:latin typeface="Times New Roman" pitchFamily="18" charset="0"/>
                <a:cs typeface="Times New Roman" pitchFamily="18" charset="0"/>
              </a:rPr>
              <a:t>Hadiji</a:t>
            </a:r>
            <a:r>
              <a:rPr lang="en-US" sz="1500" dirty="0" smtClean="0">
                <a:latin typeface="Times New Roman" pitchFamily="18" charset="0"/>
                <a:cs typeface="Times New Roman" pitchFamily="18" charset="0"/>
              </a:rPr>
              <a:t>, R. </a:t>
            </a:r>
            <a:r>
              <a:rPr lang="en-US" sz="1500" dirty="0" err="1" smtClean="0">
                <a:latin typeface="Times New Roman" pitchFamily="18" charset="0"/>
                <a:cs typeface="Times New Roman" pitchFamily="18" charset="0"/>
              </a:rPr>
              <a:t>Sifa</a:t>
            </a:r>
            <a:r>
              <a:rPr lang="en-US" sz="1500" dirty="0" smtClean="0">
                <a:latin typeface="Times New Roman" pitchFamily="18" charset="0"/>
                <a:cs typeface="Times New Roman" pitchFamily="18" charset="0"/>
              </a:rPr>
              <a:t>, A. </a:t>
            </a:r>
            <a:r>
              <a:rPr lang="en-US" sz="1500" dirty="0" err="1" smtClean="0">
                <a:latin typeface="Times New Roman" pitchFamily="18" charset="0"/>
                <a:cs typeface="Times New Roman" pitchFamily="18" charset="0"/>
              </a:rPr>
              <a:t>Drachen</a:t>
            </a:r>
            <a:r>
              <a:rPr lang="en-US" sz="1500" dirty="0" smtClean="0">
                <a:latin typeface="Times New Roman" pitchFamily="18" charset="0"/>
                <a:cs typeface="Times New Roman" pitchFamily="18" charset="0"/>
              </a:rPr>
              <a:t>, C. </a:t>
            </a:r>
            <a:r>
              <a:rPr lang="en-US" sz="1500" dirty="0" err="1" smtClean="0">
                <a:latin typeface="Times New Roman" pitchFamily="18" charset="0"/>
                <a:cs typeface="Times New Roman" pitchFamily="18" charset="0"/>
              </a:rPr>
              <a:t>Thurau</a:t>
            </a:r>
            <a:r>
              <a:rPr lang="en-US" sz="1500" dirty="0" smtClean="0">
                <a:latin typeface="Times New Roman" pitchFamily="18" charset="0"/>
                <a:cs typeface="Times New Roman" pitchFamily="18" charset="0"/>
              </a:rPr>
              <a:t>, K. </a:t>
            </a:r>
            <a:r>
              <a:rPr lang="en-US" sz="1500" dirty="0" err="1" smtClean="0">
                <a:latin typeface="Times New Roman" pitchFamily="18" charset="0"/>
                <a:cs typeface="Times New Roman" pitchFamily="18" charset="0"/>
              </a:rPr>
              <a:t>Kersting</a:t>
            </a:r>
            <a:r>
              <a:rPr lang="en-US" sz="1500" dirty="0" smtClean="0">
                <a:latin typeface="Times New Roman" pitchFamily="18" charset="0"/>
                <a:cs typeface="Times New Roman" pitchFamily="18" charset="0"/>
              </a:rPr>
              <a:t>, and C. </a:t>
            </a:r>
            <a:r>
              <a:rPr lang="en-US" sz="1500" dirty="0" err="1" smtClean="0">
                <a:latin typeface="Times New Roman" pitchFamily="18" charset="0"/>
                <a:cs typeface="Times New Roman" pitchFamily="18" charset="0"/>
              </a:rPr>
              <a:t>Bauck-hage</a:t>
            </a:r>
            <a:r>
              <a:rPr lang="en-US" sz="1500" dirty="0" smtClean="0">
                <a:latin typeface="Times New Roman" pitchFamily="18" charset="0"/>
                <a:cs typeface="Times New Roman" pitchFamily="18" charset="0"/>
              </a:rPr>
              <a:t>, “Predicting player churn in the wild,” in2014 IEEE </a:t>
            </a:r>
            <a:r>
              <a:rPr lang="en-US" sz="1500" dirty="0" err="1" smtClean="0">
                <a:latin typeface="Times New Roman" pitchFamily="18" charset="0"/>
                <a:cs typeface="Times New Roman" pitchFamily="18" charset="0"/>
              </a:rPr>
              <a:t>Conferenceon</a:t>
            </a:r>
            <a:r>
              <a:rPr lang="en-US" sz="1500" dirty="0" smtClean="0">
                <a:latin typeface="Times New Roman" pitchFamily="18" charset="0"/>
                <a:cs typeface="Times New Roman" pitchFamily="18" charset="0"/>
              </a:rPr>
              <a:t> Computational Intelligence and Games, Aug. 2014, pp. 1–8</a:t>
            </a:r>
            <a:r>
              <a:rPr lang="en-US" sz="1500" dirty="0" smtClean="0">
                <a:latin typeface="Times New Roman" pitchFamily="18" charset="0"/>
                <a:cs typeface="Times New Roman" pitchFamily="18" charset="0"/>
              </a:rPr>
              <a:t>.</a:t>
            </a:r>
          </a:p>
          <a:p>
            <a:pPr algn="just">
              <a:lnSpc>
                <a:spcPct val="160000"/>
              </a:lnSpc>
            </a:pPr>
            <a:r>
              <a:rPr lang="en-US" sz="1500" dirty="0" smtClean="0">
                <a:latin typeface="Times New Roman" pitchFamily="18" charset="0"/>
                <a:cs typeface="Times New Roman" pitchFamily="18" charset="0"/>
              </a:rPr>
              <a:t>[</a:t>
            </a:r>
            <a:r>
              <a:rPr lang="en-US" sz="1500" dirty="0" smtClean="0">
                <a:latin typeface="Times New Roman" pitchFamily="18" charset="0"/>
                <a:cs typeface="Times New Roman" pitchFamily="18" charset="0"/>
              </a:rPr>
              <a:t>3] A. </a:t>
            </a:r>
            <a:r>
              <a:rPr lang="en-US" sz="1500" dirty="0" err="1" smtClean="0">
                <a:latin typeface="Times New Roman" pitchFamily="18" charset="0"/>
                <a:cs typeface="Times New Roman" pitchFamily="18" charset="0"/>
              </a:rPr>
              <a:t>Drachen</a:t>
            </a:r>
            <a:r>
              <a:rPr lang="en-US" sz="1500" dirty="0" smtClean="0">
                <a:latin typeface="Times New Roman" pitchFamily="18" charset="0"/>
                <a:cs typeface="Times New Roman" pitchFamily="18" charset="0"/>
              </a:rPr>
              <a:t>, E. T. Lundquist, Y. Kung, P. S. </a:t>
            </a:r>
            <a:r>
              <a:rPr lang="en-US" sz="1500" dirty="0" err="1" smtClean="0">
                <a:latin typeface="Times New Roman" pitchFamily="18" charset="0"/>
                <a:cs typeface="Times New Roman" pitchFamily="18" charset="0"/>
              </a:rPr>
              <a:t>Rao</a:t>
            </a:r>
            <a:r>
              <a:rPr lang="en-US" sz="1500" dirty="0" smtClean="0">
                <a:latin typeface="Times New Roman" pitchFamily="18" charset="0"/>
                <a:cs typeface="Times New Roman" pitchFamily="18" charset="0"/>
              </a:rPr>
              <a:t>, D. </a:t>
            </a:r>
            <a:r>
              <a:rPr lang="en-US" sz="1500" dirty="0" err="1" smtClean="0">
                <a:latin typeface="Times New Roman" pitchFamily="18" charset="0"/>
                <a:cs typeface="Times New Roman" pitchFamily="18" charset="0"/>
              </a:rPr>
              <a:t>Klabjan</a:t>
            </a:r>
            <a:r>
              <a:rPr lang="en-US" sz="1500" dirty="0" smtClean="0">
                <a:latin typeface="Times New Roman" pitchFamily="18" charset="0"/>
                <a:cs typeface="Times New Roman" pitchFamily="18" charset="0"/>
              </a:rPr>
              <a:t>, R. </a:t>
            </a:r>
            <a:r>
              <a:rPr lang="en-US" sz="1500" dirty="0" err="1" smtClean="0">
                <a:latin typeface="Times New Roman" pitchFamily="18" charset="0"/>
                <a:cs typeface="Times New Roman" pitchFamily="18" charset="0"/>
              </a:rPr>
              <a:t>Sifa,and</a:t>
            </a:r>
            <a:r>
              <a:rPr lang="en-US" sz="1500" dirty="0" smtClean="0">
                <a:latin typeface="Times New Roman" pitchFamily="18" charset="0"/>
                <a:cs typeface="Times New Roman" pitchFamily="18" charset="0"/>
              </a:rPr>
              <a:t> J. </a:t>
            </a:r>
            <a:r>
              <a:rPr lang="en-US" sz="1500" dirty="0" err="1" smtClean="0">
                <a:latin typeface="Times New Roman" pitchFamily="18" charset="0"/>
                <a:cs typeface="Times New Roman" pitchFamily="18" charset="0"/>
              </a:rPr>
              <a:t>Runge</a:t>
            </a:r>
            <a:r>
              <a:rPr lang="en-US" sz="1500" dirty="0" smtClean="0">
                <a:latin typeface="Times New Roman" pitchFamily="18" charset="0"/>
                <a:cs typeface="Times New Roman" pitchFamily="18" charset="0"/>
              </a:rPr>
              <a:t>, “Rapid Prediction of Player Retention in Free-to-</a:t>
            </a:r>
            <a:r>
              <a:rPr lang="en-US" sz="1500" dirty="0" err="1" smtClean="0">
                <a:latin typeface="Times New Roman" pitchFamily="18" charset="0"/>
                <a:cs typeface="Times New Roman" pitchFamily="18" charset="0"/>
              </a:rPr>
              <a:t>PlayMobile</a:t>
            </a:r>
            <a:r>
              <a:rPr lang="en-US" sz="1500" dirty="0" smtClean="0">
                <a:latin typeface="Times New Roman" pitchFamily="18" charset="0"/>
                <a:cs typeface="Times New Roman" pitchFamily="18" charset="0"/>
              </a:rPr>
              <a:t> Games,”arXiv:1607.03202 [</a:t>
            </a:r>
            <a:r>
              <a:rPr lang="en-US" sz="1500" dirty="0" err="1" smtClean="0">
                <a:latin typeface="Times New Roman" pitchFamily="18" charset="0"/>
                <a:cs typeface="Times New Roman" pitchFamily="18" charset="0"/>
              </a:rPr>
              <a:t>cs</a:t>
            </a:r>
            <a:r>
              <a:rPr lang="en-US" sz="1500" dirty="0" smtClean="0">
                <a:latin typeface="Times New Roman" pitchFamily="18" charset="0"/>
                <a:cs typeface="Times New Roman" pitchFamily="18" charset="0"/>
              </a:rPr>
              <a:t>, stat], Jul. 2016</a:t>
            </a:r>
            <a:r>
              <a:rPr lang="en-US" sz="1500" dirty="0" smtClean="0">
                <a:latin typeface="Times New Roman" pitchFamily="18" charset="0"/>
                <a:cs typeface="Times New Roman" pitchFamily="18" charset="0"/>
              </a:rPr>
              <a:t>.</a:t>
            </a:r>
          </a:p>
          <a:p>
            <a:pPr algn="just">
              <a:lnSpc>
                <a:spcPct val="160000"/>
              </a:lnSpc>
            </a:pPr>
            <a:r>
              <a:rPr lang="en-US" sz="1500" dirty="0" smtClean="0">
                <a:latin typeface="Times New Roman" pitchFamily="18" charset="0"/>
                <a:cs typeface="Times New Roman" pitchFamily="18" charset="0"/>
              </a:rPr>
              <a:t>[</a:t>
            </a:r>
            <a:r>
              <a:rPr lang="en-US" sz="1500" dirty="0" smtClean="0">
                <a:latin typeface="Times New Roman" pitchFamily="18" charset="0"/>
                <a:cs typeface="Times New Roman" pitchFamily="18" charset="0"/>
              </a:rPr>
              <a:t>4] J. </a:t>
            </a:r>
            <a:r>
              <a:rPr lang="en-US" sz="1500" dirty="0" err="1" smtClean="0">
                <a:latin typeface="Times New Roman" pitchFamily="18" charset="0"/>
                <a:cs typeface="Times New Roman" pitchFamily="18" charset="0"/>
              </a:rPr>
              <a:t>Runge</a:t>
            </a:r>
            <a:r>
              <a:rPr lang="en-US" sz="1500" dirty="0" smtClean="0">
                <a:latin typeface="Times New Roman" pitchFamily="18" charset="0"/>
                <a:cs typeface="Times New Roman" pitchFamily="18" charset="0"/>
              </a:rPr>
              <a:t>, P. </a:t>
            </a:r>
            <a:r>
              <a:rPr lang="en-US" sz="1500" dirty="0" err="1" smtClean="0">
                <a:latin typeface="Times New Roman" pitchFamily="18" charset="0"/>
                <a:cs typeface="Times New Roman" pitchFamily="18" charset="0"/>
              </a:rPr>
              <a:t>Gao</a:t>
            </a:r>
            <a:r>
              <a:rPr lang="en-US" sz="1500" dirty="0" smtClean="0">
                <a:latin typeface="Times New Roman" pitchFamily="18" charset="0"/>
                <a:cs typeface="Times New Roman" pitchFamily="18" charset="0"/>
              </a:rPr>
              <a:t>, F. </a:t>
            </a:r>
            <a:r>
              <a:rPr lang="en-US" sz="1500" dirty="0" err="1" smtClean="0">
                <a:latin typeface="Times New Roman" pitchFamily="18" charset="0"/>
                <a:cs typeface="Times New Roman" pitchFamily="18" charset="0"/>
              </a:rPr>
              <a:t>Garcin</a:t>
            </a:r>
            <a:r>
              <a:rPr lang="en-US" sz="1500" dirty="0" smtClean="0">
                <a:latin typeface="Times New Roman" pitchFamily="18" charset="0"/>
                <a:cs typeface="Times New Roman" pitchFamily="18" charset="0"/>
              </a:rPr>
              <a:t>, and B. </a:t>
            </a:r>
            <a:r>
              <a:rPr lang="en-US" sz="1500" dirty="0" err="1" smtClean="0">
                <a:latin typeface="Times New Roman" pitchFamily="18" charset="0"/>
                <a:cs typeface="Times New Roman" pitchFamily="18" charset="0"/>
              </a:rPr>
              <a:t>Faltings</a:t>
            </a:r>
            <a:r>
              <a:rPr lang="en-US" sz="1500" dirty="0" smtClean="0">
                <a:latin typeface="Times New Roman" pitchFamily="18" charset="0"/>
                <a:cs typeface="Times New Roman" pitchFamily="18" charset="0"/>
              </a:rPr>
              <a:t>, “Churn prediction </a:t>
            </a:r>
            <a:r>
              <a:rPr lang="en-US" sz="1500" dirty="0" err="1" smtClean="0">
                <a:latin typeface="Times New Roman" pitchFamily="18" charset="0"/>
                <a:cs typeface="Times New Roman" pitchFamily="18" charset="0"/>
              </a:rPr>
              <a:t>forhigh</a:t>
            </a:r>
            <a:r>
              <a:rPr lang="en-US" sz="1500" dirty="0" smtClean="0">
                <a:latin typeface="Times New Roman" pitchFamily="18" charset="0"/>
                <a:cs typeface="Times New Roman" pitchFamily="18" charset="0"/>
              </a:rPr>
              <a:t>-value players in casual social games,” in2014 IEEE </a:t>
            </a:r>
            <a:r>
              <a:rPr lang="en-US" sz="1500" dirty="0" err="1" smtClean="0">
                <a:latin typeface="Times New Roman" pitchFamily="18" charset="0"/>
                <a:cs typeface="Times New Roman" pitchFamily="18" charset="0"/>
              </a:rPr>
              <a:t>Conferenceon</a:t>
            </a:r>
            <a:r>
              <a:rPr lang="en-US" sz="1500" dirty="0" smtClean="0">
                <a:latin typeface="Times New Roman" pitchFamily="18" charset="0"/>
                <a:cs typeface="Times New Roman" pitchFamily="18" charset="0"/>
              </a:rPr>
              <a:t> Computational Intelligence and Games, Aug. 2014, pp. 1–8</a:t>
            </a:r>
            <a:r>
              <a:rPr lang="en-US" sz="1500" dirty="0" smtClean="0">
                <a:latin typeface="Times New Roman" pitchFamily="18" charset="0"/>
                <a:cs typeface="Times New Roman" pitchFamily="18" charset="0"/>
              </a:rPr>
              <a:t>.</a:t>
            </a:r>
          </a:p>
          <a:p>
            <a:pPr algn="just">
              <a:lnSpc>
                <a:spcPct val="160000"/>
              </a:lnSpc>
            </a:pPr>
            <a:r>
              <a:rPr lang="en-US" sz="1500" dirty="0" smtClean="0">
                <a:latin typeface="Times New Roman" pitchFamily="18" charset="0"/>
                <a:cs typeface="Times New Roman" pitchFamily="18" charset="0"/>
              </a:rPr>
              <a:t>[</a:t>
            </a:r>
            <a:r>
              <a:rPr lang="en-US" sz="1500" dirty="0" smtClean="0">
                <a:latin typeface="Times New Roman" pitchFamily="18" charset="0"/>
                <a:cs typeface="Times New Roman" pitchFamily="18" charset="0"/>
              </a:rPr>
              <a:t>5] R. </a:t>
            </a:r>
            <a:r>
              <a:rPr lang="en-US" sz="1500" dirty="0" err="1" smtClean="0">
                <a:latin typeface="Times New Roman" pitchFamily="18" charset="0"/>
                <a:cs typeface="Times New Roman" pitchFamily="18" charset="0"/>
              </a:rPr>
              <a:t>Sifa</a:t>
            </a:r>
            <a:r>
              <a:rPr lang="en-US" sz="1500" dirty="0" smtClean="0">
                <a:latin typeface="Times New Roman" pitchFamily="18" charset="0"/>
                <a:cs typeface="Times New Roman" pitchFamily="18" charset="0"/>
              </a:rPr>
              <a:t>, S. </a:t>
            </a:r>
            <a:r>
              <a:rPr lang="en-US" sz="1500" dirty="0" err="1" smtClean="0">
                <a:latin typeface="Times New Roman" pitchFamily="18" charset="0"/>
                <a:cs typeface="Times New Roman" pitchFamily="18" charset="0"/>
              </a:rPr>
              <a:t>Srikanth</a:t>
            </a:r>
            <a:r>
              <a:rPr lang="en-US" sz="1500" dirty="0" smtClean="0">
                <a:latin typeface="Times New Roman" pitchFamily="18" charset="0"/>
                <a:cs typeface="Times New Roman" pitchFamily="18" charset="0"/>
              </a:rPr>
              <a:t>, A. </a:t>
            </a:r>
            <a:r>
              <a:rPr lang="en-US" sz="1500" dirty="0" err="1" smtClean="0">
                <a:latin typeface="Times New Roman" pitchFamily="18" charset="0"/>
                <a:cs typeface="Times New Roman" pitchFamily="18" charset="0"/>
              </a:rPr>
              <a:t>Drachen</a:t>
            </a:r>
            <a:r>
              <a:rPr lang="en-US" sz="1500" dirty="0" smtClean="0">
                <a:latin typeface="Times New Roman" pitchFamily="18" charset="0"/>
                <a:cs typeface="Times New Roman" pitchFamily="18" charset="0"/>
              </a:rPr>
              <a:t>, C. Ojeda, and C. </a:t>
            </a:r>
            <a:r>
              <a:rPr lang="en-US" sz="1500" dirty="0" err="1" smtClean="0">
                <a:latin typeface="Times New Roman" pitchFamily="18" charset="0"/>
                <a:cs typeface="Times New Roman" pitchFamily="18" charset="0"/>
              </a:rPr>
              <a:t>Bauckhage</a:t>
            </a:r>
            <a:r>
              <a:rPr lang="en-US" sz="1500" dirty="0" smtClean="0">
                <a:latin typeface="Times New Roman" pitchFamily="18" charset="0"/>
                <a:cs typeface="Times New Roman" pitchFamily="18" charset="0"/>
              </a:rPr>
              <a:t>, “Pre-</a:t>
            </a:r>
            <a:r>
              <a:rPr lang="en-US" sz="1500" dirty="0" err="1" smtClean="0">
                <a:latin typeface="Times New Roman" pitchFamily="18" charset="0"/>
                <a:cs typeface="Times New Roman" pitchFamily="18" charset="0"/>
              </a:rPr>
              <a:t>dicting</a:t>
            </a:r>
            <a:r>
              <a:rPr lang="en-US" sz="1500" dirty="0" smtClean="0">
                <a:latin typeface="Times New Roman" pitchFamily="18" charset="0"/>
                <a:cs typeface="Times New Roman" pitchFamily="18" charset="0"/>
              </a:rPr>
              <a:t> Retention in Sandbox Games with Tensor Factorization-</a:t>
            </a:r>
            <a:r>
              <a:rPr lang="en-US" sz="1500" dirty="0" err="1" smtClean="0">
                <a:latin typeface="Times New Roman" pitchFamily="18" charset="0"/>
                <a:cs typeface="Times New Roman" pitchFamily="18" charset="0"/>
              </a:rPr>
              <a:t>basedRepresentation</a:t>
            </a:r>
            <a:r>
              <a:rPr lang="en-US" sz="1500" dirty="0" smtClean="0">
                <a:latin typeface="Times New Roman" pitchFamily="18" charset="0"/>
                <a:cs typeface="Times New Roman" pitchFamily="18" charset="0"/>
              </a:rPr>
              <a:t> Learning,” in2016 IEEE Conference on </a:t>
            </a:r>
            <a:r>
              <a:rPr lang="en-US" sz="1500" dirty="0" err="1" smtClean="0">
                <a:latin typeface="Times New Roman" pitchFamily="18" charset="0"/>
                <a:cs typeface="Times New Roman" pitchFamily="18" charset="0"/>
              </a:rPr>
              <a:t>ComputationalIntelligence</a:t>
            </a:r>
            <a:r>
              <a:rPr lang="en-US" sz="1500" dirty="0" smtClean="0">
                <a:latin typeface="Times New Roman" pitchFamily="18" charset="0"/>
                <a:cs typeface="Times New Roman" pitchFamily="18" charset="0"/>
              </a:rPr>
              <a:t> and Games, Sep. 2016, pp. 1–8.</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rmAutofit fontScale="77500" lnSpcReduction="20000"/>
          </a:bodyPr>
          <a:lstStyle/>
          <a:p>
            <a:pPr algn="just">
              <a:lnSpc>
                <a:spcPct val="170000"/>
              </a:lnSpc>
            </a:pPr>
            <a:r>
              <a:rPr lang="en-US" sz="1900" dirty="0" smtClean="0">
                <a:latin typeface="Times New Roman" pitchFamily="18" charset="0"/>
                <a:cs typeface="Times New Roman" pitchFamily="18" charset="0"/>
              </a:rPr>
              <a:t>[6] M. </a:t>
            </a:r>
            <a:r>
              <a:rPr lang="en-US" sz="1900" dirty="0" err="1" smtClean="0">
                <a:latin typeface="Times New Roman" pitchFamily="18" charset="0"/>
                <a:cs typeface="Times New Roman" pitchFamily="18" charset="0"/>
              </a:rPr>
              <a:t>Tamassia</a:t>
            </a:r>
            <a:r>
              <a:rPr lang="en-US" sz="1900" dirty="0" smtClean="0">
                <a:latin typeface="Times New Roman" pitchFamily="18" charset="0"/>
                <a:cs typeface="Times New Roman" pitchFamily="18" charset="0"/>
              </a:rPr>
              <a:t>, W. </a:t>
            </a:r>
            <a:r>
              <a:rPr lang="en-US" sz="1900" dirty="0" err="1" smtClean="0">
                <a:latin typeface="Times New Roman" pitchFamily="18" charset="0"/>
                <a:cs typeface="Times New Roman" pitchFamily="18" charset="0"/>
              </a:rPr>
              <a:t>Raffe</a:t>
            </a:r>
            <a:r>
              <a:rPr lang="en-US" sz="1900" dirty="0" smtClean="0">
                <a:latin typeface="Times New Roman" pitchFamily="18" charset="0"/>
                <a:cs typeface="Times New Roman" pitchFamily="18" charset="0"/>
              </a:rPr>
              <a:t>, R. </a:t>
            </a:r>
            <a:r>
              <a:rPr lang="en-US" sz="1900" dirty="0" err="1" smtClean="0">
                <a:latin typeface="Times New Roman" pitchFamily="18" charset="0"/>
                <a:cs typeface="Times New Roman" pitchFamily="18" charset="0"/>
              </a:rPr>
              <a:t>Sifa</a:t>
            </a:r>
            <a:r>
              <a:rPr lang="en-US" sz="1900" dirty="0" smtClean="0">
                <a:latin typeface="Times New Roman" pitchFamily="18" charset="0"/>
                <a:cs typeface="Times New Roman" pitchFamily="18" charset="0"/>
              </a:rPr>
              <a:t>, A. </a:t>
            </a:r>
            <a:r>
              <a:rPr lang="en-US" sz="1900" dirty="0" err="1" smtClean="0">
                <a:latin typeface="Times New Roman" pitchFamily="18" charset="0"/>
                <a:cs typeface="Times New Roman" pitchFamily="18" charset="0"/>
              </a:rPr>
              <a:t>Drachen</a:t>
            </a:r>
            <a:r>
              <a:rPr lang="en-US" sz="1900" dirty="0" smtClean="0">
                <a:latin typeface="Times New Roman" pitchFamily="18" charset="0"/>
                <a:cs typeface="Times New Roman" pitchFamily="18" charset="0"/>
              </a:rPr>
              <a:t>, F. </a:t>
            </a:r>
            <a:r>
              <a:rPr lang="en-US" sz="1900" dirty="0" err="1" smtClean="0">
                <a:latin typeface="Times New Roman" pitchFamily="18" charset="0"/>
                <a:cs typeface="Times New Roman" pitchFamily="18" charset="0"/>
              </a:rPr>
              <a:t>Zambetta</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andM</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Hitchens</a:t>
            </a:r>
            <a:r>
              <a:rPr lang="en-US" sz="1900" dirty="0" smtClean="0">
                <a:latin typeface="Times New Roman" pitchFamily="18" charset="0"/>
                <a:cs typeface="Times New Roman" pitchFamily="18" charset="0"/>
              </a:rPr>
              <a:t>, “Predicting player churn in destiny: A Hidden </a:t>
            </a:r>
            <a:r>
              <a:rPr lang="en-US" sz="1900" dirty="0" err="1" smtClean="0">
                <a:latin typeface="Times New Roman" pitchFamily="18" charset="0"/>
                <a:cs typeface="Times New Roman" pitchFamily="18" charset="0"/>
              </a:rPr>
              <a:t>Markovmodels</a:t>
            </a:r>
            <a:r>
              <a:rPr lang="en-US" sz="1900" dirty="0" smtClean="0">
                <a:latin typeface="Times New Roman" pitchFamily="18" charset="0"/>
                <a:cs typeface="Times New Roman" pitchFamily="18" charset="0"/>
              </a:rPr>
              <a:t> approach to predicting player departure in a major online game,”in2016 IEEE Conference on Computational Intelligence and </a:t>
            </a:r>
            <a:r>
              <a:rPr lang="en-US" sz="1900" dirty="0" err="1" smtClean="0">
                <a:latin typeface="Times New Roman" pitchFamily="18" charset="0"/>
                <a:cs typeface="Times New Roman" pitchFamily="18" charset="0"/>
              </a:rPr>
              <a:t>Games,Sep</a:t>
            </a:r>
            <a:r>
              <a:rPr lang="en-US" sz="1900" dirty="0" smtClean="0">
                <a:latin typeface="Times New Roman" pitchFamily="18" charset="0"/>
                <a:cs typeface="Times New Roman" pitchFamily="18" charset="0"/>
              </a:rPr>
              <a:t>. 2016, pp. 1–8</a:t>
            </a:r>
            <a:r>
              <a:rPr lang="en-US" sz="1900" dirty="0" smtClean="0">
                <a:latin typeface="Times New Roman" pitchFamily="18" charset="0"/>
                <a:cs typeface="Times New Roman" pitchFamily="18" charset="0"/>
              </a:rPr>
              <a:t>.</a:t>
            </a:r>
          </a:p>
          <a:p>
            <a:pPr algn="just">
              <a:lnSpc>
                <a:spcPct val="170000"/>
              </a:lnSpc>
            </a:pPr>
            <a:r>
              <a:rPr lang="en-US" sz="1900" dirty="0" smtClean="0">
                <a:latin typeface="Times New Roman" pitchFamily="18" charset="0"/>
                <a:cs typeface="Times New Roman" pitchFamily="18" charset="0"/>
              </a:rPr>
              <a:t>[</a:t>
            </a:r>
            <a:r>
              <a:rPr lang="en-US" sz="1900" dirty="0" smtClean="0">
                <a:latin typeface="Times New Roman" pitchFamily="18" charset="0"/>
                <a:cs typeface="Times New Roman" pitchFamily="18" charset="0"/>
              </a:rPr>
              <a:t>7] P. </a:t>
            </a:r>
            <a:r>
              <a:rPr lang="en-US" sz="1900" dirty="0" err="1" smtClean="0">
                <a:latin typeface="Times New Roman" pitchFamily="18" charset="0"/>
                <a:cs typeface="Times New Roman" pitchFamily="18" charset="0"/>
              </a:rPr>
              <a:t>Bertens</a:t>
            </a:r>
            <a:r>
              <a:rPr lang="en-US" sz="1900" dirty="0" smtClean="0">
                <a:latin typeface="Times New Roman" pitchFamily="18" charset="0"/>
                <a:cs typeface="Times New Roman" pitchFamily="18" charset="0"/>
              </a:rPr>
              <a:t>, A. </a:t>
            </a:r>
            <a:r>
              <a:rPr lang="en-US" sz="1900" dirty="0" err="1" smtClean="0">
                <a:latin typeface="Times New Roman" pitchFamily="18" charset="0"/>
                <a:cs typeface="Times New Roman" pitchFamily="18" charset="0"/>
              </a:rPr>
              <a:t>Guitart</a:t>
            </a:r>
            <a:r>
              <a:rPr lang="en-US" sz="1900" dirty="0" smtClean="0">
                <a:latin typeface="Times New Roman" pitchFamily="18" charset="0"/>
                <a:cs typeface="Times New Roman" pitchFamily="18" charset="0"/>
              </a:rPr>
              <a:t>, and Á. </a:t>
            </a:r>
            <a:r>
              <a:rPr lang="en-US" sz="1900" dirty="0" err="1" smtClean="0">
                <a:latin typeface="Times New Roman" pitchFamily="18" charset="0"/>
                <a:cs typeface="Times New Roman" pitchFamily="18" charset="0"/>
              </a:rPr>
              <a:t>Periáñez</a:t>
            </a:r>
            <a:r>
              <a:rPr lang="en-US" sz="1900" dirty="0" smtClean="0">
                <a:latin typeface="Times New Roman" pitchFamily="18" charset="0"/>
                <a:cs typeface="Times New Roman" pitchFamily="18" charset="0"/>
              </a:rPr>
              <a:t>, “Games and big data: A </a:t>
            </a:r>
            <a:r>
              <a:rPr lang="en-US" sz="1900" dirty="0" err="1" smtClean="0">
                <a:latin typeface="Times New Roman" pitchFamily="18" charset="0"/>
                <a:cs typeface="Times New Roman" pitchFamily="18" charset="0"/>
              </a:rPr>
              <a:t>scalablemulti</a:t>
            </a:r>
            <a:r>
              <a:rPr lang="en-US" sz="1900" dirty="0" smtClean="0">
                <a:latin typeface="Times New Roman" pitchFamily="18" charset="0"/>
                <a:cs typeface="Times New Roman" pitchFamily="18" charset="0"/>
              </a:rPr>
              <a:t>-dimensional churn prediction model,” in2017 IEEE </a:t>
            </a:r>
            <a:r>
              <a:rPr lang="en-US" sz="1900" dirty="0" err="1" smtClean="0">
                <a:latin typeface="Times New Roman" pitchFamily="18" charset="0"/>
                <a:cs typeface="Times New Roman" pitchFamily="18" charset="0"/>
              </a:rPr>
              <a:t>Conferenceon</a:t>
            </a:r>
            <a:r>
              <a:rPr lang="en-US" sz="1900" dirty="0" smtClean="0">
                <a:latin typeface="Times New Roman" pitchFamily="18" charset="0"/>
                <a:cs typeface="Times New Roman" pitchFamily="18" charset="0"/>
              </a:rPr>
              <a:t> Computational Intelligence and Games, Aug. 2017, pp. 33–36</a:t>
            </a:r>
            <a:r>
              <a:rPr lang="en-US" sz="1900" dirty="0" smtClean="0">
                <a:latin typeface="Times New Roman" pitchFamily="18" charset="0"/>
                <a:cs typeface="Times New Roman" pitchFamily="18" charset="0"/>
              </a:rPr>
              <a:t>.</a:t>
            </a:r>
          </a:p>
          <a:p>
            <a:pPr algn="just">
              <a:lnSpc>
                <a:spcPct val="170000"/>
              </a:lnSpc>
            </a:pPr>
            <a:r>
              <a:rPr lang="en-US" sz="1900" dirty="0" smtClean="0">
                <a:latin typeface="Times New Roman" pitchFamily="18" charset="0"/>
                <a:cs typeface="Times New Roman" pitchFamily="18" charset="0"/>
              </a:rPr>
              <a:t>[</a:t>
            </a:r>
            <a:r>
              <a:rPr lang="en-US" sz="1900" dirty="0" smtClean="0">
                <a:latin typeface="Times New Roman" pitchFamily="18" charset="0"/>
                <a:cs typeface="Times New Roman" pitchFamily="18" charset="0"/>
              </a:rPr>
              <a:t>8] J. </a:t>
            </a:r>
            <a:r>
              <a:rPr lang="en-US" sz="1900" dirty="0" err="1" smtClean="0">
                <a:latin typeface="Times New Roman" pitchFamily="18" charset="0"/>
                <a:cs typeface="Times New Roman" pitchFamily="18" charset="0"/>
              </a:rPr>
              <a:t>Jeon</a:t>
            </a:r>
            <a:r>
              <a:rPr lang="en-US" sz="1900" dirty="0" smtClean="0">
                <a:latin typeface="Times New Roman" pitchFamily="18" charset="0"/>
                <a:cs typeface="Times New Roman" pitchFamily="18" charset="0"/>
              </a:rPr>
              <a:t>, D. Yoon, S. Yang, and K. Kim, “Extracting gamers’ </a:t>
            </a:r>
            <a:r>
              <a:rPr lang="en-US" sz="1900" dirty="0" err="1" smtClean="0">
                <a:latin typeface="Times New Roman" pitchFamily="18" charset="0"/>
                <a:cs typeface="Times New Roman" pitchFamily="18" charset="0"/>
              </a:rPr>
              <a:t>cognitivepsychological</a:t>
            </a:r>
            <a:r>
              <a:rPr lang="en-US" sz="1900" dirty="0" smtClean="0">
                <a:latin typeface="Times New Roman" pitchFamily="18" charset="0"/>
                <a:cs typeface="Times New Roman" pitchFamily="18" charset="0"/>
              </a:rPr>
              <a:t> features and improving performance of churn </a:t>
            </a:r>
            <a:r>
              <a:rPr lang="en-US" sz="1900" dirty="0" err="1" smtClean="0">
                <a:latin typeface="Times New Roman" pitchFamily="18" charset="0"/>
                <a:cs typeface="Times New Roman" pitchFamily="18" charset="0"/>
              </a:rPr>
              <a:t>predictionfrom</a:t>
            </a:r>
            <a:r>
              <a:rPr lang="en-US" sz="1900" dirty="0" smtClean="0">
                <a:latin typeface="Times New Roman" pitchFamily="18" charset="0"/>
                <a:cs typeface="Times New Roman" pitchFamily="18" charset="0"/>
              </a:rPr>
              <a:t> mobile games,” in2017 IEEE Conference on </a:t>
            </a:r>
            <a:r>
              <a:rPr lang="en-US" sz="1900" dirty="0" err="1" smtClean="0">
                <a:latin typeface="Times New Roman" pitchFamily="18" charset="0"/>
                <a:cs typeface="Times New Roman" pitchFamily="18" charset="0"/>
              </a:rPr>
              <a:t>ComputationalIntelligence</a:t>
            </a:r>
            <a:r>
              <a:rPr lang="en-US" sz="1900" dirty="0" smtClean="0">
                <a:latin typeface="Times New Roman" pitchFamily="18" charset="0"/>
                <a:cs typeface="Times New Roman" pitchFamily="18" charset="0"/>
              </a:rPr>
              <a:t> and Games, Aug. 2017, pp. 150–153</a:t>
            </a:r>
            <a:r>
              <a:rPr lang="en-US" sz="1900" dirty="0" smtClean="0">
                <a:latin typeface="Times New Roman" pitchFamily="18" charset="0"/>
                <a:cs typeface="Times New Roman" pitchFamily="18" charset="0"/>
              </a:rPr>
              <a:t>.</a:t>
            </a:r>
          </a:p>
          <a:p>
            <a:pPr algn="just">
              <a:lnSpc>
                <a:spcPct val="170000"/>
              </a:lnSpc>
            </a:pPr>
            <a:r>
              <a:rPr lang="en-US" sz="1900" dirty="0" smtClean="0">
                <a:latin typeface="Times New Roman" pitchFamily="18" charset="0"/>
                <a:cs typeface="Times New Roman" pitchFamily="18" charset="0"/>
              </a:rPr>
              <a:t>[</a:t>
            </a:r>
            <a:r>
              <a:rPr lang="en-US" sz="1900" dirty="0" smtClean="0">
                <a:latin typeface="Times New Roman" pitchFamily="18" charset="0"/>
                <a:cs typeface="Times New Roman" pitchFamily="18" charset="0"/>
              </a:rPr>
              <a:t>9] E. Lee, B. Kim, S. Kang, B. Kang, Y. Jang, and H. K. Kim, “</a:t>
            </a:r>
            <a:r>
              <a:rPr lang="en-US" sz="1900" dirty="0" err="1" smtClean="0">
                <a:latin typeface="Times New Roman" pitchFamily="18" charset="0"/>
                <a:cs typeface="Times New Roman" pitchFamily="18" charset="0"/>
              </a:rPr>
              <a:t>ProfitOptimizing</a:t>
            </a:r>
            <a:r>
              <a:rPr lang="en-US" sz="1900" dirty="0" smtClean="0">
                <a:latin typeface="Times New Roman" pitchFamily="18" charset="0"/>
                <a:cs typeface="Times New Roman" pitchFamily="18" charset="0"/>
              </a:rPr>
              <a:t> Churn Prediction for Long-term Loyal Customer in </a:t>
            </a:r>
            <a:r>
              <a:rPr lang="en-US" sz="1900" dirty="0" err="1" smtClean="0">
                <a:latin typeface="Times New Roman" pitchFamily="18" charset="0"/>
                <a:cs typeface="Times New Roman" pitchFamily="18" charset="0"/>
              </a:rPr>
              <a:t>Onlinegames,”IEEE</a:t>
            </a:r>
            <a:r>
              <a:rPr lang="en-US" sz="1900" dirty="0" smtClean="0">
                <a:latin typeface="Times New Roman" pitchFamily="18" charset="0"/>
                <a:cs typeface="Times New Roman" pitchFamily="18" charset="0"/>
              </a:rPr>
              <a:t> Transactions on Games, pp. 1–1, 2018</a:t>
            </a:r>
            <a:r>
              <a:rPr lang="en-US" sz="1900" dirty="0" smtClean="0">
                <a:latin typeface="Times New Roman" pitchFamily="18" charset="0"/>
                <a:cs typeface="Times New Roman" pitchFamily="18" charset="0"/>
              </a:rPr>
              <a:t>.</a:t>
            </a:r>
          </a:p>
          <a:p>
            <a:pPr algn="just">
              <a:lnSpc>
                <a:spcPct val="170000"/>
              </a:lnSpc>
            </a:pPr>
            <a:r>
              <a:rPr lang="en-US" sz="1900" dirty="0" smtClean="0">
                <a:latin typeface="Times New Roman" pitchFamily="18" charset="0"/>
                <a:cs typeface="Times New Roman" pitchFamily="18" charset="0"/>
              </a:rPr>
              <a:t>[</a:t>
            </a:r>
            <a:r>
              <a:rPr lang="en-US" sz="1900" dirty="0" smtClean="0">
                <a:latin typeface="Times New Roman" pitchFamily="18" charset="0"/>
                <a:cs typeface="Times New Roman" pitchFamily="18" charset="0"/>
              </a:rPr>
              <a:t>10] K.-J. Kim, D. Yoon, J. </a:t>
            </a:r>
            <a:r>
              <a:rPr lang="en-US" sz="1900" dirty="0" err="1" smtClean="0">
                <a:latin typeface="Times New Roman" pitchFamily="18" charset="0"/>
                <a:cs typeface="Times New Roman" pitchFamily="18" charset="0"/>
              </a:rPr>
              <a:t>Jeon</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S.-i</a:t>
            </a:r>
            <a:r>
              <a:rPr lang="en-US" sz="1900" dirty="0" smtClean="0">
                <a:latin typeface="Times New Roman" pitchFamily="18" charset="0"/>
                <a:cs typeface="Times New Roman" pitchFamily="18" charset="0"/>
              </a:rPr>
              <a:t>. Yang, S.-K. Lee, E. Lee, Y. Jang, </a:t>
            </a:r>
            <a:r>
              <a:rPr lang="en-US" sz="1900" dirty="0" err="1" smtClean="0">
                <a:latin typeface="Times New Roman" pitchFamily="18" charset="0"/>
                <a:cs typeface="Times New Roman" pitchFamily="18" charset="0"/>
              </a:rPr>
              <a:t>D.-W.Kim</a:t>
            </a:r>
            <a:r>
              <a:rPr lang="en-US" sz="1900" dirty="0" smtClean="0">
                <a:latin typeface="Times New Roman" pitchFamily="18" charset="0"/>
                <a:cs typeface="Times New Roman" pitchFamily="18" charset="0"/>
              </a:rPr>
              <a:t>, P. P. Chen, A. </a:t>
            </a:r>
            <a:r>
              <a:rPr lang="en-US" sz="1900" dirty="0" err="1" smtClean="0">
                <a:latin typeface="Times New Roman" pitchFamily="18" charset="0"/>
                <a:cs typeface="Times New Roman" pitchFamily="18" charset="0"/>
              </a:rPr>
              <a:t>Guitart</a:t>
            </a:r>
            <a:r>
              <a:rPr lang="en-US" sz="1900" dirty="0" smtClean="0">
                <a:latin typeface="Times New Roman" pitchFamily="18" charset="0"/>
                <a:cs typeface="Times New Roman" pitchFamily="18" charset="0"/>
              </a:rPr>
              <a:t>, P. </a:t>
            </a:r>
            <a:r>
              <a:rPr lang="en-US" sz="1900" dirty="0" err="1" smtClean="0">
                <a:latin typeface="Times New Roman" pitchFamily="18" charset="0"/>
                <a:cs typeface="Times New Roman" pitchFamily="18" charset="0"/>
              </a:rPr>
              <a:t>Bertens</a:t>
            </a:r>
            <a:r>
              <a:rPr lang="en-US" sz="1900" dirty="0" smtClean="0">
                <a:latin typeface="Times New Roman" pitchFamily="18" charset="0"/>
                <a:cs typeface="Times New Roman" pitchFamily="18" charset="0"/>
              </a:rPr>
              <a:t>, Á. </a:t>
            </a:r>
            <a:r>
              <a:rPr lang="en-US" sz="1900" dirty="0" err="1" smtClean="0">
                <a:latin typeface="Times New Roman" pitchFamily="18" charset="0"/>
                <a:cs typeface="Times New Roman" pitchFamily="18" charset="0"/>
              </a:rPr>
              <a:t>Periáñez</a:t>
            </a:r>
            <a:r>
              <a:rPr lang="en-US" sz="1900" dirty="0" smtClean="0">
                <a:latin typeface="Times New Roman" pitchFamily="18" charset="0"/>
                <a:cs typeface="Times New Roman" pitchFamily="18" charset="0"/>
              </a:rPr>
              <a:t>, F. </a:t>
            </a:r>
            <a:r>
              <a:rPr lang="en-US" sz="1900" dirty="0" err="1" smtClean="0">
                <a:latin typeface="Times New Roman" pitchFamily="18" charset="0"/>
                <a:cs typeface="Times New Roman" pitchFamily="18" charset="0"/>
              </a:rPr>
              <a:t>Hadiji</a:t>
            </a:r>
            <a:r>
              <a:rPr lang="en-US" sz="1900" dirty="0" smtClean="0">
                <a:latin typeface="Times New Roman" pitchFamily="18" charset="0"/>
                <a:cs typeface="Times New Roman" pitchFamily="18" charset="0"/>
              </a:rPr>
              <a:t>, M. </a:t>
            </a:r>
            <a:r>
              <a:rPr lang="en-US" sz="1900" dirty="0" err="1" smtClean="0">
                <a:latin typeface="Times New Roman" pitchFamily="18" charset="0"/>
                <a:cs typeface="Times New Roman" pitchFamily="18" charset="0"/>
              </a:rPr>
              <a:t>Müller,Y</a:t>
            </a:r>
            <a:r>
              <a:rPr lang="en-US" sz="1900" dirty="0" smtClean="0">
                <a:latin typeface="Times New Roman" pitchFamily="18" charset="0"/>
                <a:cs typeface="Times New Roman" pitchFamily="18" charset="0"/>
              </a:rPr>
              <a:t>. </a:t>
            </a:r>
            <a:r>
              <a:rPr lang="en-US" sz="1900" dirty="0" err="1" smtClean="0">
                <a:latin typeface="Times New Roman" pitchFamily="18" charset="0"/>
                <a:cs typeface="Times New Roman" pitchFamily="18" charset="0"/>
              </a:rPr>
              <a:t>Joo</a:t>
            </a:r>
            <a:r>
              <a:rPr lang="en-US" sz="1900" dirty="0" smtClean="0">
                <a:latin typeface="Times New Roman" pitchFamily="18" charset="0"/>
                <a:cs typeface="Times New Roman" pitchFamily="18" charset="0"/>
              </a:rPr>
              <a:t>, J. Lee, and I. Hwang, “Game Data Mining Competition on </a:t>
            </a:r>
            <a:r>
              <a:rPr lang="en-US" sz="1900" dirty="0" err="1" smtClean="0">
                <a:latin typeface="Times New Roman" pitchFamily="18" charset="0"/>
                <a:cs typeface="Times New Roman" pitchFamily="18" charset="0"/>
              </a:rPr>
              <a:t>ChurnPrediction</a:t>
            </a:r>
            <a:r>
              <a:rPr lang="en-US" sz="1900" dirty="0" smtClean="0">
                <a:latin typeface="Times New Roman" pitchFamily="18" charset="0"/>
                <a:cs typeface="Times New Roman" pitchFamily="18" charset="0"/>
              </a:rPr>
              <a:t> and Survival Analysis using Commercial Game Log Data,”arXiv:1802.02301 [</a:t>
            </a:r>
            <a:r>
              <a:rPr lang="en-US" sz="1900" dirty="0" err="1" smtClean="0">
                <a:latin typeface="Times New Roman" pitchFamily="18" charset="0"/>
                <a:cs typeface="Times New Roman" pitchFamily="18" charset="0"/>
              </a:rPr>
              <a:t>cs</a:t>
            </a:r>
            <a:r>
              <a:rPr lang="en-US" sz="1900" dirty="0" smtClean="0">
                <a:latin typeface="Times New Roman" pitchFamily="18" charset="0"/>
                <a:cs typeface="Times New Roman" pitchFamily="18" charset="0"/>
              </a:rPr>
              <a:t>], Feb. 2018.</a:t>
            </a:r>
          </a:p>
          <a:p>
            <a:pPr algn="just">
              <a:lnSpc>
                <a:spcPct val="170000"/>
              </a:lnSpc>
              <a:buNone/>
            </a:pP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1177</TotalTime>
  <Words>1387</Words>
  <Application>Microsoft Office PowerPoint</Application>
  <PresentationFormat>On-screen Show (4:3)</PresentationFormat>
  <Paragraphs>71</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Utilizing Players’ Playtime Records for Churn Prediction Mining Playtime Regularity</vt:lpstr>
      <vt:lpstr>Abstract</vt:lpstr>
      <vt:lpstr>Slide 3</vt:lpstr>
      <vt:lpstr>Existing System</vt:lpstr>
      <vt:lpstr>Disadvantage of Existing System</vt:lpstr>
      <vt:lpstr>PROPOSED SYSTEM :</vt:lpstr>
      <vt:lpstr>ADVANTAGE</vt:lpstr>
      <vt:lpstr>Slide 8</vt:lpstr>
      <vt:lpstr>Slide 9</vt:lpstr>
      <vt:lpstr>Architecture Diagram </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538</cp:revision>
  <dcterms:created xsi:type="dcterms:W3CDTF">2006-08-16T00:00:00Z</dcterms:created>
  <dcterms:modified xsi:type="dcterms:W3CDTF">2021-04-12T07:11:13Z</dcterms:modified>
</cp:coreProperties>
</file>