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260" r:id="rId5"/>
    <p:sldId id="262" r:id="rId6"/>
    <p:sldId id="263" r:id="rId7"/>
    <p:sldId id="294" r:id="rId8"/>
    <p:sldId id="327" r:id="rId9"/>
    <p:sldId id="326" r:id="rId10"/>
    <p:sldId id="298" r:id="rId11"/>
    <p:sldId id="296" r:id="rId12"/>
    <p:sldId id="295"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11-Apr-21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11-Apr-21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11-Apr-21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11-Apr-21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11-Apr-21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11-Apr-21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Toward Mining Capricious Data Streams A Generative Approach</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rmAutofit lnSpcReduction="10000"/>
          </a:bodyPr>
          <a:lstStyle/>
          <a:p>
            <a:pPr algn="just">
              <a:lnSpc>
                <a:spcPct val="170000"/>
              </a:lnSpc>
            </a:pPr>
            <a:r>
              <a:rPr lang="en-US" sz="1800" dirty="0" smtClean="0">
                <a:latin typeface="Times New Roman" pitchFamily="18" charset="0"/>
                <a:cs typeface="Times New Roman" pitchFamily="18" charset="0"/>
              </a:rPr>
              <a:t>Learning with streaming data has received </a:t>
            </a:r>
            <a:r>
              <a:rPr lang="en-US" sz="1800" dirty="0" err="1" smtClean="0">
                <a:latin typeface="Times New Roman" pitchFamily="18" charset="0"/>
                <a:cs typeface="Times New Roman" pitchFamily="18" charset="0"/>
              </a:rPr>
              <a:t>extensiveattention</a:t>
            </a:r>
            <a:r>
              <a:rPr lang="en-US" sz="1800" dirty="0" smtClean="0">
                <a:latin typeface="Times New Roman" pitchFamily="18" charset="0"/>
                <a:cs typeface="Times New Roman" pitchFamily="18" charset="0"/>
              </a:rPr>
              <a:t> during the past few years. </a:t>
            </a:r>
            <a:endParaRPr lang="en-US" sz="1800" dirty="0" smtClean="0">
              <a:latin typeface="Times New Roman" pitchFamily="18" charset="0"/>
              <a:cs typeface="Times New Roman" pitchFamily="18" charset="0"/>
            </a:endParaRPr>
          </a:p>
          <a:p>
            <a:pPr algn="just">
              <a:lnSpc>
                <a:spcPct val="170000"/>
              </a:lnSpc>
            </a:pPr>
            <a:r>
              <a:rPr lang="en-US" sz="1800" dirty="0" smtClean="0">
                <a:latin typeface="Times New Roman" pitchFamily="18" charset="0"/>
                <a:cs typeface="Times New Roman" pitchFamily="18" charset="0"/>
              </a:rPr>
              <a:t>Existing </a:t>
            </a:r>
            <a:r>
              <a:rPr lang="en-US" sz="1800" dirty="0" smtClean="0">
                <a:latin typeface="Times New Roman" pitchFamily="18" charset="0"/>
                <a:cs typeface="Times New Roman" pitchFamily="18" charset="0"/>
              </a:rPr>
              <a:t>approaches </a:t>
            </a:r>
            <a:r>
              <a:rPr lang="en-US" sz="1800" dirty="0" err="1" smtClean="0">
                <a:latin typeface="Times New Roman" pitchFamily="18" charset="0"/>
                <a:cs typeface="Times New Roman" pitchFamily="18" charset="0"/>
              </a:rPr>
              <a:t>assumethat</a:t>
            </a:r>
            <a:r>
              <a:rPr lang="en-US" sz="1800" dirty="0" smtClean="0">
                <a:latin typeface="Times New Roman" pitchFamily="18" charset="0"/>
                <a:cs typeface="Times New Roman" pitchFamily="18" charset="0"/>
              </a:rPr>
              <a:t> the feature space is fixed or changes by following </a:t>
            </a:r>
            <a:r>
              <a:rPr lang="en-US" sz="1800" dirty="0" err="1" smtClean="0">
                <a:latin typeface="Times New Roman" pitchFamily="18" charset="0"/>
                <a:cs typeface="Times New Roman" pitchFamily="18" charset="0"/>
              </a:rPr>
              <a:t>explicitregularities</a:t>
            </a:r>
            <a:r>
              <a:rPr lang="en-US" sz="1800" dirty="0" smtClean="0">
                <a:latin typeface="Times New Roman" pitchFamily="18" charset="0"/>
                <a:cs typeface="Times New Roman" pitchFamily="18" charset="0"/>
              </a:rPr>
              <a:t>, limiting their applicability in real-time applications</a:t>
            </a:r>
            <a:r>
              <a:rPr lang="en-US" sz="1800" dirty="0" smtClean="0">
                <a:latin typeface="Times New Roman" pitchFamily="18" charset="0"/>
                <a:cs typeface="Times New Roman" pitchFamily="18" charset="0"/>
              </a:rPr>
              <a:t>.</a:t>
            </a:r>
          </a:p>
          <a:p>
            <a:pPr algn="just">
              <a:lnSpc>
                <a:spcPct val="170000"/>
              </a:lnSpc>
            </a:pPr>
            <a:r>
              <a:rPr lang="en-US" sz="1800" dirty="0" smtClean="0">
                <a:latin typeface="Times New Roman" pitchFamily="18" charset="0"/>
                <a:cs typeface="Times New Roman" pitchFamily="18" charset="0"/>
              </a:rPr>
              <a:t>For </a:t>
            </a:r>
            <a:r>
              <a:rPr lang="en-US" sz="1800" dirty="0" smtClean="0">
                <a:latin typeface="Times New Roman" pitchFamily="18" charset="0"/>
                <a:cs typeface="Times New Roman" pitchFamily="18" charset="0"/>
              </a:rPr>
              <a:t>example, in a smart healthcare platform, the feature space </a:t>
            </a:r>
            <a:r>
              <a:rPr lang="en-US" sz="1800" dirty="0" err="1" smtClean="0">
                <a:latin typeface="Times New Roman" pitchFamily="18" charset="0"/>
                <a:cs typeface="Times New Roman" pitchFamily="18" charset="0"/>
              </a:rPr>
              <a:t>ofthe</a:t>
            </a:r>
            <a:r>
              <a:rPr lang="en-US" sz="1800" dirty="0" smtClean="0">
                <a:latin typeface="Times New Roman" pitchFamily="18" charset="0"/>
                <a:cs typeface="Times New Roman" pitchFamily="18" charset="0"/>
              </a:rPr>
              <a:t> patient data varies when different medical service </a:t>
            </a:r>
            <a:r>
              <a:rPr lang="en-US" sz="1800" dirty="0" err="1" smtClean="0">
                <a:latin typeface="Times New Roman" pitchFamily="18" charset="0"/>
                <a:cs typeface="Times New Roman" pitchFamily="18" charset="0"/>
              </a:rPr>
              <a:t>providersuse</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nonidentical</a:t>
            </a:r>
            <a:r>
              <a:rPr lang="en-US" sz="1800" dirty="0" smtClean="0">
                <a:latin typeface="Times New Roman" pitchFamily="18" charset="0"/>
                <a:cs typeface="Times New Roman" pitchFamily="18" charset="0"/>
              </a:rPr>
              <a:t> feature sets to describe the patients’ symptoms</a:t>
            </a:r>
            <a:r>
              <a:rPr lang="en-US" sz="1800" dirty="0" smtClean="0">
                <a:latin typeface="Times New Roman" pitchFamily="18" charset="0"/>
                <a:cs typeface="Times New Roman" pitchFamily="18" charset="0"/>
              </a:rPr>
              <a:t>.</a:t>
            </a:r>
          </a:p>
          <a:p>
            <a:pPr algn="just">
              <a:lnSpc>
                <a:spcPct val="170000"/>
              </a:lnSpc>
            </a:pPr>
            <a:r>
              <a:rPr lang="en-US" sz="1800" dirty="0" smtClean="0">
                <a:latin typeface="Times New Roman" pitchFamily="18" charset="0"/>
                <a:cs typeface="Times New Roman" pitchFamily="18" charset="0"/>
              </a:rPr>
              <a:t>To </a:t>
            </a:r>
            <a:r>
              <a:rPr lang="en-US" sz="1800" dirty="0" smtClean="0">
                <a:latin typeface="Times New Roman" pitchFamily="18" charset="0"/>
                <a:cs typeface="Times New Roman" pitchFamily="18" charset="0"/>
              </a:rPr>
              <a:t>fill the gap, we in this article propose a novel learning </a:t>
            </a:r>
            <a:r>
              <a:rPr lang="en-US" sz="1800" dirty="0" err="1" smtClean="0">
                <a:latin typeface="Times New Roman" pitchFamily="18" charset="0"/>
                <a:cs typeface="Times New Roman" pitchFamily="18" charset="0"/>
              </a:rPr>
              <a:t>para-digm</a:t>
            </a:r>
            <a:r>
              <a:rPr lang="en-US" sz="1800" dirty="0" smtClean="0">
                <a:latin typeface="Times New Roman" pitchFamily="18" charset="0"/>
                <a:cs typeface="Times New Roman" pitchFamily="18" charset="0"/>
              </a:rPr>
              <a:t>, namely, Generative Learning With Streaming Capricious(GLSC) data, which does not make any assumption on the </a:t>
            </a:r>
            <a:r>
              <a:rPr lang="en-US" sz="1800" dirty="0" err="1" smtClean="0">
                <a:latin typeface="Times New Roman" pitchFamily="18" charset="0"/>
                <a:cs typeface="Times New Roman" pitchFamily="18" charset="0"/>
              </a:rPr>
              <a:t>featurespace</a:t>
            </a:r>
            <a:r>
              <a:rPr lang="en-US" sz="1800" dirty="0" smtClean="0">
                <a:latin typeface="Times New Roman" pitchFamily="18" charset="0"/>
                <a:cs typeface="Times New Roman" pitchFamily="18" charset="0"/>
              </a:rPr>
              <a:t> dynamics. </a:t>
            </a:r>
            <a:endParaRPr lang="en-IN" sz="18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pPr>
            <a:r>
              <a:rPr lang="en-US" sz="1800" dirty="0" smtClean="0">
                <a:latin typeface="Times New Roman" pitchFamily="18" charset="0"/>
                <a:cs typeface="Times New Roman" pitchFamily="18" charset="0"/>
              </a:rPr>
              <a:t>In other words, GLSC handles the data </a:t>
            </a:r>
            <a:r>
              <a:rPr lang="en-US" sz="1800" dirty="0" smtClean="0">
                <a:latin typeface="Times New Roman" pitchFamily="18" charset="0"/>
                <a:cs typeface="Times New Roman" pitchFamily="18" charset="0"/>
              </a:rPr>
              <a:t>streams with </a:t>
            </a:r>
            <a:r>
              <a:rPr lang="en-US" sz="1800" dirty="0" smtClean="0">
                <a:latin typeface="Times New Roman" pitchFamily="18" charset="0"/>
                <a:cs typeface="Times New Roman" pitchFamily="18" charset="0"/>
              </a:rPr>
              <a:t>a varying feature space, where each arriving data </a:t>
            </a:r>
            <a:r>
              <a:rPr lang="en-US" sz="1800" dirty="0" smtClean="0">
                <a:latin typeface="Times New Roman" pitchFamily="18" charset="0"/>
                <a:cs typeface="Times New Roman" pitchFamily="18" charset="0"/>
              </a:rPr>
              <a:t>instance can </a:t>
            </a:r>
            <a:r>
              <a:rPr lang="en-US" sz="1800" dirty="0" smtClean="0">
                <a:latin typeface="Times New Roman" pitchFamily="18" charset="0"/>
                <a:cs typeface="Times New Roman" pitchFamily="18" charset="0"/>
              </a:rPr>
              <a:t>arbitrarily carry new features and/or stop carrying </a:t>
            </a:r>
            <a:r>
              <a:rPr lang="en-US" sz="1800" dirty="0" smtClean="0">
                <a:latin typeface="Times New Roman" pitchFamily="18" charset="0"/>
                <a:cs typeface="Times New Roman" pitchFamily="18" charset="0"/>
              </a:rPr>
              <a:t>partial old </a:t>
            </a:r>
            <a:r>
              <a:rPr lang="en-US" sz="1800" dirty="0" smtClean="0">
                <a:latin typeface="Times New Roman" pitchFamily="18" charset="0"/>
                <a:cs typeface="Times New Roman" pitchFamily="18" charset="0"/>
              </a:rPr>
              <a:t>features</a:t>
            </a:r>
            <a:r>
              <a:rPr lang="en-US" sz="1800" dirty="0" smtClean="0">
                <a:latin typeface="Times New Roman" pitchFamily="18" charset="0"/>
                <a:cs typeface="Times New Roman" pitchFamily="18" charset="0"/>
              </a:rPr>
              <a:t>.</a:t>
            </a:r>
          </a:p>
          <a:p>
            <a:pPr algn="just">
              <a:lnSpc>
                <a:spcPct val="150000"/>
              </a:lnSpc>
            </a:pPr>
            <a:r>
              <a:rPr lang="en-US" sz="1800" dirty="0" smtClean="0">
                <a:latin typeface="Times New Roman" pitchFamily="18" charset="0"/>
                <a:cs typeface="Times New Roman" pitchFamily="18" charset="0"/>
              </a:rPr>
              <a:t>Specifically</a:t>
            </a:r>
            <a:r>
              <a:rPr lang="en-US" sz="1800" dirty="0" smtClean="0">
                <a:latin typeface="Times New Roman" pitchFamily="18" charset="0"/>
                <a:cs typeface="Times New Roman" pitchFamily="18" charset="0"/>
              </a:rPr>
              <a:t>, GLSC trains a learner on a </a:t>
            </a:r>
            <a:r>
              <a:rPr lang="en-US" sz="1800" dirty="0" smtClean="0">
                <a:latin typeface="Times New Roman" pitchFamily="18" charset="0"/>
                <a:cs typeface="Times New Roman" pitchFamily="18" charset="0"/>
              </a:rPr>
              <a:t>universal feature </a:t>
            </a:r>
            <a:r>
              <a:rPr lang="en-US" sz="1800" dirty="0" smtClean="0">
                <a:latin typeface="Times New Roman" pitchFamily="18" charset="0"/>
                <a:cs typeface="Times New Roman" pitchFamily="18" charset="0"/>
              </a:rPr>
              <a:t>space that establishes relationships between old and </a:t>
            </a:r>
            <a:r>
              <a:rPr lang="en-US" sz="1800" dirty="0" smtClean="0">
                <a:latin typeface="Times New Roman" pitchFamily="18" charset="0"/>
                <a:cs typeface="Times New Roman" pitchFamily="18" charset="0"/>
              </a:rPr>
              <a:t>new features</a:t>
            </a:r>
            <a:r>
              <a:rPr lang="en-US" sz="1800" dirty="0" smtClean="0">
                <a:latin typeface="Times New Roman" pitchFamily="18" charset="0"/>
                <a:cs typeface="Times New Roman" pitchFamily="18" charset="0"/>
              </a:rPr>
              <a:t>, so that the patterns learned in the old feature space </a:t>
            </a:r>
            <a:r>
              <a:rPr lang="en-US" sz="1800" dirty="0" smtClean="0">
                <a:latin typeface="Times New Roman" pitchFamily="18" charset="0"/>
                <a:cs typeface="Times New Roman" pitchFamily="18" charset="0"/>
              </a:rPr>
              <a:t>can be </a:t>
            </a:r>
            <a:r>
              <a:rPr lang="en-US" sz="1800" dirty="0" smtClean="0">
                <a:latin typeface="Times New Roman" pitchFamily="18" charset="0"/>
                <a:cs typeface="Times New Roman" pitchFamily="18" charset="0"/>
              </a:rPr>
              <a:t>used in the new feature space. </a:t>
            </a:r>
            <a:endParaRPr lang="en-US"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The </a:t>
            </a:r>
            <a:r>
              <a:rPr lang="en-US" sz="1800" dirty="0" smtClean="0">
                <a:latin typeface="Times New Roman" pitchFamily="18" charset="0"/>
                <a:cs typeface="Times New Roman" pitchFamily="18" charset="0"/>
              </a:rPr>
              <a:t>universal feature space </a:t>
            </a:r>
            <a:r>
              <a:rPr lang="en-US" sz="1800" dirty="0" smtClean="0">
                <a:latin typeface="Times New Roman" pitchFamily="18" charset="0"/>
                <a:cs typeface="Times New Roman" pitchFamily="18" charset="0"/>
              </a:rPr>
              <a:t>is constructed </a:t>
            </a:r>
            <a:r>
              <a:rPr lang="en-US" sz="1800" dirty="0" smtClean="0">
                <a:latin typeface="Times New Roman" pitchFamily="18" charset="0"/>
                <a:cs typeface="Times New Roman" pitchFamily="18" charset="0"/>
              </a:rPr>
              <a:t>by leveraging the </a:t>
            </a:r>
            <a:r>
              <a:rPr lang="en-US" sz="1800" dirty="0" smtClean="0">
                <a:latin typeface="Times New Roman" pitchFamily="18" charset="0"/>
                <a:cs typeface="Times New Roman" pitchFamily="18" charset="0"/>
              </a:rPr>
              <a:t>related nesses </a:t>
            </a:r>
            <a:r>
              <a:rPr lang="en-US" sz="1800" dirty="0" smtClean="0">
                <a:latin typeface="Times New Roman" pitchFamily="18" charset="0"/>
                <a:cs typeface="Times New Roman" pitchFamily="18" charset="0"/>
              </a:rPr>
              <a:t>among features. </a:t>
            </a:r>
            <a:endParaRPr lang="en-US"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We propose </a:t>
            </a:r>
            <a:r>
              <a:rPr lang="en-US" sz="1800" dirty="0" smtClean="0">
                <a:latin typeface="Times New Roman" pitchFamily="18" charset="0"/>
                <a:cs typeface="Times New Roman" pitchFamily="18" charset="0"/>
              </a:rPr>
              <a:t>a generative graphical model to model the </a:t>
            </a:r>
            <a:r>
              <a:rPr lang="en-US" sz="1800" dirty="0" smtClean="0">
                <a:latin typeface="Times New Roman" pitchFamily="18" charset="0"/>
                <a:cs typeface="Times New Roman" pitchFamily="18" charset="0"/>
              </a:rPr>
              <a:t>construction process</a:t>
            </a:r>
            <a:r>
              <a:rPr lang="en-US" sz="1800" dirty="0" smtClean="0">
                <a:latin typeface="Times New Roman" pitchFamily="18" charset="0"/>
                <a:cs typeface="Times New Roman" pitchFamily="18" charset="0"/>
              </a:rPr>
              <a:t>, and show that learning from the universal </a:t>
            </a:r>
            <a:r>
              <a:rPr lang="en-US" sz="1800" dirty="0" smtClean="0">
                <a:latin typeface="Times New Roman" pitchFamily="18" charset="0"/>
                <a:cs typeface="Times New Roman" pitchFamily="18" charset="0"/>
              </a:rPr>
              <a:t>feature space </a:t>
            </a:r>
            <a:r>
              <a:rPr lang="en-US" sz="1800" dirty="0" smtClean="0">
                <a:latin typeface="Times New Roman" pitchFamily="18" charset="0"/>
                <a:cs typeface="Times New Roman" pitchFamily="18" charset="0"/>
              </a:rPr>
              <a:t>can effectively improve the performance with </a:t>
            </a:r>
            <a:r>
              <a:rPr lang="en-US" sz="1800" dirty="0" smtClean="0">
                <a:latin typeface="Times New Roman" pitchFamily="18" charset="0"/>
                <a:cs typeface="Times New Roman" pitchFamily="18" charset="0"/>
              </a:rPr>
              <a:t>theoretical guarantees</a:t>
            </a:r>
            <a:r>
              <a:rPr lang="en-US" sz="1800" dirty="0" smtClean="0">
                <a:latin typeface="Times New Roman" pitchFamily="18" charset="0"/>
                <a:cs typeface="Times New Roman" pitchFamily="18" charset="0"/>
              </a:rPr>
              <a:t>. </a:t>
            </a:r>
            <a:endParaRPr lang="en-US"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The </a:t>
            </a:r>
            <a:r>
              <a:rPr lang="en-US" sz="1800" dirty="0" smtClean="0">
                <a:latin typeface="Times New Roman" pitchFamily="18" charset="0"/>
                <a:cs typeface="Times New Roman" pitchFamily="18" charset="0"/>
              </a:rPr>
              <a:t>experimental results demonstrate that </a:t>
            </a:r>
            <a:r>
              <a:rPr lang="en-US" sz="1800" dirty="0" smtClean="0">
                <a:latin typeface="Times New Roman" pitchFamily="18" charset="0"/>
                <a:cs typeface="Times New Roman" pitchFamily="18" charset="0"/>
              </a:rPr>
              <a:t>GLSC achieves </a:t>
            </a:r>
            <a:r>
              <a:rPr lang="en-US" sz="1800" dirty="0" smtClean="0">
                <a:latin typeface="Times New Roman" pitchFamily="18" charset="0"/>
                <a:cs typeface="Times New Roman" pitchFamily="18" charset="0"/>
              </a:rPr>
              <a:t>conspicuous performance on both synthetic and </a:t>
            </a:r>
            <a:r>
              <a:rPr lang="en-US" sz="1800" dirty="0" smtClean="0">
                <a:latin typeface="Times New Roman" pitchFamily="18" charset="0"/>
                <a:cs typeface="Times New Roman" pitchFamily="18" charset="0"/>
              </a:rPr>
              <a:t>real data </a:t>
            </a:r>
            <a:r>
              <a:rPr lang="en-US" sz="1800" dirty="0" smtClean="0">
                <a:latin typeface="Times New Roman" pitchFamily="18" charset="0"/>
                <a:cs typeface="Times New Roman" pitchFamily="18" charset="0"/>
              </a:rPr>
              <a:t>sets.</a:t>
            </a:r>
            <a:endParaRPr lang="en-IN" sz="1800" dirty="0" smtClean="0">
              <a:latin typeface="Times New Roman" pitchFamily="18" charset="0"/>
              <a:cs typeface="Times New Roman" pitchFamily="18" charset="0"/>
            </a:endParaRPr>
          </a:p>
          <a:p>
            <a:pPr algn="just">
              <a:lnSpc>
                <a:spcPct val="150000"/>
              </a:lnSpc>
            </a:pPr>
            <a:endParaRPr lang="en-IN" sz="18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1143000"/>
            <a:ext cx="6793992" cy="5562600"/>
          </a:xfrm>
        </p:spPr>
        <p:txBody>
          <a:bodyPr>
            <a:noAutofit/>
          </a:bodyPr>
          <a:lstStyle/>
          <a:p>
            <a:pPr algn="just"/>
            <a:r>
              <a:rPr lang="en-US" sz="2000" dirty="0" smtClean="0">
                <a:latin typeface="Times New Roman" pitchFamily="18" charset="0"/>
                <a:cs typeface="Times New Roman" pitchFamily="18" charset="0"/>
              </a:rPr>
              <a:t>The dissemination of data stream phenomenon has necessitated the development of stream mining algorithms. The area has attracted the attention of data mining community. </a:t>
            </a:r>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Online mining when data streams evolve over time, that is when concepts drift or change completely, is becoming one of the core issues of advanced analysis of data streams. </a:t>
            </a:r>
          </a:p>
          <a:p>
            <a:pPr algn="just"/>
            <a:r>
              <a:rPr lang="en-US" sz="2000" dirty="0" smtClean="0">
                <a:latin typeface="Times New Roman" pitchFamily="18" charset="0"/>
                <a:cs typeface="Times New Roman" pitchFamily="18" charset="0"/>
              </a:rPr>
              <a:t>When tackling non-stationary concepts, </a:t>
            </a:r>
            <a:r>
              <a:rPr lang="en-US" sz="2000" dirty="0" err="1" smtClean="0">
                <a:latin typeface="Times New Roman" pitchFamily="18" charset="0"/>
                <a:cs typeface="Times New Roman" pitchFamily="18" charset="0"/>
              </a:rPr>
              <a:t>ensem-bles</a:t>
            </a:r>
            <a:r>
              <a:rPr lang="en-US" sz="2000" dirty="0" smtClean="0">
                <a:latin typeface="Times New Roman" pitchFamily="18" charset="0"/>
                <a:cs typeface="Times New Roman" pitchFamily="18" charset="0"/>
              </a:rPr>
              <a:t> of classifiers have several advantages over single classifier methods: they are easy to scale and parallelize, they can adapt to change quickly </a:t>
            </a:r>
            <a:r>
              <a:rPr lang="en-US" sz="2000" dirty="0" err="1" smtClean="0">
                <a:latin typeface="Times New Roman" pitchFamily="18" charset="0"/>
                <a:cs typeface="Times New Roman" pitchFamily="18" charset="0"/>
              </a:rPr>
              <a:t>bypruning</a:t>
            </a:r>
            <a:r>
              <a:rPr lang="en-US" sz="2000" dirty="0" smtClean="0">
                <a:latin typeface="Times New Roman" pitchFamily="18" charset="0"/>
                <a:cs typeface="Times New Roman" pitchFamily="18" charset="0"/>
              </a:rPr>
              <a:t> under-performing parts of the ensemble, and they therefore </a:t>
            </a:r>
            <a:r>
              <a:rPr lang="en-US" sz="2000" dirty="0" err="1" smtClean="0">
                <a:latin typeface="Times New Roman" pitchFamily="18" charset="0"/>
                <a:cs typeface="Times New Roman" pitchFamily="18" charset="0"/>
              </a:rPr>
              <a:t>usu</a:t>
            </a:r>
            <a:r>
              <a:rPr lang="en-US" sz="2000" dirty="0" smtClean="0">
                <a:latin typeface="Times New Roman" pitchFamily="18" charset="0"/>
                <a:cs typeface="Times New Roman" pitchFamily="18" charset="0"/>
              </a:rPr>
              <a:t>-ally also generate more accurate concept descriptions.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6870192" cy="3657600"/>
          </a:xfrm>
        </p:spPr>
        <p:txBody>
          <a:bodyPr>
            <a:noAutofit/>
          </a:bodyPr>
          <a:lstStyle/>
          <a:p>
            <a:pPr algn="just"/>
            <a:r>
              <a:rPr lang="en-US" sz="2000" dirty="0" smtClean="0">
                <a:latin typeface="Times New Roman" pitchFamily="18" charset="0"/>
                <a:cs typeface="Times New Roman" pitchFamily="18" charset="0"/>
              </a:rPr>
              <a:t>Those approaches tackling the stream-</a:t>
            </a:r>
            <a:r>
              <a:rPr lang="en-US" sz="2000" dirty="0" err="1" smtClean="0">
                <a:latin typeface="Times New Roman" pitchFamily="18" charset="0"/>
                <a:cs typeface="Times New Roman" pitchFamily="18" charset="0"/>
              </a:rPr>
              <a:t>ing</a:t>
            </a:r>
            <a:r>
              <a:rPr lang="en-US" sz="2000" dirty="0" smtClean="0">
                <a:latin typeface="Times New Roman" pitchFamily="18" charset="0"/>
                <a:cs typeface="Times New Roman" pitchFamily="18" charset="0"/>
              </a:rPr>
              <a:t> data problem under different settings, however, rely on the assumptions that the feature space is fixed or changes by following explicit regularities</a:t>
            </a:r>
          </a:p>
          <a:p>
            <a:pPr algn="just"/>
            <a:r>
              <a:rPr lang="en-US" sz="2000" dirty="0" smtClean="0">
                <a:latin typeface="Times New Roman" pitchFamily="18" charset="0"/>
                <a:cs typeface="Times New Roman" pitchFamily="18" charset="0"/>
              </a:rPr>
              <a:t>we divide into two convex optimization sub problems, which are with respect to wt and G, respectively, and the two sub problems are simultaneously solved at each iteration.</a:t>
            </a:r>
          </a:p>
          <a:p>
            <a:pPr algn="just">
              <a:buNone/>
            </a:pPr>
            <a:endParaRPr lang="en-US"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They proposed a general framework to generate data simulating changing environments. Their framework accommodates the STAGGER and Moving Hyper plane generation strategies. They consider a set of k data sources with known distributions. </a:t>
            </a:r>
          </a:p>
          <a:p>
            <a:pPr algn="just">
              <a:lnSpc>
                <a:spcPct val="150000"/>
              </a:lnSpc>
            </a:pPr>
            <a:r>
              <a:rPr lang="en-US" sz="2000" dirty="0" smtClean="0">
                <a:latin typeface="Times New Roman" pitchFamily="18" charset="0"/>
                <a:cs typeface="Times New Roman" pitchFamily="18" charset="0"/>
              </a:rPr>
              <a:t>The proposed techniques have their roots in statistics and theoretical computer science. Data-based and task-based techniques are the two categories of data stream mining algorithms. Based on these two categories, a number of clustering, classification, frequency counting and time series analysis have been developed. </a:t>
            </a:r>
          </a:p>
          <a:p>
            <a:pPr algn="just">
              <a:lnSpc>
                <a:spcPct val="150000"/>
              </a:lnSpc>
            </a:pPr>
            <a:r>
              <a:rPr lang="en-US" sz="2000" dirty="0" smtClean="0">
                <a:latin typeface="Times New Roman" pitchFamily="18" charset="0"/>
                <a:cs typeface="Times New Roman" pitchFamily="18" charset="0"/>
              </a:rPr>
              <a:t>Systems have been implemented to use these techniques in real applications.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447800"/>
            <a:ext cx="7239000" cy="4648200"/>
          </a:xfrm>
        </p:spPr>
        <p:txBody>
          <a:bodyPr>
            <a:normAutofit/>
          </a:bodyPr>
          <a:lstStyle/>
          <a:p>
            <a:pPr lvl="0" algn="just"/>
            <a:r>
              <a:rPr lang="en-US" sz="2000" dirty="0" smtClean="0">
                <a:latin typeface="Times New Roman" pitchFamily="18" charset="0"/>
                <a:cs typeface="Times New Roman" pitchFamily="18" charset="0"/>
              </a:rPr>
              <a:t>This is the first work to learn with capricious data streams where data come with an arbitrarily varying feature space. We want to emphasize that our learning task does not make any assumption on the feature space dynamics, which is different from existing studies.</a:t>
            </a:r>
          </a:p>
          <a:p>
            <a:pPr lvl="0" algn="just"/>
            <a:r>
              <a:rPr lang="en-US" sz="2000" dirty="0" smtClean="0">
                <a:latin typeface="Times New Roman" pitchFamily="18" charset="0"/>
                <a:cs typeface="Times New Roman" pitchFamily="18" charset="0"/>
              </a:rPr>
              <a:t>We introduce a generative graphical model, which takes the observable feature space as the input and outputs a universal feature space. We analyze the performance bound of GLSC and prove that the obtained universal feature space can effectively improve the learning per-</a:t>
            </a:r>
            <a:r>
              <a:rPr lang="en-US" sz="2000" dirty="0" err="1" smtClean="0">
                <a:latin typeface="Times New Roman" pitchFamily="18" charset="0"/>
                <a:cs typeface="Times New Roman" pitchFamily="18" charset="0"/>
              </a:rPr>
              <a:t>formance</a:t>
            </a:r>
            <a:r>
              <a:rPr lang="en-US" sz="2000" dirty="0" smtClean="0">
                <a:latin typeface="Times New Roman" pitchFamily="18" charset="0"/>
                <a:cs typeface="Times New Roman" pitchFamily="18" charset="0"/>
              </a:rPr>
              <a:t>.</a:t>
            </a:r>
          </a:p>
          <a:p>
            <a:pPr lvl="0" algn="just"/>
            <a:r>
              <a:rPr lang="en-US" sz="2000" dirty="0" smtClean="0">
                <a:latin typeface="Times New Roman" pitchFamily="18" charset="0"/>
                <a:cs typeface="Times New Roman" pitchFamily="18" charset="0"/>
              </a:rPr>
              <a:t>Extensive experiments on both synthetic and real-world data sets demonstrate the superiority of GLSC.</a:t>
            </a:r>
          </a:p>
          <a:p>
            <a:pPr>
              <a:buNone/>
            </a:pPr>
            <a:endParaRPr lang="en-US" sz="2000" dirty="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64732"/>
        </p:xfrm>
        <a:graphic>
          <a:graphicData uri="http://schemas.openxmlformats.org/drawingml/2006/table">
            <a:tbl>
              <a:tblPr firstRow="1" bandRow="1">
                <a:tableStyleId>{5C22544A-7EE6-4342-B048-85BDC9FD1C3A}</a:tableStyleId>
              </a:tblPr>
              <a:tblGrid>
                <a:gridCol w="2622550"/>
                <a:gridCol w="2330450"/>
                <a:gridCol w="2914650"/>
              </a:tblGrid>
              <a:tr h="370840">
                <a:tc>
                  <a:txBody>
                    <a:bodyPr/>
                    <a:lstStyle/>
                    <a:p>
                      <a:pPr algn="ctr"/>
                      <a:r>
                        <a:rPr lang="en-US"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algn="just">
                        <a:lnSpc>
                          <a:spcPct val="115000"/>
                        </a:lnSpc>
                        <a:spcBef>
                          <a:spcPts val="0"/>
                        </a:spcBef>
                        <a:spcAft>
                          <a:spcPts val="0"/>
                        </a:spcAft>
                      </a:pPr>
                      <a:r>
                        <a:rPr lang="en-US" sz="1800" dirty="0">
                          <a:solidFill>
                            <a:srgbClr val="000000"/>
                          </a:solidFill>
                          <a:latin typeface="Times New Roman"/>
                          <a:ea typeface="Calibri"/>
                          <a:cs typeface="Times New Roman"/>
                        </a:rPr>
                        <a:t>Online convex programming and generalized </a:t>
                      </a:r>
                      <a:r>
                        <a:rPr lang="en-US" sz="1800" dirty="0" err="1">
                          <a:solidFill>
                            <a:srgbClr val="000000"/>
                          </a:solidFill>
                          <a:latin typeface="Times New Roman"/>
                          <a:ea typeface="Calibri"/>
                          <a:cs typeface="Times New Roman"/>
                        </a:rPr>
                        <a:t>infinitesi</a:t>
                      </a:r>
                      <a:r>
                        <a:rPr lang="en-US" sz="1800" dirty="0">
                          <a:solidFill>
                            <a:srgbClr val="000000"/>
                          </a:solidFill>
                          <a:latin typeface="Times New Roman"/>
                          <a:ea typeface="Calibri"/>
                          <a:cs typeface="Times New Roman"/>
                        </a:rPr>
                        <a:t>-mal gradient ascent</a:t>
                      </a:r>
                      <a:endParaRPr lang="en-US" sz="1100" dirty="0">
                        <a:latin typeface="Calibri"/>
                        <a:ea typeface="Calibri"/>
                        <a:cs typeface="Times New Roman"/>
                      </a:endParaRPr>
                    </a:p>
                  </a:txBody>
                  <a:tcPr marL="68580" marR="68580" marT="0" marB="0"/>
                </a:tc>
                <a:tc>
                  <a:txBody>
                    <a:bodyPr/>
                    <a:lstStyle/>
                    <a:p>
                      <a:pPr marL="0" marR="0" algn="just">
                        <a:lnSpc>
                          <a:spcPct val="115000"/>
                        </a:lnSpc>
                        <a:spcBef>
                          <a:spcPts val="0"/>
                        </a:spcBef>
                        <a:spcAft>
                          <a:spcPts val="0"/>
                        </a:spcAft>
                      </a:pPr>
                      <a:r>
                        <a:rPr lang="en-US" sz="1800">
                          <a:solidFill>
                            <a:srgbClr val="000000"/>
                          </a:solidFill>
                          <a:latin typeface="Times New Roman"/>
                          <a:ea typeface="Calibri"/>
                          <a:cs typeface="Times New Roman"/>
                        </a:rPr>
                        <a:t>M. Zinkevich, </a:t>
                      </a:r>
                      <a:endParaRPr lang="en-US" sz="1100">
                        <a:latin typeface="Calibri"/>
                        <a:ea typeface="Calibri"/>
                        <a:cs typeface="Times New Roman"/>
                      </a:endParaRPr>
                    </a:p>
                  </a:txBody>
                  <a:tcPr marL="68580" marR="68580" marT="0" marB="0"/>
                </a:tc>
                <a:tc>
                  <a:txBody>
                    <a:bodyPr/>
                    <a:lstStyle/>
                    <a:p>
                      <a:pPr marL="0" marR="0" algn="just">
                        <a:lnSpc>
                          <a:spcPct val="115000"/>
                        </a:lnSpc>
                        <a:spcBef>
                          <a:spcPts val="0"/>
                        </a:spcBef>
                        <a:spcAft>
                          <a:spcPts val="0"/>
                        </a:spcAft>
                      </a:pPr>
                      <a:r>
                        <a:rPr lang="en-US" sz="1800">
                          <a:latin typeface="Times New Roman"/>
                          <a:ea typeface="Calibri"/>
                          <a:cs typeface="Times New Roman"/>
                        </a:rPr>
                        <a:t>This can be used to model factory production, farm production, and many other industrial optimization problems where one is unaware of the value of the items produced until they have already been constructed.</a:t>
                      </a:r>
                      <a:endParaRPr lang="en-US" sz="1100">
                        <a:latin typeface="Calibri"/>
                        <a:ea typeface="Calibri"/>
                        <a:cs typeface="Times New Roman"/>
                      </a:endParaRPr>
                    </a:p>
                  </a:txBody>
                  <a:tcPr marL="68580" marR="68580" marT="0" marB="0"/>
                </a:tc>
              </a:tr>
              <a:tr h="370840">
                <a:tc>
                  <a:txBody>
                    <a:bodyPr/>
                    <a:lstStyle/>
                    <a:p>
                      <a:pPr marL="0" marR="0" algn="just">
                        <a:lnSpc>
                          <a:spcPct val="115000"/>
                        </a:lnSpc>
                        <a:spcBef>
                          <a:spcPts val="0"/>
                        </a:spcBef>
                        <a:spcAft>
                          <a:spcPts val="0"/>
                        </a:spcAft>
                      </a:pPr>
                      <a:r>
                        <a:rPr lang="en-US" sz="1800">
                          <a:solidFill>
                            <a:srgbClr val="000000"/>
                          </a:solidFill>
                          <a:latin typeface="Times New Roman"/>
                          <a:ea typeface="Calibri"/>
                          <a:cs typeface="Times New Roman"/>
                        </a:rPr>
                        <a:t>Online passive-aggressive algorithms</a:t>
                      </a:r>
                      <a:endParaRPr lang="en-US" sz="1100">
                        <a:latin typeface="Calibri"/>
                        <a:ea typeface="Calibri"/>
                        <a:cs typeface="Times New Roman"/>
                      </a:endParaRPr>
                    </a:p>
                  </a:txBody>
                  <a:tcPr marL="68580" marR="68580" marT="0" marB="0"/>
                </a:tc>
                <a:tc>
                  <a:txBody>
                    <a:bodyPr/>
                    <a:lstStyle/>
                    <a:p>
                      <a:pPr marL="0" marR="0" algn="just">
                        <a:lnSpc>
                          <a:spcPct val="115000"/>
                        </a:lnSpc>
                        <a:spcBef>
                          <a:spcPts val="0"/>
                        </a:spcBef>
                        <a:spcAft>
                          <a:spcPts val="0"/>
                        </a:spcAft>
                      </a:pPr>
                      <a:r>
                        <a:rPr lang="en-US" sz="1800">
                          <a:solidFill>
                            <a:srgbClr val="000000"/>
                          </a:solidFill>
                          <a:latin typeface="Times New Roman"/>
                          <a:ea typeface="Calibri"/>
                          <a:cs typeface="Times New Roman"/>
                        </a:rPr>
                        <a:t>K. Crammer, O. Dekel, J. Keshet, S. Shalev-Shwartz, and Y. Singer,“</a:t>
                      </a:r>
                      <a:endParaRPr lang="en-US" sz="1100">
                        <a:latin typeface="Calibri"/>
                        <a:ea typeface="Calibri"/>
                        <a:cs typeface="Times New Roman"/>
                      </a:endParaRPr>
                    </a:p>
                  </a:txBody>
                  <a:tcPr marL="68580" marR="68580" marT="0" marB="0"/>
                </a:tc>
                <a:tc>
                  <a:txBody>
                    <a:bodyPr/>
                    <a:lstStyle/>
                    <a:p>
                      <a:pPr marL="0" marR="0" algn="just">
                        <a:lnSpc>
                          <a:spcPct val="115000"/>
                        </a:lnSpc>
                        <a:spcBef>
                          <a:spcPts val="0"/>
                        </a:spcBef>
                        <a:spcAft>
                          <a:spcPts val="0"/>
                        </a:spcAft>
                      </a:pPr>
                      <a:r>
                        <a:rPr lang="en-US" sz="1800" dirty="0">
                          <a:latin typeface="Times New Roman"/>
                          <a:ea typeface="Calibri"/>
                          <a:cs typeface="Times New Roman"/>
                        </a:rPr>
                        <a:t>In particular we derive and analyze algorithms for binary and multiclass categorization, regression, </a:t>
                      </a:r>
                      <a:r>
                        <a:rPr lang="en-US" sz="1800" dirty="0" err="1">
                          <a:latin typeface="Times New Roman"/>
                          <a:ea typeface="Calibri"/>
                          <a:cs typeface="Times New Roman"/>
                        </a:rPr>
                        <a:t>uniclass</a:t>
                      </a:r>
                      <a:r>
                        <a:rPr lang="en-US" sz="1800" dirty="0">
                          <a:latin typeface="Times New Roman"/>
                          <a:ea typeface="Calibri"/>
                          <a:cs typeface="Times New Roman"/>
                        </a:rPr>
                        <a:t> prediction and sequence prediction. The update steps of our different algorithms are all based on analytical solutions to simple constrained optimization problems.</a:t>
                      </a: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18328"/>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algn="just">
                        <a:lnSpc>
                          <a:spcPct val="115000"/>
                        </a:lnSpc>
                        <a:spcBef>
                          <a:spcPts val="0"/>
                        </a:spcBef>
                        <a:spcAft>
                          <a:spcPts val="0"/>
                        </a:spcAft>
                      </a:pPr>
                      <a:r>
                        <a:rPr lang="en-US" sz="1800" dirty="0">
                          <a:solidFill>
                            <a:srgbClr val="000000"/>
                          </a:solidFill>
                          <a:latin typeface="Times New Roman"/>
                          <a:ea typeface="Calibri"/>
                          <a:cs typeface="Times New Roman"/>
                        </a:rPr>
                        <a:t>Large-scale online </a:t>
                      </a:r>
                      <a:r>
                        <a:rPr lang="en-US" sz="1800" dirty="0" err="1">
                          <a:solidFill>
                            <a:srgbClr val="000000"/>
                          </a:solidFill>
                          <a:latin typeface="Times New Roman"/>
                          <a:ea typeface="Calibri"/>
                          <a:cs typeface="Times New Roman"/>
                        </a:rPr>
                        <a:t>kernellearning</a:t>
                      </a:r>
                      <a:r>
                        <a:rPr lang="en-US" sz="1800" dirty="0">
                          <a:solidFill>
                            <a:srgbClr val="000000"/>
                          </a:solidFill>
                          <a:latin typeface="Times New Roman"/>
                          <a:ea typeface="Calibri"/>
                          <a:cs typeface="Times New Roman"/>
                        </a:rPr>
                        <a:t> with random feature </a:t>
                      </a:r>
                      <a:r>
                        <a:rPr lang="en-US" sz="1800" dirty="0" err="1">
                          <a:solidFill>
                            <a:srgbClr val="000000"/>
                          </a:solidFill>
                          <a:latin typeface="Times New Roman"/>
                          <a:ea typeface="Calibri"/>
                          <a:cs typeface="Times New Roman"/>
                        </a:rPr>
                        <a:t>reparameterization</a:t>
                      </a:r>
                      <a:endParaRPr lang="en-US" sz="1100" dirty="0">
                        <a:latin typeface="Calibri"/>
                        <a:ea typeface="Calibri"/>
                        <a:cs typeface="Times New Roman"/>
                      </a:endParaRPr>
                    </a:p>
                  </a:txBody>
                  <a:tcPr marL="68580" marR="68580" marT="0" marB="0"/>
                </a:tc>
                <a:tc>
                  <a:txBody>
                    <a:bodyPr/>
                    <a:lstStyle/>
                    <a:p>
                      <a:pPr marL="0" marR="0" algn="just">
                        <a:lnSpc>
                          <a:spcPct val="115000"/>
                        </a:lnSpc>
                        <a:spcBef>
                          <a:spcPts val="0"/>
                        </a:spcBef>
                        <a:spcAft>
                          <a:spcPts val="0"/>
                        </a:spcAft>
                      </a:pPr>
                      <a:r>
                        <a:rPr lang="en-US" sz="1800">
                          <a:solidFill>
                            <a:srgbClr val="000000"/>
                          </a:solidFill>
                          <a:latin typeface="Times New Roman"/>
                          <a:ea typeface="Calibri"/>
                          <a:cs typeface="Times New Roman"/>
                        </a:rPr>
                        <a:t>T. D. Nguyen, T. Le, H. Bui, and D. Phung, </a:t>
                      </a:r>
                      <a:endParaRPr lang="en-US" sz="1100">
                        <a:latin typeface="Calibri"/>
                        <a:ea typeface="Calibri"/>
                        <a:cs typeface="Times New Roman"/>
                      </a:endParaRPr>
                    </a:p>
                  </a:txBody>
                  <a:tcPr marL="68580" marR="68580" marT="0" marB="0"/>
                </a:tc>
                <a:tc>
                  <a:txBody>
                    <a:bodyPr/>
                    <a:lstStyle/>
                    <a:p>
                      <a:pPr marL="0" marR="0" algn="just">
                        <a:lnSpc>
                          <a:spcPct val="115000"/>
                        </a:lnSpc>
                        <a:spcBef>
                          <a:spcPts val="0"/>
                        </a:spcBef>
                        <a:spcAft>
                          <a:spcPts val="0"/>
                        </a:spcAft>
                      </a:pPr>
                      <a:r>
                        <a:rPr lang="en-US" sz="1800">
                          <a:latin typeface="Times New Roman"/>
                          <a:ea typeface="Calibri"/>
                          <a:cs typeface="Times New Roman"/>
                        </a:rPr>
                        <a:t>We further introduce in this paper the reparameterized random feature (RRF), a random feature framework for large-scale online kernel learning to address both aforementioned challenges.</a:t>
                      </a:r>
                      <a:endParaRPr lang="en-US" sz="1100">
                        <a:latin typeface="Calibri"/>
                        <a:ea typeface="Calibri"/>
                        <a:cs typeface="Times New Roman"/>
                      </a:endParaRPr>
                    </a:p>
                  </a:txBody>
                  <a:tcPr marL="68580" marR="68580" marT="0" marB="0"/>
                </a:tc>
              </a:tr>
              <a:tr h="370840">
                <a:tc>
                  <a:txBody>
                    <a:bodyPr/>
                    <a:lstStyle/>
                    <a:p>
                      <a:pPr marL="0" marR="0" algn="just">
                        <a:lnSpc>
                          <a:spcPct val="115000"/>
                        </a:lnSpc>
                        <a:spcBef>
                          <a:spcPts val="0"/>
                        </a:spcBef>
                        <a:spcAft>
                          <a:spcPts val="0"/>
                        </a:spcAft>
                      </a:pPr>
                      <a:r>
                        <a:rPr lang="en-US" sz="1800">
                          <a:solidFill>
                            <a:srgbClr val="000000"/>
                          </a:solidFill>
                          <a:latin typeface="Times New Roman"/>
                          <a:ea typeface="Calibri"/>
                          <a:cs typeface="Times New Roman"/>
                        </a:rPr>
                        <a:t>Onlinelearning from trapezoidal data streams</a:t>
                      </a:r>
                      <a:endParaRPr lang="en-US" sz="1100">
                        <a:latin typeface="Calibri"/>
                        <a:ea typeface="Calibri"/>
                        <a:cs typeface="Times New Roman"/>
                      </a:endParaRPr>
                    </a:p>
                  </a:txBody>
                  <a:tcPr marL="68580" marR="68580" marT="0" marB="0"/>
                </a:tc>
                <a:tc>
                  <a:txBody>
                    <a:bodyPr/>
                    <a:lstStyle/>
                    <a:p>
                      <a:pPr marL="0" marR="0" algn="just">
                        <a:lnSpc>
                          <a:spcPct val="115000"/>
                        </a:lnSpc>
                        <a:spcBef>
                          <a:spcPts val="0"/>
                        </a:spcBef>
                        <a:spcAft>
                          <a:spcPts val="0"/>
                        </a:spcAft>
                      </a:pPr>
                      <a:r>
                        <a:rPr lang="en-US" sz="1800">
                          <a:solidFill>
                            <a:srgbClr val="000000"/>
                          </a:solidFill>
                          <a:latin typeface="Times New Roman"/>
                          <a:ea typeface="Calibri"/>
                          <a:cs typeface="Times New Roman"/>
                        </a:rPr>
                        <a:t>Q. Zhang, P. Zhang, G. Long, W. Ding, C. Zhang, and X. Wu, </a:t>
                      </a:r>
                      <a:endParaRPr lang="en-US" sz="1100">
                        <a:latin typeface="Calibri"/>
                        <a:ea typeface="Calibri"/>
                        <a:cs typeface="Times New Roman"/>
                      </a:endParaRPr>
                    </a:p>
                  </a:txBody>
                  <a:tcPr marL="68580" marR="68580" marT="0" marB="0"/>
                </a:tc>
                <a:tc>
                  <a:txBody>
                    <a:bodyPr/>
                    <a:lstStyle/>
                    <a:p>
                      <a:pPr marL="0" marR="0" algn="just">
                        <a:lnSpc>
                          <a:spcPct val="115000"/>
                        </a:lnSpc>
                        <a:spcBef>
                          <a:spcPts val="0"/>
                        </a:spcBef>
                        <a:spcAft>
                          <a:spcPts val="0"/>
                        </a:spcAft>
                      </a:pPr>
                      <a:r>
                        <a:rPr lang="en-US" sz="1800" dirty="0">
                          <a:latin typeface="Times New Roman"/>
                          <a:ea typeface="Calibri"/>
                          <a:cs typeface="Times New Roman"/>
                        </a:rPr>
                        <a:t>In this paper, we study a new problem of continuous learning from doubly-streaming data where both data volume and feature space increase over time.</a:t>
                      </a: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5" name="Content Placeholder 4" descr="C:\Users\TTS\Desktop\pic 1.png"/>
          <p:cNvPicPr>
            <a:picLocks noGrp="1"/>
          </p:cNvPicPr>
          <p:nvPr>
            <p:ph idx="1"/>
          </p:nvPr>
        </p:nvPicPr>
        <p:blipFill>
          <a:blip r:embed="rId2"/>
          <a:srcRect/>
          <a:stretch>
            <a:fillRect/>
          </a:stretch>
        </p:blipFill>
        <p:spPr bwMode="auto">
          <a:xfrm>
            <a:off x="1600200" y="1295400"/>
            <a:ext cx="6708775" cy="4648200"/>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685800"/>
            <a:ext cx="7790688" cy="5715000"/>
          </a:xfrm>
        </p:spPr>
        <p:txBody>
          <a:bodyPr>
            <a:noAutofit/>
          </a:bodyPr>
          <a:lstStyle/>
          <a:p>
            <a:pPr algn="just">
              <a:lnSpc>
                <a:spcPct val="160000"/>
              </a:lnSpc>
            </a:pPr>
            <a:r>
              <a:rPr lang="en-US" sz="1800" dirty="0" smtClean="0">
                <a:latin typeface="Times New Roman" pitchFamily="18" charset="0"/>
                <a:cs typeface="Times New Roman" pitchFamily="18" charset="0"/>
              </a:rPr>
              <a:t>[1] M. </a:t>
            </a:r>
            <a:r>
              <a:rPr lang="en-US" sz="1800" dirty="0" err="1" smtClean="0">
                <a:latin typeface="Times New Roman" pitchFamily="18" charset="0"/>
                <a:cs typeface="Times New Roman" pitchFamily="18" charset="0"/>
              </a:rPr>
              <a:t>Zinkevich</a:t>
            </a:r>
            <a:r>
              <a:rPr lang="en-US" sz="1800" dirty="0" smtClean="0">
                <a:latin typeface="Times New Roman" pitchFamily="18" charset="0"/>
                <a:cs typeface="Times New Roman" pitchFamily="18" charset="0"/>
              </a:rPr>
              <a:t>, “Online convex programming and generalized </a:t>
            </a:r>
            <a:r>
              <a:rPr lang="en-US" sz="1800" dirty="0" err="1" smtClean="0">
                <a:latin typeface="Times New Roman" pitchFamily="18" charset="0"/>
                <a:cs typeface="Times New Roman" pitchFamily="18" charset="0"/>
              </a:rPr>
              <a:t>infinitesi</a:t>
            </a:r>
            <a:r>
              <a:rPr lang="en-US" sz="1800" dirty="0" smtClean="0">
                <a:latin typeface="Times New Roman" pitchFamily="18" charset="0"/>
                <a:cs typeface="Times New Roman" pitchFamily="18" charset="0"/>
              </a:rPr>
              <a:t>-mal gradient ascent,” </a:t>
            </a:r>
            <a:r>
              <a:rPr lang="en-US" sz="1800" dirty="0" err="1" smtClean="0">
                <a:latin typeface="Times New Roman" pitchFamily="18" charset="0"/>
                <a:cs typeface="Times New Roman" pitchFamily="18" charset="0"/>
              </a:rPr>
              <a:t>inProc</a:t>
            </a:r>
            <a:r>
              <a:rPr lang="en-US" sz="1800" dirty="0" smtClean="0">
                <a:latin typeface="Times New Roman" pitchFamily="18" charset="0"/>
                <a:cs typeface="Times New Roman" pitchFamily="18" charset="0"/>
              </a:rPr>
              <a:t>. ICML, 2003, pp. 928–936</a:t>
            </a:r>
            <a:r>
              <a:rPr lang="en-US" sz="1800" dirty="0" smtClean="0">
                <a:latin typeface="Times New Roman" pitchFamily="18" charset="0"/>
                <a:cs typeface="Times New Roman" pitchFamily="18" charset="0"/>
              </a:rPr>
              <a:t>.</a:t>
            </a:r>
          </a:p>
          <a:p>
            <a:pPr algn="just">
              <a:lnSpc>
                <a:spcPct val="160000"/>
              </a:lnSpc>
            </a:pP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2] K. Crammer, O. </a:t>
            </a:r>
            <a:r>
              <a:rPr lang="en-US" sz="1800" dirty="0" err="1" smtClean="0">
                <a:latin typeface="Times New Roman" pitchFamily="18" charset="0"/>
                <a:cs typeface="Times New Roman" pitchFamily="18" charset="0"/>
              </a:rPr>
              <a:t>Dekel</a:t>
            </a:r>
            <a:r>
              <a:rPr lang="en-US" sz="1800" dirty="0" smtClean="0">
                <a:latin typeface="Times New Roman" pitchFamily="18" charset="0"/>
                <a:cs typeface="Times New Roman" pitchFamily="18" charset="0"/>
              </a:rPr>
              <a:t>, J. </a:t>
            </a:r>
            <a:r>
              <a:rPr lang="en-US" sz="1800" dirty="0" err="1" smtClean="0">
                <a:latin typeface="Times New Roman" pitchFamily="18" charset="0"/>
                <a:cs typeface="Times New Roman" pitchFamily="18" charset="0"/>
              </a:rPr>
              <a:t>Keshet</a:t>
            </a:r>
            <a:r>
              <a:rPr lang="en-US" sz="1800" dirty="0" smtClean="0">
                <a:latin typeface="Times New Roman" pitchFamily="18" charset="0"/>
                <a:cs typeface="Times New Roman" pitchFamily="18" charset="0"/>
              </a:rPr>
              <a:t>, S. </a:t>
            </a:r>
            <a:r>
              <a:rPr lang="en-US" sz="1800" dirty="0" err="1" smtClean="0">
                <a:latin typeface="Times New Roman" pitchFamily="18" charset="0"/>
                <a:cs typeface="Times New Roman" pitchFamily="18" charset="0"/>
              </a:rPr>
              <a:t>Shalev-Shwartz</a:t>
            </a:r>
            <a:r>
              <a:rPr lang="en-US" sz="1800" dirty="0" smtClean="0">
                <a:latin typeface="Times New Roman" pitchFamily="18" charset="0"/>
                <a:cs typeface="Times New Roman" pitchFamily="18" charset="0"/>
              </a:rPr>
              <a:t>, and Y. </a:t>
            </a:r>
            <a:r>
              <a:rPr lang="en-US" sz="1800" dirty="0" err="1" smtClean="0">
                <a:latin typeface="Times New Roman" pitchFamily="18" charset="0"/>
                <a:cs typeface="Times New Roman" pitchFamily="18" charset="0"/>
              </a:rPr>
              <a:t>Singer,“Online</a:t>
            </a:r>
            <a:r>
              <a:rPr lang="en-US" sz="1800" dirty="0" smtClean="0">
                <a:latin typeface="Times New Roman" pitchFamily="18" charset="0"/>
                <a:cs typeface="Times New Roman" pitchFamily="18" charset="0"/>
              </a:rPr>
              <a:t> passive-aggressive algorithms,”J.Mach.Learn.Res.,vol.7,pp. 551–585, Dec. 2006</a:t>
            </a:r>
            <a:r>
              <a:rPr lang="en-US" sz="1800" dirty="0" smtClean="0">
                <a:latin typeface="Times New Roman" pitchFamily="18" charset="0"/>
                <a:cs typeface="Times New Roman" pitchFamily="18" charset="0"/>
              </a:rPr>
              <a:t>.</a:t>
            </a:r>
          </a:p>
          <a:p>
            <a:pPr algn="just">
              <a:lnSpc>
                <a:spcPct val="160000"/>
              </a:lnSpc>
            </a:pPr>
            <a:r>
              <a:rPr lang="en-US" sz="1800" dirty="0" smtClean="0">
                <a:latin typeface="Times New Roman" pitchFamily="18" charset="0"/>
                <a:cs typeface="Times New Roman" pitchFamily="18" charset="0"/>
              </a:rPr>
              <a:t>[3] T. D. Nguyen, T. Le, H. Bui, and D. </a:t>
            </a:r>
            <a:r>
              <a:rPr lang="en-US" sz="1800" dirty="0" err="1" smtClean="0">
                <a:latin typeface="Times New Roman" pitchFamily="18" charset="0"/>
                <a:cs typeface="Times New Roman" pitchFamily="18" charset="0"/>
              </a:rPr>
              <a:t>Phung</a:t>
            </a:r>
            <a:r>
              <a:rPr lang="en-US" sz="1800" dirty="0" smtClean="0">
                <a:latin typeface="Times New Roman" pitchFamily="18" charset="0"/>
                <a:cs typeface="Times New Roman" pitchFamily="18" charset="0"/>
              </a:rPr>
              <a:t>, “Large-scale online </a:t>
            </a:r>
            <a:r>
              <a:rPr lang="en-US" sz="1800" dirty="0" err="1" smtClean="0">
                <a:latin typeface="Times New Roman" pitchFamily="18" charset="0"/>
                <a:cs typeface="Times New Roman" pitchFamily="18" charset="0"/>
              </a:rPr>
              <a:t>kernellearning</a:t>
            </a:r>
            <a:r>
              <a:rPr lang="en-US" sz="1800" dirty="0" smtClean="0">
                <a:latin typeface="Times New Roman" pitchFamily="18" charset="0"/>
                <a:cs typeface="Times New Roman" pitchFamily="18" charset="0"/>
              </a:rPr>
              <a:t> with random feature </a:t>
            </a:r>
            <a:r>
              <a:rPr lang="en-US" sz="1800" dirty="0" err="1" smtClean="0">
                <a:latin typeface="Times New Roman" pitchFamily="18" charset="0"/>
                <a:cs typeface="Times New Roman" pitchFamily="18" charset="0"/>
              </a:rPr>
              <a:t>reparameterization</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inProc</a:t>
            </a:r>
            <a:r>
              <a:rPr lang="en-US" sz="1800" dirty="0" smtClean="0">
                <a:latin typeface="Times New Roman" pitchFamily="18" charset="0"/>
                <a:cs typeface="Times New Roman" pitchFamily="18" charset="0"/>
              </a:rPr>
              <a:t>. 26th Int. </a:t>
            </a:r>
            <a:r>
              <a:rPr lang="en-US" sz="1800" dirty="0" err="1" smtClean="0">
                <a:latin typeface="Times New Roman" pitchFamily="18" charset="0"/>
                <a:cs typeface="Times New Roman" pitchFamily="18" charset="0"/>
              </a:rPr>
              <a:t>JointConf</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Artif</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Intell</a:t>
            </a:r>
            <a:r>
              <a:rPr lang="en-US" sz="1800" dirty="0" smtClean="0">
                <a:latin typeface="Times New Roman" pitchFamily="18" charset="0"/>
                <a:cs typeface="Times New Roman" pitchFamily="18" charset="0"/>
              </a:rPr>
              <a:t>., Aug. 2017, pp. 2543–2549</a:t>
            </a:r>
            <a:r>
              <a:rPr lang="en-US" sz="1800" dirty="0" smtClean="0">
                <a:latin typeface="Times New Roman" pitchFamily="18" charset="0"/>
                <a:cs typeface="Times New Roman" pitchFamily="18" charset="0"/>
              </a:rPr>
              <a:t>.[</a:t>
            </a:r>
          </a:p>
          <a:p>
            <a:pPr algn="just">
              <a:lnSpc>
                <a:spcPct val="160000"/>
              </a:lnSpc>
            </a:pPr>
            <a:r>
              <a:rPr lang="en-US" sz="1800" dirty="0" smtClean="0">
                <a:latin typeface="Times New Roman" pitchFamily="18" charset="0"/>
                <a:cs typeface="Times New Roman" pitchFamily="18" charset="0"/>
              </a:rPr>
              <a:t>4</a:t>
            </a:r>
            <a:r>
              <a:rPr lang="en-US" sz="1800" dirty="0" smtClean="0">
                <a:latin typeface="Times New Roman" pitchFamily="18" charset="0"/>
                <a:cs typeface="Times New Roman" pitchFamily="18" charset="0"/>
              </a:rPr>
              <a:t>] Q. Zhang, P. Zhang, G. Long, W. Ding, C. Zhang, and X. Wu, “</a:t>
            </a:r>
            <a:r>
              <a:rPr lang="en-US" sz="1800" dirty="0" err="1" smtClean="0">
                <a:latin typeface="Times New Roman" pitchFamily="18" charset="0"/>
                <a:cs typeface="Times New Roman" pitchFamily="18" charset="0"/>
              </a:rPr>
              <a:t>Onlinelearning</a:t>
            </a:r>
            <a:r>
              <a:rPr lang="en-US" sz="1800" dirty="0" smtClean="0">
                <a:latin typeface="Times New Roman" pitchFamily="18" charset="0"/>
                <a:cs typeface="Times New Roman" pitchFamily="18" charset="0"/>
              </a:rPr>
              <a:t> from trapezoidal data </a:t>
            </a:r>
            <a:r>
              <a:rPr lang="en-US" sz="1800" dirty="0" err="1" smtClean="0">
                <a:latin typeface="Times New Roman" pitchFamily="18" charset="0"/>
                <a:cs typeface="Times New Roman" pitchFamily="18" charset="0"/>
              </a:rPr>
              <a:t>streams,”IEEE</a:t>
            </a:r>
            <a:r>
              <a:rPr lang="en-US" sz="1800" dirty="0" smtClean="0">
                <a:latin typeface="Times New Roman" pitchFamily="18" charset="0"/>
                <a:cs typeface="Times New Roman" pitchFamily="18" charset="0"/>
              </a:rPr>
              <a:t> Trans. </a:t>
            </a:r>
            <a:r>
              <a:rPr lang="en-US" sz="1800" dirty="0" err="1" smtClean="0">
                <a:latin typeface="Times New Roman" pitchFamily="18" charset="0"/>
                <a:cs typeface="Times New Roman" pitchFamily="18" charset="0"/>
              </a:rPr>
              <a:t>Knowl</a:t>
            </a:r>
            <a:r>
              <a:rPr lang="en-US" sz="1800" dirty="0" smtClean="0">
                <a:latin typeface="Times New Roman" pitchFamily="18" charset="0"/>
                <a:cs typeface="Times New Roman" pitchFamily="18" charset="0"/>
              </a:rPr>
              <a:t>. Data </a:t>
            </a:r>
            <a:r>
              <a:rPr lang="en-US" sz="1800" dirty="0" err="1" smtClean="0">
                <a:latin typeface="Times New Roman" pitchFamily="18" charset="0"/>
                <a:cs typeface="Times New Roman" pitchFamily="18" charset="0"/>
              </a:rPr>
              <a:t>Eng.,vol</a:t>
            </a:r>
            <a:r>
              <a:rPr lang="en-US" sz="1800" dirty="0" smtClean="0">
                <a:latin typeface="Times New Roman" pitchFamily="18" charset="0"/>
                <a:cs typeface="Times New Roman" pitchFamily="18" charset="0"/>
              </a:rPr>
              <a:t>. 28, no. 10, pp. 2709–2723, Oct. 2016</a:t>
            </a:r>
            <a:r>
              <a:rPr lang="en-US" sz="1800" dirty="0" smtClean="0">
                <a:latin typeface="Times New Roman" pitchFamily="18" charset="0"/>
                <a:cs typeface="Times New Roman" pitchFamily="18" charset="0"/>
              </a:rPr>
              <a:t>.</a:t>
            </a:r>
          </a:p>
          <a:p>
            <a:pPr algn="just">
              <a:lnSpc>
                <a:spcPct val="160000"/>
              </a:lnSpc>
            </a:pP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5] B.-J. </a:t>
            </a:r>
            <a:r>
              <a:rPr lang="en-US" sz="1800" dirty="0" err="1" smtClean="0">
                <a:latin typeface="Times New Roman" pitchFamily="18" charset="0"/>
                <a:cs typeface="Times New Roman" pitchFamily="18" charset="0"/>
              </a:rPr>
              <a:t>Hou</a:t>
            </a:r>
            <a:r>
              <a:rPr lang="en-US" sz="1800" dirty="0" smtClean="0">
                <a:latin typeface="Times New Roman" pitchFamily="18" charset="0"/>
                <a:cs typeface="Times New Roman" pitchFamily="18" charset="0"/>
              </a:rPr>
              <a:t>, L. Zhang, and Z.-H. Zhou, “Learning with feature </a:t>
            </a:r>
            <a:r>
              <a:rPr lang="en-US" sz="1800" dirty="0" err="1" smtClean="0">
                <a:latin typeface="Times New Roman" pitchFamily="18" charset="0"/>
                <a:cs typeface="Times New Roman" pitchFamily="18" charset="0"/>
              </a:rPr>
              <a:t>evolvablestreams</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inProc</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NeurIPS</a:t>
            </a:r>
            <a:r>
              <a:rPr lang="en-US" sz="1800" dirty="0" smtClean="0">
                <a:latin typeface="Times New Roman" pitchFamily="18" charset="0"/>
                <a:cs typeface="Times New Roman" pitchFamily="18" charset="0"/>
              </a:rPr>
              <a:t>, 2017, pp. </a:t>
            </a:r>
            <a:r>
              <a:rPr lang="en-US" sz="1800" dirty="0" smtClean="0">
                <a:latin typeface="Times New Roman" pitchFamily="18" charset="0"/>
                <a:cs typeface="Times New Roman" pitchFamily="18" charset="0"/>
              </a:rPr>
              <a:t>1417–1427.</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rmAutofit fontScale="92500" lnSpcReduction="10000"/>
          </a:bodyPr>
          <a:lstStyle/>
          <a:p>
            <a:pPr algn="just">
              <a:lnSpc>
                <a:spcPct val="170000"/>
              </a:lnSpc>
              <a:buNone/>
            </a:pPr>
            <a:r>
              <a:rPr lang="en-US"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6] M. M. </a:t>
            </a:r>
            <a:r>
              <a:rPr lang="en-US" sz="2000" dirty="0" err="1" smtClean="0">
                <a:latin typeface="Times New Roman" pitchFamily="18" charset="0"/>
                <a:cs typeface="Times New Roman" pitchFamily="18" charset="0"/>
              </a:rPr>
              <a:t>Baig</a:t>
            </a:r>
            <a:r>
              <a:rPr lang="en-US" sz="2000" dirty="0" smtClean="0">
                <a:latin typeface="Times New Roman" pitchFamily="18" charset="0"/>
                <a:cs typeface="Times New Roman" pitchFamily="18" charset="0"/>
              </a:rPr>
              <a:t> and H. </a:t>
            </a:r>
            <a:r>
              <a:rPr lang="en-US" sz="2000" dirty="0" err="1" smtClean="0">
                <a:latin typeface="Times New Roman" pitchFamily="18" charset="0"/>
                <a:cs typeface="Times New Roman" pitchFamily="18" charset="0"/>
              </a:rPr>
              <a:t>Gholamhosseini</a:t>
            </a:r>
            <a:r>
              <a:rPr lang="en-US" sz="2000" dirty="0" smtClean="0">
                <a:latin typeface="Times New Roman" pitchFamily="18" charset="0"/>
                <a:cs typeface="Times New Roman" pitchFamily="18" charset="0"/>
              </a:rPr>
              <a:t>, “Smart health monitoring </a:t>
            </a:r>
            <a:r>
              <a:rPr lang="en-US" sz="2000" dirty="0" err="1" smtClean="0">
                <a:latin typeface="Times New Roman" pitchFamily="18" charset="0"/>
                <a:cs typeface="Times New Roman" pitchFamily="18" charset="0"/>
              </a:rPr>
              <a:t>systems:An</a:t>
            </a:r>
            <a:r>
              <a:rPr lang="en-US" sz="2000" dirty="0" smtClean="0">
                <a:latin typeface="Times New Roman" pitchFamily="18" charset="0"/>
                <a:cs typeface="Times New Roman" pitchFamily="18" charset="0"/>
              </a:rPr>
              <a:t> overview of design and </a:t>
            </a:r>
            <a:r>
              <a:rPr lang="en-US" sz="2000" dirty="0" err="1" smtClean="0">
                <a:latin typeface="Times New Roman" pitchFamily="18" charset="0"/>
                <a:cs typeface="Times New Roman" pitchFamily="18" charset="0"/>
              </a:rPr>
              <a:t>modeling,”J</a:t>
            </a:r>
            <a:r>
              <a:rPr lang="en-US" sz="2000" dirty="0" smtClean="0">
                <a:latin typeface="Times New Roman" pitchFamily="18" charset="0"/>
                <a:cs typeface="Times New Roman" pitchFamily="18" charset="0"/>
              </a:rPr>
              <a:t>. Med. Syst., vol. 37, no. 2,p. 9898, Apr. 2013</a:t>
            </a:r>
            <a:r>
              <a:rPr lang="en-US" sz="2000" dirty="0" smtClean="0">
                <a:latin typeface="Times New Roman" pitchFamily="18" charset="0"/>
                <a:cs typeface="Times New Roman" pitchFamily="18" charset="0"/>
              </a:rPr>
              <a:t>.</a:t>
            </a:r>
          </a:p>
          <a:p>
            <a:pPr algn="just">
              <a:lnSpc>
                <a:spcPct val="170000"/>
              </a:lnSpc>
              <a:buNone/>
            </a:pPr>
            <a:r>
              <a:rPr lang="en-US" sz="2000" dirty="0" smtClean="0">
                <a:latin typeface="Times New Roman" pitchFamily="18" charset="0"/>
                <a:cs typeface="Times New Roman" pitchFamily="18" charset="0"/>
              </a:rPr>
              <a:t>[7</a:t>
            </a:r>
            <a:r>
              <a:rPr lang="en-US" sz="2000" dirty="0" smtClean="0">
                <a:latin typeface="Times New Roman" pitchFamily="18" charset="0"/>
                <a:cs typeface="Times New Roman" pitchFamily="18" charset="0"/>
              </a:rPr>
              <a:t>] R. </a:t>
            </a:r>
            <a:r>
              <a:rPr lang="en-US" sz="2000" dirty="0" err="1" smtClean="0">
                <a:latin typeface="Times New Roman" pitchFamily="18" charset="0"/>
                <a:cs typeface="Times New Roman" pitchFamily="18" charset="0"/>
              </a:rPr>
              <a:t>Haux</a:t>
            </a:r>
            <a:r>
              <a:rPr lang="en-US" sz="2000" dirty="0" smtClean="0">
                <a:latin typeface="Times New Roman" pitchFamily="18" charset="0"/>
                <a:cs typeface="Times New Roman" pitchFamily="18" charset="0"/>
              </a:rPr>
              <a:t>, “Health information systems–past, present, </a:t>
            </a:r>
            <a:r>
              <a:rPr lang="en-US" sz="2000" dirty="0" err="1" smtClean="0">
                <a:latin typeface="Times New Roman" pitchFamily="18" charset="0"/>
                <a:cs typeface="Times New Roman" pitchFamily="18" charset="0"/>
              </a:rPr>
              <a:t>future,”Int</a:t>
            </a:r>
            <a:r>
              <a:rPr lang="en-US" sz="2000" dirty="0" smtClean="0">
                <a:latin typeface="Times New Roman" pitchFamily="18" charset="0"/>
                <a:cs typeface="Times New Roman" pitchFamily="18" charset="0"/>
              </a:rPr>
              <a:t>. J. </a:t>
            </a:r>
            <a:r>
              <a:rPr lang="en-US" sz="2000" dirty="0" err="1" smtClean="0">
                <a:latin typeface="Times New Roman" pitchFamily="18" charset="0"/>
                <a:cs typeface="Times New Roman" pitchFamily="18" charset="0"/>
              </a:rPr>
              <a:t>Med.Inform</a:t>
            </a:r>
            <a:r>
              <a:rPr lang="en-US" sz="2000" dirty="0" smtClean="0">
                <a:latin typeface="Times New Roman" pitchFamily="18" charset="0"/>
                <a:cs typeface="Times New Roman" pitchFamily="18" charset="0"/>
              </a:rPr>
              <a:t>., vol. 75, nos. 3–4, pp. 268–281, 2006</a:t>
            </a:r>
            <a:r>
              <a:rPr lang="en-US" sz="2000" dirty="0" smtClean="0">
                <a:latin typeface="Times New Roman" pitchFamily="18" charset="0"/>
                <a:cs typeface="Times New Roman" pitchFamily="18" charset="0"/>
              </a:rPr>
              <a:t>.</a:t>
            </a:r>
          </a:p>
          <a:p>
            <a:pPr algn="just">
              <a:lnSpc>
                <a:spcPct val="170000"/>
              </a:lnSpc>
              <a:buNone/>
            </a:pPr>
            <a:r>
              <a:rPr lang="en-US"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8] S. B. Baker, W. Xiang, and I. Atkinson, “Internet of Things for </a:t>
            </a:r>
            <a:r>
              <a:rPr lang="en-US" sz="2000" dirty="0" err="1" smtClean="0">
                <a:latin typeface="Times New Roman" pitchFamily="18" charset="0"/>
                <a:cs typeface="Times New Roman" pitchFamily="18" charset="0"/>
              </a:rPr>
              <a:t>smarthealthcare</a:t>
            </a:r>
            <a:r>
              <a:rPr lang="en-US" sz="2000" dirty="0" smtClean="0">
                <a:latin typeface="Times New Roman" pitchFamily="18" charset="0"/>
                <a:cs typeface="Times New Roman" pitchFamily="18" charset="0"/>
              </a:rPr>
              <a:t>: Technologies, challenges, and </a:t>
            </a:r>
            <a:r>
              <a:rPr lang="en-US" sz="2000" dirty="0" err="1" smtClean="0">
                <a:latin typeface="Times New Roman" pitchFamily="18" charset="0"/>
                <a:cs typeface="Times New Roman" pitchFamily="18" charset="0"/>
              </a:rPr>
              <a:t>opportunities,”IEEE</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Access,vol</a:t>
            </a:r>
            <a:r>
              <a:rPr lang="en-US" sz="2000" dirty="0" smtClean="0">
                <a:latin typeface="Times New Roman" pitchFamily="18" charset="0"/>
                <a:cs typeface="Times New Roman" pitchFamily="18" charset="0"/>
              </a:rPr>
              <a:t>. 5, pp. 26521–26544, 2017</a:t>
            </a:r>
            <a:r>
              <a:rPr lang="en-US" sz="2000" dirty="0" smtClean="0">
                <a:latin typeface="Times New Roman" pitchFamily="18" charset="0"/>
                <a:cs typeface="Times New Roman" pitchFamily="18" charset="0"/>
              </a:rPr>
              <a:t>.\</a:t>
            </a:r>
          </a:p>
          <a:p>
            <a:pPr algn="just">
              <a:lnSpc>
                <a:spcPct val="170000"/>
              </a:lnSpc>
              <a:buNone/>
            </a:pPr>
            <a:r>
              <a:rPr lang="en-US"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9] </a:t>
            </a:r>
            <a:r>
              <a:rPr lang="en-US" sz="2000" dirty="0" err="1" smtClean="0">
                <a:latin typeface="Times New Roman" pitchFamily="18" charset="0"/>
                <a:cs typeface="Times New Roman" pitchFamily="18" charset="0"/>
              </a:rPr>
              <a:t>R.O.Duda,P.E.Hart,andD.G.Stork,Pattern</a:t>
            </a:r>
            <a:r>
              <a:rPr lang="en-US" sz="2000" dirty="0" smtClean="0">
                <a:latin typeface="Times New Roman" pitchFamily="18" charset="0"/>
                <a:cs typeface="Times New Roman" pitchFamily="18" charset="0"/>
              </a:rPr>
              <a:t> Classification. </a:t>
            </a:r>
            <a:r>
              <a:rPr lang="en-US" sz="2000" dirty="0" err="1" smtClean="0">
                <a:latin typeface="Times New Roman" pitchFamily="18" charset="0"/>
                <a:cs typeface="Times New Roman" pitchFamily="18" charset="0"/>
              </a:rPr>
              <a:t>Hoboken,NJ</a:t>
            </a:r>
            <a:r>
              <a:rPr lang="en-US" sz="2000" dirty="0" smtClean="0">
                <a:latin typeface="Times New Roman" pitchFamily="18" charset="0"/>
                <a:cs typeface="Times New Roman" pitchFamily="18" charset="0"/>
              </a:rPr>
              <a:t>, USA: Wiley, 2012</a:t>
            </a:r>
            <a:r>
              <a:rPr lang="en-US" sz="2000" dirty="0" smtClean="0">
                <a:latin typeface="Times New Roman" pitchFamily="18" charset="0"/>
                <a:cs typeface="Times New Roman" pitchFamily="18" charset="0"/>
              </a:rPr>
              <a:t>.</a:t>
            </a:r>
          </a:p>
          <a:p>
            <a:pPr algn="just">
              <a:lnSpc>
                <a:spcPct val="170000"/>
              </a:lnSpc>
              <a:buNone/>
            </a:pPr>
            <a:r>
              <a:rPr lang="en-US"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10] W. Zhang, W. </a:t>
            </a:r>
            <a:r>
              <a:rPr lang="en-US" sz="2000" dirty="0" err="1" smtClean="0">
                <a:latin typeface="Times New Roman" pitchFamily="18" charset="0"/>
                <a:cs typeface="Times New Roman" pitchFamily="18" charset="0"/>
              </a:rPr>
              <a:t>Feng</a:t>
            </a:r>
            <a:r>
              <a:rPr lang="en-US" sz="2000" dirty="0" smtClean="0">
                <a:latin typeface="Times New Roman" pitchFamily="18" charset="0"/>
                <a:cs typeface="Times New Roman" pitchFamily="18" charset="0"/>
              </a:rPr>
              <a:t>, and J. Wang, “Integrating semantic relatedness </a:t>
            </a:r>
            <a:r>
              <a:rPr lang="en-US" sz="2000" dirty="0" err="1" smtClean="0">
                <a:latin typeface="Times New Roman" pitchFamily="18" charset="0"/>
                <a:cs typeface="Times New Roman" pitchFamily="18" charset="0"/>
              </a:rPr>
              <a:t>andwords</a:t>
            </a:r>
            <a:r>
              <a:rPr lang="en-US" sz="2000" dirty="0" smtClean="0">
                <a:latin typeface="Times New Roman" pitchFamily="18" charset="0"/>
                <a:cs typeface="Times New Roman" pitchFamily="18" charset="0"/>
              </a:rPr>
              <a:t>’ intrinsic features for keyword extraction,” </a:t>
            </a:r>
            <a:r>
              <a:rPr lang="en-US" sz="2000" dirty="0" err="1" smtClean="0">
                <a:latin typeface="Times New Roman" pitchFamily="18" charset="0"/>
                <a:cs typeface="Times New Roman" pitchFamily="18" charset="0"/>
              </a:rPr>
              <a:t>inProc</a:t>
            </a:r>
            <a:r>
              <a:rPr lang="en-US" sz="2000" dirty="0" smtClean="0">
                <a:latin typeface="Times New Roman" pitchFamily="18" charset="0"/>
                <a:cs typeface="Times New Roman" pitchFamily="18" charset="0"/>
              </a:rPr>
              <a:t>. IJCAI, 2013,pp. 2225–2231.</a:t>
            </a:r>
          </a:p>
          <a:p>
            <a:pPr algn="just">
              <a:lnSpc>
                <a:spcPct val="170000"/>
              </a:lnSpc>
              <a:buNone/>
            </a:pP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1195</TotalTime>
  <Words>1255</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Toward Mining Capricious Data Streams A Generative Approach</vt:lpstr>
      <vt:lpstr>Abstract</vt:lpstr>
      <vt:lpstr>Slide 3</vt:lpstr>
      <vt:lpstr>Existing System</vt:lpstr>
      <vt:lpstr>Disadvantage of Existing System</vt:lpstr>
      <vt:lpstr>PROPOSED SYSTEM :</vt:lpstr>
      <vt:lpstr>ADVANTAGE</vt:lpstr>
      <vt:lpstr>Slide 8</vt:lpstr>
      <vt:lpstr>Slide 9</vt:lpstr>
      <vt:lpstr>Architecture Diagram </vt:lpstr>
      <vt:lpstr>SOFTWARE REQUIREMENTS:</vt:lpstr>
      <vt:lpstr>HARDWARE REQUIREMENTS:</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538</cp:revision>
  <dcterms:created xsi:type="dcterms:W3CDTF">2006-08-16T00:00:00Z</dcterms:created>
  <dcterms:modified xsi:type="dcterms:W3CDTF">2021-04-12T06:25:18Z</dcterms:modified>
</cp:coreProperties>
</file>