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Tailoring the Engineering Design Process Through Data and Process Mining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fontScale="92500"/>
          </a:bodyPr>
          <a:lstStyle/>
          <a:p>
            <a:pPr algn="just">
              <a:lnSpc>
                <a:spcPct val="170000"/>
              </a:lnSpc>
            </a:pPr>
            <a:r>
              <a:rPr lang="en-US" sz="1800" dirty="0" smtClean="0">
                <a:latin typeface="Times New Roman" pitchFamily="18" charset="0"/>
                <a:cs typeface="Times New Roman" pitchFamily="18" charset="0"/>
              </a:rPr>
              <a:t>Engineering changes (ECs) are new product </a:t>
            </a:r>
            <a:r>
              <a:rPr lang="en-US" sz="1800" dirty="0" err="1" smtClean="0">
                <a:latin typeface="Times New Roman" pitchFamily="18" charset="0"/>
                <a:cs typeface="Times New Roman" pitchFamily="18" charset="0"/>
              </a:rPr>
              <a:t>devel-opment</a:t>
            </a:r>
            <a:r>
              <a:rPr lang="en-US" sz="1800" dirty="0" smtClean="0">
                <a:latin typeface="Times New Roman" pitchFamily="18" charset="0"/>
                <a:cs typeface="Times New Roman" pitchFamily="18" charset="0"/>
              </a:rPr>
              <a:t> activities addressing external or internal challenges, </a:t>
            </a:r>
            <a:r>
              <a:rPr lang="en-US" sz="1800" dirty="0" err="1" smtClean="0">
                <a:latin typeface="Times New Roman" pitchFamily="18" charset="0"/>
                <a:cs typeface="Times New Roman" pitchFamily="18" charset="0"/>
              </a:rPr>
              <a:t>suchas</a:t>
            </a:r>
            <a:r>
              <a:rPr lang="en-US" sz="1800" dirty="0" smtClean="0">
                <a:latin typeface="Times New Roman" pitchFamily="18" charset="0"/>
                <a:cs typeface="Times New Roman" pitchFamily="18" charset="0"/>
              </a:rPr>
              <a:t> market demand, governmental regulations, and </a:t>
            </a:r>
            <a:r>
              <a:rPr lang="en-US" sz="1800" dirty="0" err="1" smtClean="0">
                <a:latin typeface="Times New Roman" pitchFamily="18" charset="0"/>
                <a:cs typeface="Times New Roman" pitchFamily="18" charset="0"/>
              </a:rPr>
              <a:t>competitivereasons</a:t>
            </a:r>
            <a:r>
              <a:rPr lang="en-US" sz="1800" dirty="0" smtClean="0">
                <a:latin typeface="Times New Roman" pitchFamily="18" charset="0"/>
                <a:cs typeface="Times New Roman" pitchFamily="18" charset="0"/>
              </a:rPr>
              <a:t>. The corresponding EC processes, although perceived </a:t>
            </a:r>
            <a:r>
              <a:rPr lang="en-US" sz="1800" dirty="0" err="1" smtClean="0">
                <a:latin typeface="Times New Roman" pitchFamily="18" charset="0"/>
                <a:cs typeface="Times New Roman" pitchFamily="18" charset="0"/>
              </a:rPr>
              <a:t>asstandard</a:t>
            </a:r>
            <a:r>
              <a:rPr lang="en-US" sz="1800" dirty="0" smtClean="0">
                <a:latin typeface="Times New Roman" pitchFamily="18" charset="0"/>
                <a:cs typeface="Times New Roman" pitchFamily="18" charset="0"/>
              </a:rPr>
              <a:t>, can be very complex and inefficient</a:t>
            </a:r>
            <a:r>
              <a:rPr lang="en-US" sz="1800" dirty="0" smtClean="0">
                <a:latin typeface="Times New Roman" pitchFamily="18" charset="0"/>
                <a:cs typeface="Times New Roman" pitchFamily="18" charset="0"/>
              </a:rPr>
              <a:t>.</a:t>
            </a:r>
          </a:p>
          <a:p>
            <a:pPr algn="just">
              <a:lnSpc>
                <a:spcPct val="170000"/>
              </a:lnSpc>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There seem to </a:t>
            </a:r>
            <a:r>
              <a:rPr lang="en-US" sz="1800" dirty="0" err="1" smtClean="0">
                <a:latin typeface="Times New Roman" pitchFamily="18" charset="0"/>
                <a:cs typeface="Times New Roman" pitchFamily="18" charset="0"/>
              </a:rPr>
              <a:t>besignificant</a:t>
            </a:r>
            <a:r>
              <a:rPr lang="en-US" sz="1800" dirty="0" smtClean="0">
                <a:latin typeface="Times New Roman" pitchFamily="18" charset="0"/>
                <a:cs typeface="Times New Roman" pitchFamily="18" charset="0"/>
              </a:rPr>
              <a:t> differences between what is the “officially” </a:t>
            </a:r>
            <a:r>
              <a:rPr lang="en-US" sz="1800" dirty="0" err="1" smtClean="0">
                <a:latin typeface="Times New Roman" pitchFamily="18" charset="0"/>
                <a:cs typeface="Times New Roman" pitchFamily="18" charset="0"/>
              </a:rPr>
              <a:t>documentedand</a:t>
            </a:r>
            <a:r>
              <a:rPr lang="en-US" sz="1800" dirty="0" smtClean="0">
                <a:latin typeface="Times New Roman" pitchFamily="18" charset="0"/>
                <a:cs typeface="Times New Roman" pitchFamily="18" charset="0"/>
              </a:rPr>
              <a:t> the executed process. To better understand this complexity, </a:t>
            </a:r>
            <a:r>
              <a:rPr lang="en-US" sz="1800" dirty="0" err="1" smtClean="0">
                <a:latin typeface="Times New Roman" pitchFamily="18" charset="0"/>
                <a:cs typeface="Times New Roman" pitchFamily="18" charset="0"/>
              </a:rPr>
              <a:t>wepropose</a:t>
            </a:r>
            <a:r>
              <a:rPr lang="en-US" sz="1800" dirty="0" smtClean="0">
                <a:latin typeface="Times New Roman" pitchFamily="18" charset="0"/>
                <a:cs typeface="Times New Roman" pitchFamily="18" charset="0"/>
              </a:rPr>
              <a:t> a data-driven approach, based on advanced text </a:t>
            </a:r>
            <a:r>
              <a:rPr lang="en-US" sz="1800" dirty="0" err="1" smtClean="0">
                <a:latin typeface="Times New Roman" pitchFamily="18" charset="0"/>
                <a:cs typeface="Times New Roman" pitchFamily="18" charset="0"/>
              </a:rPr>
              <a:t>analyticsand</a:t>
            </a:r>
            <a:r>
              <a:rPr lang="en-US" sz="1800" dirty="0" smtClean="0">
                <a:latin typeface="Times New Roman" pitchFamily="18" charset="0"/>
                <a:cs typeface="Times New Roman" pitchFamily="18" charset="0"/>
              </a:rPr>
              <a:t> process and data mining techniques</a:t>
            </a:r>
            <a:r>
              <a:rPr lang="en-US" sz="1800" dirty="0" smtClean="0">
                <a:latin typeface="Times New Roman" pitchFamily="18" charset="0"/>
                <a:cs typeface="Times New Roman" pitchFamily="18" charset="0"/>
              </a:rPr>
              <a:t>.</a:t>
            </a:r>
          </a:p>
          <a:p>
            <a:pPr algn="just">
              <a:lnSpc>
                <a:spcPct val="170000"/>
              </a:lnSpc>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Our approach sets the </a:t>
            </a:r>
            <a:r>
              <a:rPr lang="en-US" sz="1800" dirty="0" err="1" smtClean="0">
                <a:latin typeface="Times New Roman" pitchFamily="18" charset="0"/>
                <a:cs typeface="Times New Roman" pitchFamily="18" charset="0"/>
              </a:rPr>
              <a:t>firststeps</a:t>
            </a:r>
            <a:r>
              <a:rPr lang="en-US" sz="1800" dirty="0" smtClean="0">
                <a:latin typeface="Times New Roman" pitchFamily="18" charset="0"/>
                <a:cs typeface="Times New Roman" pitchFamily="18" charset="0"/>
              </a:rPr>
              <a:t> toward an automatic analysis, extracting detailed events </a:t>
            </a:r>
            <a:r>
              <a:rPr lang="en-US" sz="1800" dirty="0" err="1" smtClean="0">
                <a:latin typeface="Times New Roman" pitchFamily="18" charset="0"/>
                <a:cs typeface="Times New Roman" pitchFamily="18" charset="0"/>
              </a:rPr>
              <a:t>froman</a:t>
            </a:r>
            <a:r>
              <a:rPr lang="en-US" sz="1800" dirty="0" smtClean="0">
                <a:latin typeface="Times New Roman" pitchFamily="18" charset="0"/>
                <a:cs typeface="Times New Roman" pitchFamily="18" charset="0"/>
              </a:rPr>
              <a:t> unstructured event log, which is necessary for an in-depth un-</a:t>
            </a:r>
            <a:r>
              <a:rPr lang="en-US" sz="1800" dirty="0" err="1" smtClean="0">
                <a:latin typeface="Times New Roman" pitchFamily="18" charset="0"/>
                <a:cs typeface="Times New Roman" pitchFamily="18" charset="0"/>
              </a:rPr>
              <a:t>derstanding</a:t>
            </a:r>
            <a:r>
              <a:rPr lang="en-US" sz="1800" dirty="0" smtClean="0">
                <a:latin typeface="Times New Roman" pitchFamily="18" charset="0"/>
                <a:cs typeface="Times New Roman" pitchFamily="18" charset="0"/>
              </a:rPr>
              <a:t> of the EC process. </a:t>
            </a: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smtClean="0">
                <a:latin typeface="Times New Roman" pitchFamily="18" charset="0"/>
                <a:cs typeface="Times New Roman" pitchFamily="18" charset="0"/>
              </a:rPr>
              <a:t>The results show that the </a:t>
            </a:r>
            <a:r>
              <a:rPr lang="en-US" sz="2000" dirty="0" err="1" smtClean="0">
                <a:latin typeface="Times New Roman" pitchFamily="18" charset="0"/>
                <a:cs typeface="Times New Roman" pitchFamily="18" charset="0"/>
              </a:rPr>
              <a:t>predictiveaccuracy</a:t>
            </a:r>
            <a:r>
              <a:rPr lang="en-US" sz="2000" dirty="0" smtClean="0">
                <a:latin typeface="Times New Roman" pitchFamily="18" charset="0"/>
                <a:cs typeface="Times New Roman" pitchFamily="18" charset="0"/>
              </a:rPr>
              <a:t> associated with certain EC types is high, which assures </a:t>
            </a:r>
            <a:r>
              <a:rPr lang="en-US" sz="2000" dirty="0" err="1" smtClean="0">
                <a:latin typeface="Times New Roman" pitchFamily="18" charset="0"/>
                <a:cs typeface="Times New Roman" pitchFamily="18" charset="0"/>
              </a:rPr>
              <a:t>themethod</a:t>
            </a:r>
            <a:r>
              <a:rPr lang="en-US" sz="2000" dirty="0" smtClean="0">
                <a:latin typeface="Times New Roman" pitchFamily="18" charset="0"/>
                <a:cs typeface="Times New Roman" pitchFamily="18" charset="0"/>
              </a:rPr>
              <a:t> applicability.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contribution of this article is threefold:1) a detailed model representation of the actual EC process </a:t>
            </a:r>
            <a:r>
              <a:rPr lang="en-US" sz="2000" dirty="0" err="1" smtClean="0">
                <a:latin typeface="Times New Roman" pitchFamily="18" charset="0"/>
                <a:cs typeface="Times New Roman" pitchFamily="18" charset="0"/>
              </a:rPr>
              <a:t>isdeveloped</a:t>
            </a:r>
            <a:r>
              <a:rPr lang="en-US" sz="2000" dirty="0" smtClean="0">
                <a:latin typeface="Times New Roman" pitchFamily="18" charset="0"/>
                <a:cs typeface="Times New Roman" pitchFamily="18" charset="0"/>
              </a:rPr>
              <a:t>, revealing problematic process steps (such as </a:t>
            </a:r>
            <a:r>
              <a:rPr lang="en-US" sz="2000" dirty="0" err="1" smtClean="0">
                <a:latin typeface="Times New Roman" pitchFamily="18" charset="0"/>
                <a:cs typeface="Times New Roman" pitchFamily="18" charset="0"/>
              </a:rPr>
              <a:t>bottleneckdepartments</a:t>
            </a:r>
            <a:r>
              <a:rPr lang="en-US" sz="2000" dirty="0" smtClean="0">
                <a:latin typeface="Times New Roman" pitchFamily="18" charset="0"/>
                <a:cs typeface="Times New Roman" pitchFamily="18" charset="0"/>
              </a:rPr>
              <a:t>); 2) homogeneous, complexity-based EC types </a:t>
            </a:r>
            <a:r>
              <a:rPr lang="en-US" sz="2000" dirty="0" err="1" smtClean="0">
                <a:latin typeface="Times New Roman" pitchFamily="18" charset="0"/>
                <a:cs typeface="Times New Roman" pitchFamily="18" charset="0"/>
              </a:rPr>
              <a:t>aredetermined</a:t>
            </a:r>
            <a:r>
              <a:rPr lang="en-US" sz="2000" dirty="0" smtClean="0">
                <a:latin typeface="Times New Roman" pitchFamily="18" charset="0"/>
                <a:cs typeface="Times New Roman" pitchFamily="18" charset="0"/>
              </a:rPr>
              <a:t> (ranging from “standard” to “complex” processes);and 3) process characteristics serving as predictors for EC </a:t>
            </a:r>
            <a:r>
              <a:rPr lang="en-US" sz="2000" dirty="0" err="1" smtClean="0">
                <a:latin typeface="Times New Roman" pitchFamily="18" charset="0"/>
                <a:cs typeface="Times New Roman" pitchFamily="18" charset="0"/>
              </a:rPr>
              <a:t>typesare</a:t>
            </a:r>
            <a:r>
              <a:rPr lang="en-US" sz="2000" dirty="0" smtClean="0">
                <a:latin typeface="Times New Roman" pitchFamily="18" charset="0"/>
                <a:cs typeface="Times New Roman" pitchFamily="18" charset="0"/>
              </a:rPr>
              <a:t> identified (e.g., the sequence of initial process steps </a:t>
            </a:r>
            <a:r>
              <a:rPr lang="en-US" sz="2000" dirty="0" err="1" smtClean="0">
                <a:latin typeface="Times New Roman" pitchFamily="18" charset="0"/>
                <a:cs typeface="Times New Roman" pitchFamily="18" charset="0"/>
              </a:rPr>
              <a:t>determinesa</a:t>
            </a:r>
            <a:r>
              <a:rPr lang="en-US" sz="2000" dirty="0" smtClean="0">
                <a:latin typeface="Times New Roman" pitchFamily="18" charset="0"/>
                <a:cs typeface="Times New Roman" pitchFamily="18" charset="0"/>
              </a:rPr>
              <a:t> “complex” process).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approach facilitates </a:t>
            </a:r>
            <a:r>
              <a:rPr lang="en-US" sz="2000" dirty="0" err="1" smtClean="0">
                <a:latin typeface="Times New Roman" pitchFamily="18" charset="0"/>
                <a:cs typeface="Times New Roman" pitchFamily="18" charset="0"/>
              </a:rPr>
              <a:t>processand</a:t>
            </a:r>
            <a:r>
              <a:rPr lang="en-US" sz="2000" dirty="0" smtClean="0">
                <a:latin typeface="Times New Roman" pitchFamily="18" charset="0"/>
                <a:cs typeface="Times New Roman" pitchFamily="18" charset="0"/>
              </a:rPr>
              <a:t> product innovation, and efficient design process </a:t>
            </a:r>
            <a:r>
              <a:rPr lang="en-US" sz="2000" dirty="0" err="1" smtClean="0">
                <a:latin typeface="Times New Roman" pitchFamily="18" charset="0"/>
                <a:cs typeface="Times New Roman" pitchFamily="18" charset="0"/>
              </a:rPr>
              <a:t>managementin</a:t>
            </a:r>
            <a:r>
              <a:rPr lang="en-US" sz="2000" dirty="0" smtClean="0">
                <a:latin typeface="Times New Roman" pitchFamily="18" charset="0"/>
                <a:cs typeface="Times New Roman" pitchFamily="18" charset="0"/>
              </a:rPr>
              <a:t> future projects.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r>
              <a:rPr lang="en-US" sz="2000" dirty="0" smtClean="0">
                <a:latin typeface="Times New Roman" pitchFamily="18" charset="0"/>
                <a:cs typeface="Times New Roman" pitchFamily="18" charset="0"/>
              </a:rPr>
              <a:t>The main idea of business process mining is to extract the execution of </a:t>
            </a:r>
            <a:r>
              <a:rPr lang="en-US" sz="2000" dirty="0" smtClean="0">
                <a:latin typeface="Times New Roman" pitchFamily="18" charset="0"/>
                <a:cs typeface="Times New Roman" pitchFamily="18" charset="0"/>
              </a:rPr>
              <a:t>business </a:t>
            </a:r>
            <a:r>
              <a:rPr lang="en-US" sz="2000" dirty="0" smtClean="0">
                <a:latin typeface="Times New Roman" pitchFamily="18" charset="0"/>
                <a:cs typeface="Times New Roman" pitchFamily="18" charset="0"/>
              </a:rPr>
              <a:t>processes recorded in event logs available in today’s information system in order </a:t>
            </a:r>
            <a:r>
              <a:rPr lang="en-US" sz="2000" dirty="0" smtClean="0">
                <a:latin typeface="Times New Roman" pitchFamily="18" charset="0"/>
                <a:cs typeface="Times New Roman" pitchFamily="18" charset="0"/>
              </a:rPr>
              <a:t>to automatically </a:t>
            </a:r>
            <a:r>
              <a:rPr lang="en-US" sz="2000" dirty="0" smtClean="0">
                <a:latin typeface="Times New Roman" pitchFamily="18" charset="0"/>
                <a:cs typeface="Times New Roman" pitchFamily="18" charset="0"/>
              </a:rPr>
              <a:t>construct the models of business processes, compare existing business process </a:t>
            </a:r>
            <a:r>
              <a:rPr lang="en-US" sz="2000" dirty="0" smtClean="0">
                <a:latin typeface="Times New Roman" pitchFamily="18" charset="0"/>
                <a:cs typeface="Times New Roman" pitchFamily="18" charset="0"/>
              </a:rPr>
              <a:t>models </a:t>
            </a:r>
            <a:r>
              <a:rPr lang="en-US" sz="2000" dirty="0" smtClean="0">
                <a:latin typeface="Times New Roman" pitchFamily="18" charset="0"/>
                <a:cs typeface="Times New Roman" pitchFamily="18" charset="0"/>
              </a:rPr>
              <a:t>with the new automatically constructed models to identify deviations and bottlenecks and </a:t>
            </a: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enhance the business processes.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Over </a:t>
            </a:r>
            <a:r>
              <a:rPr lang="en-US" sz="2000" dirty="0" smtClean="0">
                <a:latin typeface="Times New Roman" pitchFamily="18" charset="0"/>
                <a:cs typeface="Times New Roman" pitchFamily="18" charset="0"/>
              </a:rPr>
              <a:t>the last decade, the amount of event data has greatly </a:t>
            </a:r>
            <a:r>
              <a:rPr lang="en-US" sz="2000" dirty="0" smtClean="0">
                <a:latin typeface="Times New Roman" pitchFamily="18" charset="0"/>
                <a:cs typeface="Times New Roman" pitchFamily="18" charset="0"/>
              </a:rPr>
              <a:t>increased</a:t>
            </a:r>
            <a:r>
              <a:rPr lang="en-US" sz="2000" dirty="0" smtClean="0">
                <a:latin typeface="Times New Roman" pitchFamily="18" charset="0"/>
                <a:cs typeface="Times New Roman" pitchFamily="18" charset="0"/>
              </a:rPr>
              <a:t>, and process mining techniques have significantly matured. </a:t>
            </a:r>
          </a:p>
          <a:p>
            <a:pPr algn="just"/>
            <a:r>
              <a:rPr lang="en-US" sz="2000" dirty="0" smtClean="0">
                <a:latin typeface="Times New Roman" pitchFamily="18" charset="0"/>
                <a:cs typeface="Times New Roman" pitchFamily="18" charset="0"/>
              </a:rPr>
              <a:t>An automatic process </a:t>
            </a:r>
            <a:r>
              <a:rPr lang="en-US" sz="2000" dirty="0" err="1" smtClean="0">
                <a:latin typeface="Times New Roman" pitchFamily="18" charset="0"/>
                <a:cs typeface="Times New Roman" pitchFamily="18" charset="0"/>
              </a:rPr>
              <a:t>modelling</a:t>
            </a:r>
            <a:r>
              <a:rPr lang="en-US" sz="2000" dirty="0" smtClean="0">
                <a:latin typeface="Times New Roman" pitchFamily="18" charset="0"/>
                <a:cs typeface="Times New Roman" pitchFamily="18" charset="0"/>
              </a:rPr>
              <a:t> methodology that takes an event log where the </a:t>
            </a:r>
            <a:r>
              <a:rPr lang="en-US" sz="2000" dirty="0" smtClean="0">
                <a:latin typeface="Times New Roman" pitchFamily="18" charset="0"/>
                <a:cs typeface="Times New Roman" pitchFamily="18" charset="0"/>
              </a:rPr>
              <a:t>execution </a:t>
            </a:r>
            <a:r>
              <a:rPr lang="en-US" sz="2000" dirty="0" smtClean="0">
                <a:latin typeface="Times New Roman" pitchFamily="18" charset="0"/>
                <a:cs typeface="Times New Roman" pitchFamily="18" charset="0"/>
              </a:rPr>
              <a:t>of existing processes is recorded as </a:t>
            </a:r>
            <a:r>
              <a:rPr lang="en-US" sz="2000" dirty="0" smtClean="0">
                <a:latin typeface="Times New Roman" pitchFamily="18" charset="0"/>
                <a:cs typeface="Times New Roman" pitchFamily="18" charset="0"/>
              </a:rPr>
              <a:t>input and </a:t>
            </a:r>
            <a:r>
              <a:rPr lang="en-US" sz="2000" dirty="0" smtClean="0">
                <a:latin typeface="Times New Roman" pitchFamily="18" charset="0"/>
                <a:cs typeface="Times New Roman" pitchFamily="18" charset="0"/>
              </a:rPr>
              <a:t>produces a business process model as </a:t>
            </a:r>
            <a:r>
              <a:rPr lang="en-US" sz="2000" dirty="0" smtClean="0">
                <a:latin typeface="Times New Roman" pitchFamily="18" charset="0"/>
                <a:cs typeface="Times New Roman" pitchFamily="18" charset="0"/>
              </a:rPr>
              <a:t>output</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One explanation </a:t>
            </a:r>
            <a:r>
              <a:rPr lang="en-US" sz="2000" dirty="0" smtClean="0">
                <a:latin typeface="Times New Roman" pitchFamily="18" charset="0"/>
                <a:cs typeface="Times New Roman" pitchFamily="18" charset="0"/>
              </a:rPr>
              <a:t>for this lack of research is the challenges </a:t>
            </a:r>
            <a:r>
              <a:rPr lang="en-US" sz="2000" dirty="0" err="1" smtClean="0">
                <a:latin typeface="Times New Roman" pitchFamily="18" charset="0"/>
                <a:cs typeface="Times New Roman" pitchFamily="18" charset="0"/>
              </a:rPr>
              <a:t>involvedin</a:t>
            </a:r>
            <a:r>
              <a:rPr lang="en-US" sz="2000" dirty="0" smtClean="0">
                <a:latin typeface="Times New Roman" pitchFamily="18" charset="0"/>
                <a:cs typeface="Times New Roman" pitchFamily="18" charset="0"/>
              </a:rPr>
              <a:t> analyzing the inherently sequential structure of process data</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While </a:t>
            </a:r>
            <a:r>
              <a:rPr lang="en-US" sz="2000" dirty="0" smtClean="0">
                <a:latin typeface="Times New Roman" pitchFamily="18" charset="0"/>
                <a:cs typeface="Times New Roman" pitchFamily="18" charset="0"/>
              </a:rPr>
              <a:t>one event can have a short cycle time in one process </a:t>
            </a:r>
            <a:r>
              <a:rPr lang="en-US" sz="2000" dirty="0" err="1" smtClean="0">
                <a:latin typeface="Times New Roman" pitchFamily="18" charset="0"/>
                <a:cs typeface="Times New Roman" pitchFamily="18" charset="0"/>
              </a:rPr>
              <a:t>stage,the</a:t>
            </a:r>
            <a:r>
              <a:rPr lang="en-US" sz="2000" dirty="0" smtClean="0">
                <a:latin typeface="Times New Roman" pitchFamily="18" charset="0"/>
                <a:cs typeface="Times New Roman" pitchFamily="18" charset="0"/>
              </a:rPr>
              <a:t> same event may have longer cycle times in a </a:t>
            </a:r>
            <a:r>
              <a:rPr lang="en-US" sz="2000" dirty="0" err="1" smtClean="0">
                <a:latin typeface="Times New Roman" pitchFamily="18" charset="0"/>
                <a:cs typeface="Times New Roman" pitchFamily="18" charset="0"/>
              </a:rPr>
              <a:t>subsequentstage</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Although </a:t>
            </a:r>
            <a:r>
              <a:rPr lang="en-US" sz="2000" dirty="0" smtClean="0">
                <a:latin typeface="Times New Roman" pitchFamily="18" charset="0"/>
                <a:cs typeface="Times New Roman" pitchFamily="18" charset="0"/>
              </a:rPr>
              <a:t>this information </a:t>
            </a:r>
            <a:r>
              <a:rPr lang="en-US" sz="2000" dirty="0" smtClean="0">
                <a:latin typeface="Times New Roman" pitchFamily="18" charset="0"/>
                <a:cs typeface="Times New Roman" pitchFamily="18" charset="0"/>
              </a:rPr>
              <a:t>can be useful to determine process </a:t>
            </a:r>
            <a:r>
              <a:rPr lang="en-US" sz="2000" dirty="0" err="1" smtClean="0">
                <a:latin typeface="Times New Roman" pitchFamily="18" charset="0"/>
                <a:cs typeface="Times New Roman" pitchFamily="18" charset="0"/>
              </a:rPr>
              <a:t>performance,it</a:t>
            </a:r>
            <a:r>
              <a:rPr lang="en-US" sz="2000" dirty="0" smtClean="0">
                <a:latin typeface="Times New Roman" pitchFamily="18" charset="0"/>
                <a:cs typeface="Times New Roman" pitchFamily="18" charset="0"/>
              </a:rPr>
              <a:t> lacks the description of the actual tasks, and the </a:t>
            </a:r>
            <a:r>
              <a:rPr lang="en-US" sz="2000" dirty="0" smtClean="0">
                <a:latin typeface="Times New Roman" pitchFamily="18" charset="0"/>
                <a:cs typeface="Times New Roman" pitchFamily="18" charset="0"/>
              </a:rPr>
              <a:t>types of  employees and departments involved in the change project. </a:t>
            </a:r>
          </a:p>
          <a:p>
            <a:pPr algn="just">
              <a:lnSpc>
                <a:spcPct val="150000"/>
              </a:lnSpc>
            </a:pPr>
            <a:r>
              <a:rPr lang="en-US" sz="2000" dirty="0" smtClean="0">
                <a:latin typeface="Times New Roman" pitchFamily="18" charset="0"/>
                <a:cs typeface="Times New Roman" pitchFamily="18" charset="0"/>
              </a:rPr>
              <a:t>More importantly</a:t>
            </a:r>
            <a:r>
              <a:rPr lang="en-US" sz="2000" dirty="0" smtClean="0">
                <a:latin typeface="Times New Roman" pitchFamily="18" charset="0"/>
                <a:cs typeface="Times New Roman" pitchFamily="18" charset="0"/>
              </a:rPr>
              <a:t>, this information provides only limited insights </a:t>
            </a:r>
            <a:r>
              <a:rPr lang="en-US" sz="2000" dirty="0" err="1" smtClean="0">
                <a:latin typeface="Times New Roman" pitchFamily="18" charset="0"/>
                <a:cs typeface="Times New Roman" pitchFamily="18" charset="0"/>
              </a:rPr>
              <a:t>intothe</a:t>
            </a:r>
            <a:r>
              <a:rPr lang="en-US" sz="2000" dirty="0" smtClean="0">
                <a:latin typeface="Times New Roman" pitchFamily="18" charset="0"/>
                <a:cs typeface="Times New Roman" pitchFamily="18" charset="0"/>
              </a:rPr>
              <a:t> interactions that take place.</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lvl="0" algn="just"/>
            <a:r>
              <a:rPr lang="en-US" sz="2000" dirty="0" smtClean="0">
                <a:latin typeface="Times New Roman" pitchFamily="18" charset="0"/>
                <a:cs typeface="Times New Roman" pitchFamily="18" charset="0"/>
              </a:rPr>
              <a:t>In education, data mining techniques, such as classification and clustering, are often used to categorize (or profile) students based on the kinds of personal learning data described in the section on the research base, on student demographic data, or both. </a:t>
            </a:r>
          </a:p>
          <a:p>
            <a:pPr lvl="0" algn="just"/>
            <a:r>
              <a:rPr lang="en-US" sz="2000" dirty="0" err="1" smtClean="0">
                <a:latin typeface="Times New Roman" pitchFamily="18" charset="0"/>
                <a:cs typeface="Times New Roman" pitchFamily="18" charset="0"/>
              </a:rPr>
              <a:t>Kardan</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Conati</a:t>
            </a:r>
            <a:r>
              <a:rPr lang="en-US" sz="2000" dirty="0" smtClean="0">
                <a:latin typeface="Times New Roman" pitchFamily="18" charset="0"/>
                <a:cs typeface="Times New Roman" pitchFamily="18" charset="0"/>
              </a:rPr>
              <a:t> (2011) proposed a user modeling framework that relies on interaction logs to identify different types of learners, as well as their characteristic interactions with the learning system.</a:t>
            </a:r>
          </a:p>
          <a:p>
            <a:pPr lvl="0" algn="just"/>
            <a:r>
              <a:rPr lang="en-US" sz="2000" dirty="0" smtClean="0">
                <a:latin typeface="Times New Roman" pitchFamily="18" charset="0"/>
                <a:cs typeface="Times New Roman" pitchFamily="18" charset="0"/>
              </a:rPr>
              <a:t>Any predictive models proposed for consequential use (such as assigning students to services or qualifying them for advanced courses) should be transparent and backed up by solid empirical evidence based on data from similar institutions.</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371600"/>
            <a:ext cx="7866888" cy="4495800"/>
          </a:xfrm>
        </p:spPr>
        <p:txBody>
          <a:bodyPr>
            <a:normAutofit/>
          </a:bodyPr>
          <a:lstStyle/>
          <a:p>
            <a:pPr algn="just"/>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important to not only examine the number of </a:t>
            </a:r>
            <a:r>
              <a:rPr lang="en-US" sz="2000" dirty="0" err="1" smtClean="0">
                <a:latin typeface="Times New Roman" pitchFamily="18" charset="0"/>
                <a:cs typeface="Times New Roman" pitchFamily="18" charset="0"/>
              </a:rPr>
              <a:t>rulesand</a:t>
            </a:r>
            <a:r>
              <a:rPr lang="en-US" sz="2000" dirty="0" smtClean="0">
                <a:latin typeface="Times New Roman" pitchFamily="18" charset="0"/>
                <a:cs typeface="Times New Roman" pitchFamily="18" charset="0"/>
              </a:rPr>
              <a:t> coverage ratio of positive and negative cases, but also </a:t>
            </a:r>
            <a:r>
              <a:rPr lang="en-US" sz="2000" dirty="0" err="1" smtClean="0">
                <a:latin typeface="Times New Roman" pitchFamily="18" charset="0"/>
                <a:cs typeface="Times New Roman" pitchFamily="18" charset="0"/>
              </a:rPr>
              <a:t>theperformance</a:t>
            </a:r>
            <a:r>
              <a:rPr lang="en-US" sz="2000" dirty="0" smtClean="0">
                <a:latin typeface="Times New Roman" pitchFamily="18" charset="0"/>
                <a:cs typeface="Times New Roman" pitchFamily="18" charset="0"/>
              </a:rPr>
              <a:t> of the </a:t>
            </a:r>
            <a:r>
              <a:rPr lang="en-US" sz="2000" dirty="0" err="1" smtClean="0">
                <a:latin typeface="Times New Roman" pitchFamily="18" charset="0"/>
                <a:cs typeface="Times New Roman" pitchFamily="18" charset="0"/>
              </a:rPr>
              <a:t>JRip</a:t>
            </a:r>
            <a:r>
              <a:rPr lang="en-US" sz="2000" dirty="0" smtClean="0">
                <a:latin typeface="Times New Roman" pitchFamily="18" charset="0"/>
                <a:cs typeface="Times New Roman" pitchFamily="18" charset="0"/>
              </a:rPr>
              <a:t> rule-based classification model.</a:t>
            </a:r>
          </a:p>
          <a:p>
            <a:pPr lvl="0" algn="just"/>
            <a:r>
              <a:rPr lang="en-US" sz="2000" dirty="0" smtClean="0">
                <a:latin typeface="Times New Roman" pitchFamily="18" charset="0"/>
                <a:cs typeface="Times New Roman" pitchFamily="18" charset="0"/>
              </a:rPr>
              <a:t>This can be assessed by evaluating the performance of </a:t>
            </a:r>
            <a:r>
              <a:rPr lang="en-US" sz="2000" dirty="0" err="1" smtClean="0">
                <a:latin typeface="Times New Roman" pitchFamily="18" charset="0"/>
                <a:cs typeface="Times New Roman" pitchFamily="18" charset="0"/>
              </a:rPr>
              <a:t>theclassification</a:t>
            </a:r>
            <a:r>
              <a:rPr lang="en-US" sz="2000" dirty="0" smtClean="0">
                <a:latin typeface="Times New Roman" pitchFamily="18" charset="0"/>
                <a:cs typeface="Times New Roman" pitchFamily="18" charset="0"/>
              </a:rPr>
              <a:t> model on the remaining 30% of data (1498−testing dataset), and by carrying out a tenfold cross validation.</a:t>
            </a:r>
          </a:p>
          <a:p>
            <a:pPr lvl="0" algn="just"/>
            <a:r>
              <a:rPr lang="en-US" sz="2000" dirty="0" smtClean="0">
                <a:latin typeface="Times New Roman" pitchFamily="18" charset="0"/>
                <a:cs typeface="Times New Roman" pitchFamily="18" charset="0"/>
              </a:rPr>
              <a:t>K-fold cross validation is a model validation technique for as-</a:t>
            </a:r>
            <a:r>
              <a:rPr lang="en-US" sz="2000" dirty="0" err="1" smtClean="0">
                <a:latin typeface="Times New Roman" pitchFamily="18" charset="0"/>
                <a:cs typeface="Times New Roman" pitchFamily="18" charset="0"/>
              </a:rPr>
              <a:t>sessing</a:t>
            </a:r>
            <a:r>
              <a:rPr lang="en-US" sz="2000" dirty="0" smtClean="0">
                <a:latin typeface="Times New Roman" pitchFamily="18" charset="0"/>
                <a:cs typeface="Times New Roman" pitchFamily="18" charset="0"/>
              </a:rPr>
              <a:t> how the results of applying a classifier will generalize </a:t>
            </a:r>
            <a:r>
              <a:rPr lang="en-US" sz="2000" dirty="0" err="1" smtClean="0">
                <a:latin typeface="Times New Roman" pitchFamily="18" charset="0"/>
                <a:cs typeface="Times New Roman" pitchFamily="18" charset="0"/>
              </a:rPr>
              <a:t>foran</a:t>
            </a:r>
            <a:r>
              <a:rPr lang="en-US" sz="2000" dirty="0" smtClean="0">
                <a:latin typeface="Times New Roman" pitchFamily="18" charset="0"/>
                <a:cs typeface="Times New Roman" pitchFamily="18" charset="0"/>
              </a:rPr>
              <a:t> independent dataset </a:t>
            </a:r>
          </a:p>
          <a:p>
            <a:pPr lvl="0" algn="just"/>
            <a:r>
              <a:rPr lang="en-US" sz="2000" dirty="0" smtClean="0">
                <a:latin typeface="Times New Roman" pitchFamily="18" charset="0"/>
                <a:cs typeface="Times New Roman" pitchFamily="18" charset="0"/>
              </a:rPr>
              <a:t>The usual performance </a:t>
            </a:r>
            <a:r>
              <a:rPr lang="en-US" sz="2000" dirty="0" err="1" smtClean="0">
                <a:latin typeface="Times New Roman" pitchFamily="18" charset="0"/>
                <a:cs typeface="Times New Roman" pitchFamily="18" charset="0"/>
              </a:rPr>
              <a:t>measuresare</a:t>
            </a:r>
            <a:r>
              <a:rPr lang="en-US" sz="2000" dirty="0" smtClean="0">
                <a:latin typeface="Times New Roman" pitchFamily="18" charset="0"/>
                <a:cs typeface="Times New Roman" pitchFamily="18" charset="0"/>
              </a:rPr>
              <a:t> considered, namely, accuracy, error, precision, recall, </a:t>
            </a:r>
            <a:r>
              <a:rPr lang="en-US" sz="2000" dirty="0" err="1" smtClean="0">
                <a:latin typeface="Times New Roman" pitchFamily="18" charset="0"/>
                <a:cs typeface="Times New Roman" pitchFamily="18" charset="0"/>
              </a:rPr>
              <a:t>andF</a:t>
            </a:r>
            <a:r>
              <a:rPr lang="en-US" sz="2000" dirty="0" smtClean="0">
                <a:latin typeface="Times New Roman" pitchFamily="18" charset="0"/>
                <a:cs typeface="Times New Roman" pitchFamily="18" charset="0"/>
              </a:rPr>
              <a:t>-measure.</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64732"/>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15000"/>
                        </a:lnSpc>
                        <a:spcBef>
                          <a:spcPts val="0"/>
                        </a:spcBef>
                        <a:spcAft>
                          <a:spcPts val="0"/>
                        </a:spcAft>
                      </a:pPr>
                      <a:r>
                        <a:rPr lang="en-US" sz="1800" dirty="0">
                          <a:solidFill>
                            <a:srgbClr val="000000"/>
                          </a:solidFill>
                          <a:latin typeface="Times New Roman"/>
                          <a:ea typeface="Calibri"/>
                          <a:cs typeface="Times New Roman"/>
                        </a:rPr>
                        <a:t>Perspective: The stage-</a:t>
                      </a:r>
                      <a:r>
                        <a:rPr lang="en-US" sz="1800" dirty="0" err="1">
                          <a:solidFill>
                            <a:srgbClr val="000000"/>
                          </a:solidFill>
                          <a:latin typeface="Times New Roman"/>
                          <a:ea typeface="Calibri"/>
                          <a:cs typeface="Times New Roman"/>
                        </a:rPr>
                        <a:t>gate©Ridea</a:t>
                      </a:r>
                      <a:r>
                        <a:rPr lang="en-US" sz="1800" dirty="0">
                          <a:solidFill>
                            <a:srgbClr val="000000"/>
                          </a:solidFill>
                          <a:latin typeface="Times New Roman"/>
                          <a:ea typeface="Calibri"/>
                          <a:cs typeface="Times New Roman"/>
                        </a:rPr>
                        <a:t>-to-launch process—update, What’s New, and </a:t>
                      </a:r>
                      <a:r>
                        <a:rPr lang="en-US" sz="1800" dirty="0" err="1">
                          <a:solidFill>
                            <a:srgbClr val="000000"/>
                          </a:solidFill>
                          <a:latin typeface="Times New Roman"/>
                          <a:ea typeface="Calibri"/>
                          <a:cs typeface="Times New Roman"/>
                        </a:rPr>
                        <a:t>NexGen</a:t>
                      </a:r>
                      <a:r>
                        <a:rPr lang="en-US" sz="1800" dirty="0">
                          <a:solidFill>
                            <a:srgbClr val="000000"/>
                          </a:solidFill>
                          <a:latin typeface="Times New Roman"/>
                          <a:ea typeface="Calibri"/>
                          <a:cs typeface="Times New Roman"/>
                        </a:rPr>
                        <a:t> systems</a:t>
                      </a:r>
                      <a:endParaRPr lang="en-US" sz="1100" dirty="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R. G. Cooper and E. Kleinschmidt, </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latin typeface="Times New Roman"/>
                          <a:ea typeface="Calibri"/>
                          <a:cs typeface="Times New Roman"/>
                        </a:rPr>
                        <a:t>The challenges faced in employing Stage-Gate are identified, including governance issues, overbureaucratizing the process, and misapplying cost-cutting systems such as Six Sigma and Lean Manufacturing to product innovation.</a:t>
                      </a:r>
                      <a:endParaRPr lang="en-US" sz="1100">
                        <a:latin typeface="Calibri"/>
                        <a:ea typeface="Calibri"/>
                        <a:cs typeface="Times New Roman"/>
                      </a:endParaRPr>
                    </a:p>
                  </a:txBody>
                  <a:tcPr marL="68580" marR="68580" marT="0" marB="0"/>
                </a:tc>
              </a:tr>
              <a:tr h="370840">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Managing the process of engineeringchange orders: The case of the climate control system in automobiledevelopment</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C. Terwiesch and C. H. Loch, </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dirty="0">
                          <a:latin typeface="Times New Roman"/>
                          <a:ea typeface="Calibri"/>
                          <a:cs typeface="Times New Roman"/>
                        </a:rPr>
                        <a:t>This administrative process encompasses the emergence of a change (e.g., a problem or a market-driven feature change), the management approval of the change, up to the change’s final implementation.</a:t>
                      </a: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33796"/>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15000"/>
                        </a:lnSpc>
                        <a:spcBef>
                          <a:spcPts val="0"/>
                        </a:spcBef>
                        <a:spcAft>
                          <a:spcPts val="0"/>
                        </a:spcAft>
                      </a:pPr>
                      <a:r>
                        <a:rPr lang="en-US" sz="1800" dirty="0">
                          <a:solidFill>
                            <a:srgbClr val="000000"/>
                          </a:solidFill>
                          <a:latin typeface="Times New Roman"/>
                          <a:ea typeface="Calibri"/>
                          <a:cs typeface="Times New Roman"/>
                        </a:rPr>
                        <a:t>“A survey of activity network-</a:t>
                      </a:r>
                      <a:r>
                        <a:rPr lang="en-US" sz="1800" dirty="0" err="1">
                          <a:solidFill>
                            <a:srgbClr val="000000"/>
                          </a:solidFill>
                          <a:latin typeface="Times New Roman"/>
                          <a:ea typeface="Calibri"/>
                          <a:cs typeface="Times New Roman"/>
                        </a:rPr>
                        <a:t>basedprocess</a:t>
                      </a:r>
                      <a:r>
                        <a:rPr lang="en-US" sz="1800" dirty="0">
                          <a:solidFill>
                            <a:srgbClr val="000000"/>
                          </a:solidFill>
                          <a:latin typeface="Times New Roman"/>
                          <a:ea typeface="Calibri"/>
                          <a:cs typeface="Times New Roman"/>
                        </a:rPr>
                        <a:t> models for managing product development projects</a:t>
                      </a:r>
                      <a:endParaRPr lang="en-US" sz="1100" dirty="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T. R. Browning and R. V. Ramasesh, </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latin typeface="Times New Roman"/>
                          <a:ea typeface="Calibri"/>
                          <a:cs typeface="Times New Roman"/>
                        </a:rPr>
                        <a:t>In this work, we focus on the activity network-based process models that support PD project management and present a comprehensive survey of the literature published in the last decade.</a:t>
                      </a:r>
                      <a:endParaRPr lang="en-US" sz="1100">
                        <a:latin typeface="Calibri"/>
                        <a:ea typeface="Calibri"/>
                        <a:cs typeface="Times New Roman"/>
                      </a:endParaRPr>
                    </a:p>
                  </a:txBody>
                  <a:tcPr marL="68580" marR="68580" marT="0" marB="0"/>
                </a:tc>
              </a:tr>
              <a:tr h="370840">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Engineering change: An overview and perspective on the literature</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T. A. W. Jarratt, C. M. Eckert, N. H. M. Caldwell, and P. J. Clarkson,</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dirty="0">
                          <a:latin typeface="Times New Roman"/>
                          <a:ea typeface="Calibri"/>
                          <a:cs typeface="Times New Roman"/>
                        </a:rPr>
                        <a:t>A change may encompass any modification to the form, fit and/or function of the product as a whole or in part, and may alter the interactions and dependencies of the constituent elements of the product.</a:t>
                      </a: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jpg"/>
          <p:cNvPicPr>
            <a:picLocks noGrp="1" noChangeAspect="1" noChangeArrowheads="1"/>
          </p:cNvPicPr>
          <p:nvPr>
            <p:ph idx="1"/>
          </p:nvPr>
        </p:nvPicPr>
        <p:blipFill>
          <a:blip r:embed="rId2"/>
          <a:srcRect/>
          <a:stretch>
            <a:fillRect/>
          </a:stretch>
        </p:blipFill>
        <p:spPr bwMode="auto">
          <a:xfrm>
            <a:off x="2286000" y="1371600"/>
            <a:ext cx="6019800" cy="4343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US" sz="2000" dirty="0" smtClean="0">
                <a:latin typeface="Times New Roman" pitchFamily="18" charset="0"/>
                <a:cs typeface="Times New Roman" pitchFamily="18" charset="0"/>
              </a:rPr>
              <a:t>[1] R. G. Cooper and E. </a:t>
            </a:r>
            <a:r>
              <a:rPr lang="en-US" sz="2000" dirty="0" err="1" smtClean="0">
                <a:latin typeface="Times New Roman" pitchFamily="18" charset="0"/>
                <a:cs typeface="Times New Roman" pitchFamily="18" charset="0"/>
              </a:rPr>
              <a:t>Kleinschmidt</a:t>
            </a:r>
            <a:r>
              <a:rPr lang="en-US" sz="2000" dirty="0" smtClean="0">
                <a:latin typeface="Times New Roman" pitchFamily="18" charset="0"/>
                <a:cs typeface="Times New Roman" pitchFamily="18" charset="0"/>
              </a:rPr>
              <a:t>, “Perspective: The stage-</a:t>
            </a:r>
            <a:r>
              <a:rPr lang="en-US" sz="2000" dirty="0" err="1" smtClean="0">
                <a:latin typeface="Times New Roman" pitchFamily="18" charset="0"/>
                <a:cs typeface="Times New Roman" pitchFamily="18" charset="0"/>
              </a:rPr>
              <a:t>gate©Ridea</a:t>
            </a:r>
            <a:r>
              <a:rPr lang="en-US" sz="2000" dirty="0" smtClean="0">
                <a:latin typeface="Times New Roman" pitchFamily="18" charset="0"/>
                <a:cs typeface="Times New Roman" pitchFamily="18" charset="0"/>
              </a:rPr>
              <a:t>-to-launch process—update, What’s New, and </a:t>
            </a:r>
            <a:r>
              <a:rPr lang="en-US" sz="2000" dirty="0" err="1" smtClean="0">
                <a:latin typeface="Times New Roman" pitchFamily="18" charset="0"/>
                <a:cs typeface="Times New Roman" pitchFamily="18" charset="0"/>
              </a:rPr>
              <a:t>NexGen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systems,”J</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ProductInnov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Manag</a:t>
            </a:r>
            <a:r>
              <a:rPr lang="en-US" sz="2000" dirty="0" smtClean="0">
                <a:latin typeface="Times New Roman" pitchFamily="18" charset="0"/>
                <a:cs typeface="Times New Roman" pitchFamily="18" charset="0"/>
              </a:rPr>
              <a:t>., vol. 25 no. 3, pp. 213–232, 2008.</a:t>
            </a:r>
          </a:p>
          <a:p>
            <a:pPr algn="just"/>
            <a:r>
              <a:rPr lang="en-US" sz="2000" dirty="0" smtClean="0">
                <a:latin typeface="Times New Roman" pitchFamily="18" charset="0"/>
                <a:cs typeface="Times New Roman" pitchFamily="18" charset="0"/>
              </a:rPr>
              <a:t>[2] C. </a:t>
            </a:r>
            <a:r>
              <a:rPr lang="en-US" sz="2000" dirty="0" err="1" smtClean="0">
                <a:latin typeface="Times New Roman" pitchFamily="18" charset="0"/>
                <a:cs typeface="Times New Roman" pitchFamily="18" charset="0"/>
              </a:rPr>
              <a:t>Terwiesch</a:t>
            </a:r>
            <a:r>
              <a:rPr lang="en-US" sz="2000" dirty="0" smtClean="0">
                <a:latin typeface="Times New Roman" pitchFamily="18" charset="0"/>
                <a:cs typeface="Times New Roman" pitchFamily="18" charset="0"/>
              </a:rPr>
              <a:t> and C. H. Loch, “Managing the process of </a:t>
            </a:r>
            <a:r>
              <a:rPr lang="en-US" sz="2000" dirty="0" err="1" smtClean="0">
                <a:latin typeface="Times New Roman" pitchFamily="18" charset="0"/>
                <a:cs typeface="Times New Roman" pitchFamily="18" charset="0"/>
              </a:rPr>
              <a:t>engineeringchange</a:t>
            </a:r>
            <a:r>
              <a:rPr lang="en-US" sz="2000" dirty="0" smtClean="0">
                <a:latin typeface="Times New Roman" pitchFamily="18" charset="0"/>
                <a:cs typeface="Times New Roman" pitchFamily="18" charset="0"/>
              </a:rPr>
              <a:t> orders: The case of the climate control system in </a:t>
            </a:r>
            <a:r>
              <a:rPr lang="en-US" sz="2000" dirty="0" err="1" smtClean="0">
                <a:latin typeface="Times New Roman" pitchFamily="18" charset="0"/>
                <a:cs typeface="Times New Roman" pitchFamily="18" charset="0"/>
              </a:rPr>
              <a:t>automobiledevelopment,”J</a:t>
            </a:r>
            <a:r>
              <a:rPr lang="en-US" sz="2000" dirty="0" smtClean="0">
                <a:latin typeface="Times New Roman" pitchFamily="18" charset="0"/>
                <a:cs typeface="Times New Roman" pitchFamily="18" charset="0"/>
              </a:rPr>
              <a:t>. Product </a:t>
            </a:r>
            <a:r>
              <a:rPr lang="en-US" sz="2000" dirty="0" err="1" smtClean="0">
                <a:latin typeface="Times New Roman" pitchFamily="18" charset="0"/>
                <a:cs typeface="Times New Roman" pitchFamily="18" charset="0"/>
              </a:rPr>
              <a:t>Innov</a:t>
            </a:r>
            <a:r>
              <a:rPr lang="en-US" sz="2000" dirty="0" smtClean="0">
                <a:latin typeface="Times New Roman" pitchFamily="18" charset="0"/>
                <a:cs typeface="Times New Roman" pitchFamily="18" charset="0"/>
              </a:rPr>
              <a:t>. Manage., vol. 16, no. 2, pp. 160–172,Mar. 1999.</a:t>
            </a:r>
          </a:p>
          <a:p>
            <a:pPr algn="just"/>
            <a:r>
              <a:rPr lang="en-US" sz="2000" dirty="0" smtClean="0">
                <a:latin typeface="Times New Roman" pitchFamily="18" charset="0"/>
                <a:cs typeface="Times New Roman" pitchFamily="18" charset="0"/>
              </a:rPr>
              <a:t>[3] T. R. Browning and R. V. </a:t>
            </a:r>
            <a:r>
              <a:rPr lang="en-US" sz="2000" dirty="0" err="1" smtClean="0">
                <a:latin typeface="Times New Roman" pitchFamily="18" charset="0"/>
                <a:cs typeface="Times New Roman" pitchFamily="18" charset="0"/>
              </a:rPr>
              <a:t>Ramasesh</a:t>
            </a:r>
            <a:r>
              <a:rPr lang="en-US" sz="2000" dirty="0" smtClean="0">
                <a:latin typeface="Times New Roman" pitchFamily="18" charset="0"/>
                <a:cs typeface="Times New Roman" pitchFamily="18" charset="0"/>
              </a:rPr>
              <a:t>, “A survey of activity network-</a:t>
            </a:r>
            <a:r>
              <a:rPr lang="en-US" sz="2000" dirty="0" err="1" smtClean="0">
                <a:latin typeface="Times New Roman" pitchFamily="18" charset="0"/>
                <a:cs typeface="Times New Roman" pitchFamily="18" charset="0"/>
              </a:rPr>
              <a:t>basedprocess</a:t>
            </a:r>
            <a:r>
              <a:rPr lang="en-US" sz="2000" dirty="0" smtClean="0">
                <a:latin typeface="Times New Roman" pitchFamily="18" charset="0"/>
                <a:cs typeface="Times New Roman" pitchFamily="18" charset="0"/>
              </a:rPr>
              <a:t> models for managing product development </a:t>
            </a:r>
            <a:r>
              <a:rPr lang="en-US" sz="2000" dirty="0" err="1" smtClean="0">
                <a:latin typeface="Times New Roman" pitchFamily="18" charset="0"/>
                <a:cs typeface="Times New Roman" pitchFamily="18" charset="0"/>
              </a:rPr>
              <a:t>projects,”Prod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Oper.Manage</a:t>
            </a:r>
            <a:r>
              <a:rPr lang="en-US" sz="2000" dirty="0" smtClean="0">
                <a:latin typeface="Times New Roman" pitchFamily="18" charset="0"/>
                <a:cs typeface="Times New Roman" pitchFamily="18" charset="0"/>
              </a:rPr>
              <a:t>., vol. 16, no. 2, pp. 217–240, Mar./Apr. 2007.</a:t>
            </a:r>
          </a:p>
          <a:p>
            <a:pPr algn="just"/>
            <a:r>
              <a:rPr lang="en-US" sz="2000" dirty="0" smtClean="0">
                <a:latin typeface="Times New Roman" pitchFamily="18" charset="0"/>
                <a:cs typeface="Times New Roman" pitchFamily="18" charset="0"/>
              </a:rPr>
              <a:t>[4] T. A. W. </a:t>
            </a:r>
            <a:r>
              <a:rPr lang="en-US" sz="2000" dirty="0" err="1" smtClean="0">
                <a:latin typeface="Times New Roman" pitchFamily="18" charset="0"/>
                <a:cs typeface="Times New Roman" pitchFamily="18" charset="0"/>
              </a:rPr>
              <a:t>Jarratt</a:t>
            </a:r>
            <a:r>
              <a:rPr lang="en-US" sz="2000" dirty="0" smtClean="0">
                <a:latin typeface="Times New Roman" pitchFamily="18" charset="0"/>
                <a:cs typeface="Times New Roman" pitchFamily="18" charset="0"/>
              </a:rPr>
              <a:t>, C. M. Eckert, N. H. M. Caldwell, and P. J. </a:t>
            </a:r>
            <a:r>
              <a:rPr lang="en-US" sz="2000" dirty="0" err="1" smtClean="0">
                <a:latin typeface="Times New Roman" pitchFamily="18" charset="0"/>
                <a:cs typeface="Times New Roman" pitchFamily="18" charset="0"/>
              </a:rPr>
              <a:t>Clarkson,“Engineering</a:t>
            </a:r>
            <a:r>
              <a:rPr lang="en-US" sz="2000" dirty="0" smtClean="0">
                <a:latin typeface="Times New Roman" pitchFamily="18" charset="0"/>
                <a:cs typeface="Times New Roman" pitchFamily="18" charset="0"/>
              </a:rPr>
              <a:t> change: An overview and perspective on the </a:t>
            </a:r>
            <a:r>
              <a:rPr lang="en-US" sz="2000" dirty="0" err="1" smtClean="0">
                <a:latin typeface="Times New Roman" pitchFamily="18" charset="0"/>
                <a:cs typeface="Times New Roman" pitchFamily="18" charset="0"/>
              </a:rPr>
              <a:t>literature,”Res.Eng</a:t>
            </a:r>
            <a:r>
              <a:rPr lang="en-US" sz="2000" dirty="0" smtClean="0">
                <a:latin typeface="Times New Roman" pitchFamily="18" charset="0"/>
                <a:cs typeface="Times New Roman" pitchFamily="18" charset="0"/>
              </a:rPr>
              <a:t>. Des., vol. 22, no. 2, pp. 103–124, Apr. 2011.</a:t>
            </a:r>
          </a:p>
          <a:p>
            <a:pPr algn="just"/>
            <a:r>
              <a:rPr lang="en-US" sz="2000" dirty="0" smtClean="0">
                <a:latin typeface="Times New Roman" pitchFamily="18" charset="0"/>
                <a:cs typeface="Times New Roman" pitchFamily="18" charset="0"/>
              </a:rPr>
              <a:t>[5] V. D. Aalst, W. A. J. </a:t>
            </a:r>
            <a:r>
              <a:rPr lang="en-US" sz="2000" dirty="0" err="1" smtClean="0">
                <a:latin typeface="Times New Roman" pitchFamily="18" charset="0"/>
                <a:cs typeface="Times New Roman" pitchFamily="18" charset="0"/>
              </a:rPr>
              <a:t>Weijters</a:t>
            </a:r>
            <a:r>
              <a:rPr lang="en-US" sz="2000" dirty="0" smtClean="0">
                <a:latin typeface="Times New Roman" pitchFamily="18" charset="0"/>
                <a:cs typeface="Times New Roman" pitchFamily="18" charset="0"/>
              </a:rPr>
              <a:t>, and L. </a:t>
            </a:r>
            <a:r>
              <a:rPr lang="en-US" sz="2000" dirty="0" err="1" smtClean="0">
                <a:latin typeface="Times New Roman" pitchFamily="18" charset="0"/>
                <a:cs typeface="Times New Roman" pitchFamily="18" charset="0"/>
              </a:rPr>
              <a:t>Maruster</a:t>
            </a:r>
            <a:r>
              <a:rPr lang="en-US" sz="2000" dirty="0" smtClean="0">
                <a:latin typeface="Times New Roman" pitchFamily="18" charset="0"/>
                <a:cs typeface="Times New Roman" pitchFamily="18" charset="0"/>
              </a:rPr>
              <a:t>, “Workflow </a:t>
            </a:r>
            <a:r>
              <a:rPr lang="en-US" sz="2000" dirty="0" err="1" smtClean="0">
                <a:latin typeface="Times New Roman" pitchFamily="18" charset="0"/>
                <a:cs typeface="Times New Roman" pitchFamily="18" charset="0"/>
              </a:rPr>
              <a:t>mining:Discovering</a:t>
            </a:r>
            <a:r>
              <a:rPr lang="en-US" sz="2000" dirty="0" smtClean="0">
                <a:latin typeface="Times New Roman" pitchFamily="18" charset="0"/>
                <a:cs typeface="Times New Roman" pitchFamily="18" charset="0"/>
              </a:rPr>
              <a:t> process models from event </a:t>
            </a:r>
            <a:r>
              <a:rPr lang="en-US" sz="2000" dirty="0" err="1" smtClean="0">
                <a:latin typeface="Times New Roman" pitchFamily="18" charset="0"/>
                <a:cs typeface="Times New Roman" pitchFamily="18" charset="0"/>
              </a:rPr>
              <a:t>logs,”IEEE</a:t>
            </a:r>
            <a:r>
              <a:rPr lang="en-US" sz="2000" dirty="0" smtClean="0">
                <a:latin typeface="Times New Roman" pitchFamily="18" charset="0"/>
                <a:cs typeface="Times New Roman" pitchFamily="18" charset="0"/>
              </a:rPr>
              <a:t> Trans. </a:t>
            </a:r>
            <a:r>
              <a:rPr lang="en-US" sz="2000" dirty="0" err="1" smtClean="0">
                <a:latin typeface="Times New Roman" pitchFamily="18" charset="0"/>
                <a:cs typeface="Times New Roman" pitchFamily="18" charset="0"/>
              </a:rPr>
              <a:t>Knowl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DataEng</a:t>
            </a:r>
            <a:r>
              <a:rPr lang="en-US" sz="2000" dirty="0" smtClean="0">
                <a:latin typeface="Times New Roman" pitchFamily="18" charset="0"/>
                <a:cs typeface="Times New Roman" pitchFamily="18" charset="0"/>
              </a:rPr>
              <a:t>., vol. 16, no. 9, pp. 1128–1142, Sep. 2004.</a:t>
            </a:r>
          </a:p>
          <a:p>
            <a:pPr algn="just">
              <a:lnSpc>
                <a:spcPct val="160000"/>
              </a:lnSpc>
              <a:buNone/>
            </a:pPr>
            <a:endParaRPr lang="en-US" sz="1400"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066800"/>
            <a:ext cx="7650480" cy="4876800"/>
          </a:xfrm>
        </p:spPr>
        <p:txBody>
          <a:bodyPr>
            <a:normAutofit/>
          </a:bodyPr>
          <a:lstStyle/>
          <a:p>
            <a:pPr algn="just"/>
            <a:r>
              <a:rPr lang="en-US" sz="2000" dirty="0" smtClean="0">
                <a:latin typeface="Times New Roman" pitchFamily="18" charset="0"/>
                <a:cs typeface="Times New Roman" pitchFamily="18" charset="0"/>
              </a:rPr>
              <a:t>[6]</a:t>
            </a:r>
            <a:r>
              <a:rPr lang="en-US" sz="2000" dirty="0" err="1" smtClean="0">
                <a:latin typeface="Times New Roman" pitchFamily="18" charset="0"/>
                <a:cs typeface="Times New Roman" pitchFamily="18" charset="0"/>
              </a:rPr>
              <a:t>ProM</a:t>
            </a:r>
            <a:r>
              <a:rPr lang="en-US" sz="2000" dirty="0" smtClean="0">
                <a:latin typeface="Times New Roman" pitchFamily="18" charset="0"/>
                <a:cs typeface="Times New Roman" pitchFamily="18" charset="0"/>
              </a:rPr>
              <a:t>. [Online]. Available: http://www.processmining.org/logs/start</a:t>
            </a:r>
          </a:p>
          <a:p>
            <a:pPr algn="just"/>
            <a:r>
              <a:rPr lang="en-US" sz="2000" dirty="0" smtClean="0">
                <a:latin typeface="Times New Roman" pitchFamily="18" charset="0"/>
                <a:cs typeface="Times New Roman" pitchFamily="18" charset="0"/>
              </a:rPr>
              <a:t>[7] P. </a:t>
            </a:r>
            <a:r>
              <a:rPr lang="en-US" sz="2000" dirty="0" err="1" smtClean="0">
                <a:latin typeface="Times New Roman" pitchFamily="18" charset="0"/>
                <a:cs typeface="Times New Roman" pitchFamily="18" charset="0"/>
              </a:rPr>
              <a:t>Cankurtaran</a:t>
            </a:r>
            <a:r>
              <a:rPr lang="en-US" sz="2000" dirty="0" smtClean="0">
                <a:latin typeface="Times New Roman" pitchFamily="18" charset="0"/>
                <a:cs typeface="Times New Roman" pitchFamily="18" charset="0"/>
              </a:rPr>
              <a:t>, F. </a:t>
            </a:r>
            <a:r>
              <a:rPr lang="en-US" sz="2000" dirty="0" err="1" smtClean="0">
                <a:latin typeface="Times New Roman" pitchFamily="18" charset="0"/>
                <a:cs typeface="Times New Roman" pitchFamily="18" charset="0"/>
              </a:rPr>
              <a:t>Langerak</a:t>
            </a:r>
            <a:r>
              <a:rPr lang="en-US" sz="2000" dirty="0" smtClean="0">
                <a:latin typeface="Times New Roman" pitchFamily="18" charset="0"/>
                <a:cs typeface="Times New Roman" pitchFamily="18" charset="0"/>
              </a:rPr>
              <a:t>, and A. Griffin, “Consequences of new </a:t>
            </a:r>
            <a:r>
              <a:rPr lang="en-US" sz="2000" dirty="0" err="1" smtClean="0">
                <a:latin typeface="Times New Roman" pitchFamily="18" charset="0"/>
                <a:cs typeface="Times New Roman" pitchFamily="18" charset="0"/>
              </a:rPr>
              <a:t>productdevelopment</a:t>
            </a:r>
            <a:r>
              <a:rPr lang="en-US" sz="2000" dirty="0" smtClean="0">
                <a:latin typeface="Times New Roman" pitchFamily="18" charset="0"/>
                <a:cs typeface="Times New Roman" pitchFamily="18" charset="0"/>
              </a:rPr>
              <a:t> speed: A meta-</a:t>
            </a:r>
            <a:r>
              <a:rPr lang="en-US" sz="2000" dirty="0" err="1" smtClean="0">
                <a:latin typeface="Times New Roman" pitchFamily="18" charset="0"/>
                <a:cs typeface="Times New Roman" pitchFamily="18" charset="0"/>
              </a:rPr>
              <a:t>analysis,”J</a:t>
            </a:r>
            <a:r>
              <a:rPr lang="en-US" sz="2000" dirty="0" smtClean="0">
                <a:latin typeface="Times New Roman" pitchFamily="18" charset="0"/>
                <a:cs typeface="Times New Roman" pitchFamily="18" charset="0"/>
              </a:rPr>
              <a:t>. Product </a:t>
            </a:r>
            <a:r>
              <a:rPr lang="en-US" sz="2000" dirty="0" err="1" smtClean="0">
                <a:latin typeface="Times New Roman" pitchFamily="18" charset="0"/>
                <a:cs typeface="Times New Roman" pitchFamily="18" charset="0"/>
              </a:rPr>
              <a:t>Innov</a:t>
            </a:r>
            <a:r>
              <a:rPr lang="en-US" sz="2000" dirty="0" smtClean="0">
                <a:latin typeface="Times New Roman" pitchFamily="18" charset="0"/>
                <a:cs typeface="Times New Roman" pitchFamily="18" charset="0"/>
              </a:rPr>
              <a:t>. Manage., vol. 30,no. 3, pp. 465–486, May 2013.</a:t>
            </a:r>
          </a:p>
          <a:p>
            <a:pPr algn="just"/>
            <a:r>
              <a:rPr lang="en-US" sz="2000" dirty="0" smtClean="0">
                <a:latin typeface="Times New Roman" pitchFamily="18" charset="0"/>
                <a:cs typeface="Times New Roman" pitchFamily="18" charset="0"/>
              </a:rPr>
              <a:t>[8] J. Chen, F. </a:t>
            </a:r>
            <a:r>
              <a:rPr lang="en-US" sz="2000" dirty="0" err="1" smtClean="0">
                <a:latin typeface="Times New Roman" pitchFamily="18" charset="0"/>
                <a:cs typeface="Times New Roman" pitchFamily="18" charset="0"/>
              </a:rPr>
              <a:t>Damanpour</a:t>
            </a:r>
            <a:r>
              <a:rPr lang="en-US" sz="2000" dirty="0" smtClean="0">
                <a:latin typeface="Times New Roman" pitchFamily="18" charset="0"/>
                <a:cs typeface="Times New Roman" pitchFamily="18" charset="0"/>
              </a:rPr>
              <a:t>, and R. Reilly, “Understanding antecedents of </a:t>
            </a:r>
            <a:r>
              <a:rPr lang="en-US" sz="2000" dirty="0" err="1" smtClean="0">
                <a:latin typeface="Times New Roman" pitchFamily="18" charset="0"/>
                <a:cs typeface="Times New Roman" pitchFamily="18" charset="0"/>
              </a:rPr>
              <a:t>newproduct</a:t>
            </a:r>
            <a:r>
              <a:rPr lang="en-US" sz="2000" dirty="0" smtClean="0">
                <a:latin typeface="Times New Roman" pitchFamily="18" charset="0"/>
                <a:cs typeface="Times New Roman" pitchFamily="18" charset="0"/>
              </a:rPr>
              <a:t> development speed: A meta-</a:t>
            </a:r>
            <a:r>
              <a:rPr lang="en-US" sz="2000" dirty="0" err="1" smtClean="0">
                <a:latin typeface="Times New Roman" pitchFamily="18" charset="0"/>
                <a:cs typeface="Times New Roman" pitchFamily="18" charset="0"/>
              </a:rPr>
              <a:t>analysis,”J</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Oper</a:t>
            </a:r>
            <a:r>
              <a:rPr lang="en-US" sz="2000" dirty="0" smtClean="0">
                <a:latin typeface="Times New Roman" pitchFamily="18" charset="0"/>
                <a:cs typeface="Times New Roman" pitchFamily="18" charset="0"/>
              </a:rPr>
              <a:t>. Manage., vol. 28,no. 1, pp. 17–33, 2010.</a:t>
            </a:r>
          </a:p>
          <a:p>
            <a:pPr algn="just"/>
            <a:r>
              <a:rPr lang="en-US" sz="2000" dirty="0" smtClean="0">
                <a:latin typeface="Times New Roman" pitchFamily="18" charset="0"/>
                <a:cs typeface="Times New Roman" pitchFamily="18" charset="0"/>
              </a:rPr>
              <a:t>[9] C. H. Loch and C. </a:t>
            </a:r>
            <a:r>
              <a:rPr lang="en-US" sz="2000" dirty="0" err="1" smtClean="0">
                <a:latin typeface="Times New Roman" pitchFamily="18" charset="0"/>
                <a:cs typeface="Times New Roman" pitchFamily="18" charset="0"/>
              </a:rPr>
              <a:t>Terwiesch</a:t>
            </a:r>
            <a:r>
              <a:rPr lang="en-US" sz="2000" dirty="0" smtClean="0">
                <a:latin typeface="Times New Roman" pitchFamily="18" charset="0"/>
                <a:cs typeface="Times New Roman" pitchFamily="18" charset="0"/>
              </a:rPr>
              <a:t>, “Accelerating the process of </a:t>
            </a:r>
            <a:r>
              <a:rPr lang="en-US" sz="2000" dirty="0" err="1" smtClean="0">
                <a:latin typeface="Times New Roman" pitchFamily="18" charset="0"/>
                <a:cs typeface="Times New Roman" pitchFamily="18" charset="0"/>
              </a:rPr>
              <a:t>engineeringchange</a:t>
            </a:r>
            <a:r>
              <a:rPr lang="en-US" sz="2000" dirty="0" smtClean="0">
                <a:latin typeface="Times New Roman" pitchFamily="18" charset="0"/>
                <a:cs typeface="Times New Roman" pitchFamily="18" charset="0"/>
              </a:rPr>
              <a:t> orders: Capacity and congestion </a:t>
            </a:r>
            <a:r>
              <a:rPr lang="en-US" sz="2000" dirty="0" err="1" smtClean="0">
                <a:latin typeface="Times New Roman" pitchFamily="18" charset="0"/>
                <a:cs typeface="Times New Roman" pitchFamily="18" charset="0"/>
              </a:rPr>
              <a:t>effects,”J</a:t>
            </a:r>
            <a:r>
              <a:rPr lang="en-US" sz="2000" dirty="0" smtClean="0">
                <a:latin typeface="Times New Roman" pitchFamily="18" charset="0"/>
                <a:cs typeface="Times New Roman" pitchFamily="18" charset="0"/>
              </a:rPr>
              <a:t>. Product </a:t>
            </a:r>
            <a:r>
              <a:rPr lang="en-US" sz="2000" dirty="0" err="1" smtClean="0">
                <a:latin typeface="Times New Roman" pitchFamily="18" charset="0"/>
                <a:cs typeface="Times New Roman" pitchFamily="18" charset="0"/>
              </a:rPr>
              <a:t>Innov</a:t>
            </a:r>
            <a:r>
              <a:rPr lang="en-US" sz="2000" dirty="0" smtClean="0">
                <a:latin typeface="Times New Roman" pitchFamily="18" charset="0"/>
                <a:cs typeface="Times New Roman" pitchFamily="18" charset="0"/>
              </a:rPr>
              <a:t>. Man-age., vol. 16, no. 2, pp. 145–159, Mar. 1999.</a:t>
            </a:r>
          </a:p>
          <a:p>
            <a:pPr algn="just"/>
            <a:r>
              <a:rPr lang="en-US" sz="2000" dirty="0" smtClean="0">
                <a:latin typeface="Times New Roman" pitchFamily="18" charset="0"/>
                <a:cs typeface="Times New Roman" pitchFamily="18" charset="0"/>
              </a:rPr>
              <a:t>[10] B. J. </a:t>
            </a:r>
            <a:r>
              <a:rPr lang="en-US" sz="2000" dirty="0" err="1" smtClean="0">
                <a:latin typeface="Times New Roman" pitchFamily="18" charset="0"/>
                <a:cs typeface="Times New Roman" pitchFamily="18" charset="0"/>
              </a:rPr>
              <a:t>Hommes</a:t>
            </a:r>
            <a:r>
              <a:rPr lang="en-US" sz="2000" dirty="0" smtClean="0">
                <a:latin typeface="Times New Roman" pitchFamily="18" charset="0"/>
                <a:cs typeface="Times New Roman" pitchFamily="18" charset="0"/>
              </a:rPr>
              <a:t>, “The evaluation of business process </a:t>
            </a:r>
            <a:r>
              <a:rPr lang="en-US" sz="2000" dirty="0" err="1" smtClean="0">
                <a:latin typeface="Times New Roman" pitchFamily="18" charset="0"/>
                <a:cs typeface="Times New Roman" pitchFamily="18" charset="0"/>
              </a:rPr>
              <a:t>modelling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techniques,”Doctoral</a:t>
            </a:r>
            <a:r>
              <a:rPr lang="en-US" sz="2000" dirty="0" smtClean="0">
                <a:latin typeface="Times New Roman" pitchFamily="18" charset="0"/>
                <a:cs typeface="Times New Roman" pitchFamily="18" charset="0"/>
              </a:rPr>
              <a:t> dissertation, </a:t>
            </a:r>
            <a:r>
              <a:rPr lang="en-US" sz="2000" dirty="0" err="1" smtClean="0">
                <a:latin typeface="Times New Roman" pitchFamily="18" charset="0"/>
                <a:cs typeface="Times New Roman" pitchFamily="18" charset="0"/>
              </a:rPr>
              <a:t>Technische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Universiteit</a:t>
            </a:r>
            <a:r>
              <a:rPr lang="en-US" sz="2000" dirty="0" smtClean="0">
                <a:latin typeface="Times New Roman" pitchFamily="18" charset="0"/>
                <a:cs typeface="Times New Roman" pitchFamily="18" charset="0"/>
              </a:rPr>
              <a:t> Delft, Delft, The Nether-lands, 2004.</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1175</TotalTime>
  <Words>1385</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Tailoring the Engineering Design Process Through Data and Process Mining</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537</cp:revision>
  <dcterms:created xsi:type="dcterms:W3CDTF">2006-08-16T00:00:00Z</dcterms:created>
  <dcterms:modified xsi:type="dcterms:W3CDTF">2021-04-10T12:30:33Z</dcterms:modified>
</cp:coreProperties>
</file>