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298" r:id="rId11"/>
    <p:sldId id="296" r:id="rId12"/>
    <p:sldId id="295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Secret sharing based reversible data hiding in encrypted images with multiple data-hiders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The existing models of reversible data hiding in encrypted images (RDH-EI) are based on single data-hider, where the original image cannot be reconstructed when the data-hider is damaged. </a:t>
            </a:r>
          </a:p>
          <a:p>
            <a:pPr algn="just">
              <a:lnSpc>
                <a:spcPct val="170000"/>
              </a:lnSpc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To address this issue, this paper proposes a novel model with multiple data-hiders for RDH-EI based on secret sharing.</a:t>
            </a:r>
          </a:p>
          <a:p>
            <a:pPr algn="just">
              <a:lnSpc>
                <a:spcPct val="170000"/>
              </a:lnSpc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It divides the original image into multiple different encrypted images with the same size of the original image and distributes them to multiple different data-hiders for data hiding.</a:t>
            </a:r>
          </a:p>
          <a:p>
            <a:pPr algn="just">
              <a:lnSpc>
                <a:spcPct val="170000"/>
              </a:lnSpc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Each data-hider can independently embed data into the encrypted image to obtain the corresponding marked encrypted image.</a:t>
            </a:r>
          </a:p>
          <a:p>
            <a:pPr algn="just">
              <a:lnSpc>
                <a:spcPct val="170000"/>
              </a:lnSpc>
              <a:buNone/>
            </a:pP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The original image can be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losslesslyrecovered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by collecting sufficient marked encrypted images from undamaged data-hiders when individual data-hiders are subjected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topotential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damage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This further protects the security of the original image. We provide four cases of the proposed model, namely,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twojoint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cases and two separable cases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From the proposed model, we derive a separable RDH-EI method with high-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capacity.Experimental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results are presented to illustrate the effectiveness of the proposed method.</a:t>
            </a:r>
            <a:endParaRPr lang="en-IN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Data hiding by digital watermarking is usually employed for multimedia copyright protection, authenticity verification, or similar purposes.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Watermarking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is here adopted as a technique to provide a blind measure of the quality of service in multimedia communications.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general watermark embedding procedure consists of embedding a watermark sequence which is usually binary into host data by means of a key.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detection phase the key is used to verify the presence of the embedded sequence.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proposed model contains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multiple data-hiders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the original image can be restored by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collecting sufficient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marked encrypted images from undamaged data-hiders even if some of the data-hiders are subjected to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poten-tial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damage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present four cases of the proposed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model,that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is, two joint cases and two separable cases. We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im-plement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 separable case called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content-owner-independent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data-hider-independent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proposed separable RDH-EI method can achieve higher embedding capacity com-pared with the state-of-the-art methods.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By using a multi-MSB embedding strategy, the secret bits can be embedded in the encrypted images without any pixel oversaturation in the plaintext domain.</a:t>
            </a: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More importantly, by using multi-MSB embedding strategy, secrets bits can be directly extracted from encrypted domain from the multi-MSB of pixels without any error. The reconstructed image with very high visual quality can be obtained only in the case that the encryption key is obtained.</a:t>
            </a: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Compared with the other state-of-the-art methods, the proposed method can achieve a significantly higher maximum embedding rate</a:t>
            </a:r>
          </a:p>
          <a:p>
            <a:pPr>
              <a:buNone/>
            </a:pPr>
            <a:endParaRPr lang="en-US" sz="1800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embedding rate of the proposed method is compared with several state-of-the-art methods .</a:t>
            </a: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embedding rate of the proposed method is significantly higher than these state-of-the-art methods.</a:t>
            </a: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Meanwhile, the embedding rate of the proposed method is a constant value, which means that it is not affected by the image distribution. </a:t>
            </a: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these state-of-the-art methods, the embedding rates depend on image distribution.</a:t>
            </a: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Images with smooth textures can achieve higher embedding rates, while images with complex textures have lower embedding rates, which can be avoided in the proposed method. </a:t>
            </a: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is because they vacate embedding room before encryption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bythe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correlation of natural images, such as MSB prediction, adaptive, and difference expansion.</a:t>
            </a: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Instead, the proposed method vacates embedding room after encryption and embeds data into encrypted images with bit-plane replacement.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733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622550"/>
                <a:gridCol w="2622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latin typeface="Times New Roman"/>
                          <a:ea typeface="Calibri"/>
                          <a:cs typeface="Times New Roman"/>
                        </a:rPr>
                        <a:t>Lossless</a:t>
                      </a:r>
                      <a:r>
                        <a:rPr lang="en-US" sz="1100" dirty="0" err="1">
                          <a:latin typeface="Calibri"/>
                          <a:ea typeface="Calibri"/>
                          <a:cs typeface="Times New Roman"/>
                        </a:rPr>
                        <a:t>generalized</a:t>
                      </a:r>
                      <a:r>
                        <a:rPr lang="en-US" sz="1100" dirty="0">
                          <a:latin typeface="Calibri"/>
                          <a:ea typeface="Calibri"/>
                          <a:cs typeface="Times New Roman"/>
                        </a:rPr>
                        <a:t>-LSB data embedding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  <a:cs typeface="Times New Roman"/>
                        </a:rPr>
                        <a:t>M. U. Celik, G. Sharma, A. M. Tekalp, and E. Saber, “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  <a:cs typeface="Times New Roman"/>
                        </a:rPr>
                        <a:t>We present a novel lossless (reversible) data-embedding technique, which enables the exact recovery of the original host signal upon extraction of the embedded information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  <a:cs typeface="Times New Roman"/>
                        </a:rPr>
                        <a:t>Reversible data embedding using a difference expansion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Calibri"/>
                          <a:cs typeface="Times New Roman"/>
                        </a:rPr>
                        <a:t>J. </a:t>
                      </a:r>
                      <a:r>
                        <a:rPr lang="en-US" sz="1800" dirty="0" err="1">
                          <a:latin typeface="Times New Roman"/>
                          <a:ea typeface="Calibri"/>
                          <a:cs typeface="Times New Roman"/>
                        </a:rPr>
                        <a:t>Tian</a:t>
                      </a:r>
                      <a:r>
                        <a:rPr lang="en-US" sz="1800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Calibri"/>
                          <a:cs typeface="Times New Roman"/>
                        </a:rPr>
                        <a:t>Reversible data embedding has drawn lots of interest recently. Being reversible, the original digital content can be completely restored. We present a novel reversible data-embedding method for digital images.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0828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Calibri"/>
                          <a:cs typeface="Times New Roman"/>
                        </a:rPr>
                        <a:t>Reversible data hiding,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  <a:cs typeface="Times New Roman"/>
                        </a:rPr>
                        <a:t>Z. Ni, Y.-Q. Shi, N. Ansari, and W. Su,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  <a:cs typeface="Times New Roman"/>
                        </a:rPr>
                        <a:t>The algorithm has been successfully applied to a wide range of images, including commonly used images, medical images, texture images, aerial images and all of the 1096 images in CorelDraw database.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Calibri"/>
                          <a:cs typeface="Times New Roman"/>
                        </a:rPr>
                        <a:t>“Reversible data </a:t>
                      </a:r>
                      <a:r>
                        <a:rPr lang="en-US" sz="1800" dirty="0" err="1">
                          <a:latin typeface="Times New Roman"/>
                          <a:ea typeface="Calibri"/>
                          <a:cs typeface="Times New Roman"/>
                        </a:rPr>
                        <a:t>hiding</a:t>
                      </a:r>
                      <a:r>
                        <a:rPr lang="en-US" sz="1800" dirty="0" err="1">
                          <a:latin typeface="Calibri"/>
                          <a:ea typeface="Calibri"/>
                          <a:cs typeface="Times New Roman"/>
                        </a:rPr>
                        <a:t>based</a:t>
                      </a: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 on histogram modification of pixel differences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  <a:cs typeface="Times New Roman"/>
                        </a:rPr>
                        <a:t>W.-L. Tai, C.-M. Yeh, and C.-C. Chang,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Calibri"/>
                          <a:cs typeface="Times New Roman"/>
                        </a:rPr>
                        <a:t>Performance comparisons with other existing schemes are provided to demonstrate the superiority of the proposed scheme.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/>
          <a:lstStyle/>
          <a:p>
            <a:r>
              <a:rPr lang="en-US" dirty="0" smtClean="0"/>
              <a:t>Architecture Diagram	</a:t>
            </a:r>
            <a:endParaRPr lang="en-US" dirty="0"/>
          </a:p>
        </p:txBody>
      </p:sp>
      <p:pic>
        <p:nvPicPr>
          <p:cNvPr id="3" name="Content Placeholder 2" descr="C:\Users\TTS\Desktop\PIC 3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35100" y="1524000"/>
            <a:ext cx="7499350" cy="4495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US" sz="1600" dirty="0" smtClean="0"/>
              <a:t>1] M. U. </a:t>
            </a:r>
            <a:r>
              <a:rPr lang="en-US" sz="1600" dirty="0" err="1" smtClean="0"/>
              <a:t>Celik</a:t>
            </a:r>
            <a:r>
              <a:rPr lang="en-US" sz="1600" dirty="0" smtClean="0"/>
              <a:t>, G. Sharma, A. M. </a:t>
            </a:r>
            <a:r>
              <a:rPr lang="en-US" sz="1600" dirty="0" err="1" smtClean="0"/>
              <a:t>Tekalp</a:t>
            </a:r>
            <a:r>
              <a:rPr lang="en-US" sz="1600" dirty="0" smtClean="0"/>
              <a:t>, and E. Saber, “</a:t>
            </a:r>
            <a:r>
              <a:rPr lang="en-US" sz="1600" dirty="0" err="1" smtClean="0"/>
              <a:t>Losslessgeneralized</a:t>
            </a:r>
            <a:r>
              <a:rPr lang="en-US" sz="1600" dirty="0" smtClean="0"/>
              <a:t>-LSB data </a:t>
            </a:r>
            <a:r>
              <a:rPr lang="en-US" sz="1600" dirty="0" err="1" smtClean="0"/>
              <a:t>embedding,”IEEE</a:t>
            </a:r>
            <a:r>
              <a:rPr lang="en-US" sz="1600" dirty="0" smtClean="0"/>
              <a:t> Transactions on </a:t>
            </a:r>
            <a:r>
              <a:rPr lang="en-US" sz="1600" dirty="0" smtClean="0"/>
              <a:t>Image Processing</a:t>
            </a:r>
            <a:r>
              <a:rPr lang="en-US" sz="1600" dirty="0" smtClean="0"/>
              <a:t>, vol. 14, no. 2, pp. 253–266, Feb. 2005</a:t>
            </a:r>
            <a:r>
              <a:rPr lang="en-US" sz="1600" dirty="0" smtClean="0"/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600" dirty="0" smtClean="0"/>
              <a:t>[</a:t>
            </a:r>
            <a:r>
              <a:rPr lang="en-US" sz="1600" dirty="0" smtClean="0"/>
              <a:t>2] J. </a:t>
            </a:r>
            <a:r>
              <a:rPr lang="en-US" sz="1600" dirty="0" err="1" smtClean="0"/>
              <a:t>Tian</a:t>
            </a:r>
            <a:r>
              <a:rPr lang="en-US" sz="1600" dirty="0" smtClean="0"/>
              <a:t>, “Reversible data embedding using a difference expansion</a:t>
            </a:r>
            <a:r>
              <a:rPr lang="en-US" sz="1600" dirty="0" smtClean="0"/>
              <a:t>,” IEEE </a:t>
            </a:r>
            <a:r>
              <a:rPr lang="en-US" sz="1600" dirty="0" smtClean="0"/>
              <a:t>Transactions on Circuits and Systems for Video </a:t>
            </a:r>
            <a:r>
              <a:rPr lang="en-US" sz="1600" dirty="0" err="1" smtClean="0"/>
              <a:t>Technol</a:t>
            </a:r>
            <a:r>
              <a:rPr lang="en-US" sz="1600" dirty="0" smtClean="0"/>
              <a:t> </a:t>
            </a:r>
            <a:r>
              <a:rPr lang="en-US" sz="1600" dirty="0" err="1" smtClean="0"/>
              <a:t>ogy,vol</a:t>
            </a:r>
            <a:r>
              <a:rPr lang="en-US" sz="1600" dirty="0" smtClean="0"/>
              <a:t>. 13, no. 8, pp. 890–896, Aug. 2003</a:t>
            </a:r>
            <a:r>
              <a:rPr lang="en-US" sz="1600" dirty="0" smtClean="0"/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600" dirty="0" smtClean="0"/>
              <a:t>[</a:t>
            </a:r>
            <a:r>
              <a:rPr lang="en-US" sz="1600" dirty="0" smtClean="0"/>
              <a:t>3] Z. Ni, Y.-Q. Shi, N. </a:t>
            </a:r>
            <a:r>
              <a:rPr lang="en-US" sz="1600" dirty="0" err="1" smtClean="0"/>
              <a:t>Ansari</a:t>
            </a:r>
            <a:r>
              <a:rPr lang="en-US" sz="1600" dirty="0" smtClean="0"/>
              <a:t>, and W. Su, “Reversible data </a:t>
            </a:r>
            <a:r>
              <a:rPr lang="en-US" sz="1600" dirty="0" err="1" smtClean="0"/>
              <a:t>hiding,”IEEE</a:t>
            </a:r>
            <a:r>
              <a:rPr lang="en-US" sz="1600" dirty="0" smtClean="0"/>
              <a:t> Transactions on Circuits and Systems for Video </a:t>
            </a:r>
            <a:r>
              <a:rPr lang="en-US" sz="1600" dirty="0" err="1" smtClean="0"/>
              <a:t>Technology,vol</a:t>
            </a:r>
            <a:r>
              <a:rPr lang="en-US" sz="1600" dirty="0" smtClean="0"/>
              <a:t>. 16, no. 3, pp. 354–362, Mar. 2006</a:t>
            </a:r>
            <a:r>
              <a:rPr lang="en-US" sz="1600" dirty="0" smtClean="0"/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600" dirty="0" smtClean="0"/>
              <a:t>[</a:t>
            </a:r>
            <a:r>
              <a:rPr lang="en-US" sz="1600" dirty="0" smtClean="0"/>
              <a:t>4] W.-L. Tai, C.-M. </a:t>
            </a:r>
            <a:r>
              <a:rPr lang="en-US" sz="1600" dirty="0" err="1" smtClean="0"/>
              <a:t>Yeh</a:t>
            </a:r>
            <a:r>
              <a:rPr lang="en-US" sz="1600" dirty="0" smtClean="0"/>
              <a:t>, and C.-C. Chang, “Reversible data </a:t>
            </a:r>
            <a:r>
              <a:rPr lang="en-US" sz="1600" dirty="0" err="1" smtClean="0"/>
              <a:t>hidingbased</a:t>
            </a:r>
            <a:r>
              <a:rPr lang="en-US" sz="1600" dirty="0" smtClean="0"/>
              <a:t> on histogram modification of pixel </a:t>
            </a:r>
            <a:r>
              <a:rPr lang="en-US" sz="1600" dirty="0" err="1" smtClean="0"/>
              <a:t>differences,”IEEE</a:t>
            </a:r>
            <a:r>
              <a:rPr lang="en-US" sz="1600" dirty="0" smtClean="0"/>
              <a:t> Trans-actions on Circuits and Systems for Video Technology, vol. 19, no. 6,pp. 906–910, Jun. 2009</a:t>
            </a:r>
            <a:r>
              <a:rPr lang="en-US" sz="1600" dirty="0" smtClean="0"/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600" dirty="0" smtClean="0"/>
              <a:t>[</a:t>
            </a:r>
            <a:r>
              <a:rPr lang="en-US" sz="1600" dirty="0" smtClean="0"/>
              <a:t>5] X. Li, W. Zhang, X. </a:t>
            </a:r>
            <a:r>
              <a:rPr lang="en-US" sz="1600" dirty="0" err="1" smtClean="0"/>
              <a:t>Gui</a:t>
            </a:r>
            <a:r>
              <a:rPr lang="en-US" sz="1600" dirty="0" smtClean="0"/>
              <a:t>, and B. Yang, “A novel reversible </a:t>
            </a:r>
            <a:r>
              <a:rPr lang="en-US" sz="1600" dirty="0" err="1" smtClean="0"/>
              <a:t>datahiding</a:t>
            </a:r>
            <a:r>
              <a:rPr lang="en-US" sz="1600" dirty="0" smtClean="0"/>
              <a:t> scheme based on two-dimensional difference-</a:t>
            </a:r>
            <a:r>
              <a:rPr lang="en-US" sz="1600" dirty="0" err="1" smtClean="0"/>
              <a:t>histogrammodification,”IEEE</a:t>
            </a:r>
            <a:r>
              <a:rPr lang="en-US" sz="1600" dirty="0" smtClean="0"/>
              <a:t> Transactions on Information Forensics and Se-</a:t>
            </a:r>
            <a:r>
              <a:rPr lang="en-US" sz="1600" dirty="0" err="1" smtClean="0"/>
              <a:t>curity</a:t>
            </a:r>
            <a:r>
              <a:rPr lang="en-US" sz="1600" dirty="0" smtClean="0"/>
              <a:t>, vol. 8, no. 7, pp. 1091–1100, Jul. 2013</a:t>
            </a:r>
            <a:r>
              <a:rPr lang="en-US" sz="1600" dirty="0" smtClean="0"/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[6] L.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Luo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Z. Chen, M. Chen, X.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Zeng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Z.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Xiong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Reversibleimage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watermarking using interpolation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technique,”IEEE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Transac-tions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on Information Forensics and Security, vol. 5, no. 1, pp. 187–193,Mar. 2010</a:t>
            </a: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7] H.-T. Wu and J. Huang, “Reversible image watermarking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onprediction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errors by efficient histogram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modification,”Signal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Pro-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cessing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vol. 92, no. 12, pp. 3000–3009, Dec. 2012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8] W.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Puech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M. Chaumont, and O. Strauss, “A reversible data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hidingmethod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for encrypted images,”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inProc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SPIE, Electronic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Imaging,Security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Forensics,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Steganography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Watermarking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MultimediaContents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X, vol. 6819, Jan. 2008, pp. 68 191E–1–68 191E–9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9] X. Zhang, “Reversible data hiding in encrypted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image,”IEEESignal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Processing Letters, vol. 18, no. 4, pp. 255–258, Apr. 2011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10] W. Hong, T.-S. Chen, and H.-Y. Wu, “An improved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reversibledata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hiding in encrypted images using side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match,”IEEE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SignalProcessing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Letters, vol. 19, no. 4, pp. 199–202, Apr.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2012.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1228</TotalTime>
  <Words>1323</Words>
  <Application>Microsoft Office PowerPoint</Application>
  <PresentationFormat>On-screen Show (4:3)</PresentationFormat>
  <Paragraphs>73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Secret sharing based reversible data hiding in encrypted images with multiple data-hiders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Architecture Diagram </vt:lpstr>
      <vt:lpstr>SOFTWARE REQUIREMENTS:</vt:lpstr>
      <vt:lpstr>HARDWARE REQUIREMENTS: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TTS</cp:lastModifiedBy>
  <cp:revision>536</cp:revision>
  <dcterms:created xsi:type="dcterms:W3CDTF">2006-08-16T00:00:00Z</dcterms:created>
  <dcterms:modified xsi:type="dcterms:W3CDTF">2021-04-10T09:57:42Z</dcterms:modified>
</cp:coreProperties>
</file>