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Schema Theory Based Data Engineering in Gene Expression Programming for Big Data Analytics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70000"/>
              </a:lnSpc>
            </a:pPr>
            <a:r>
              <a:rPr lang="en-US" sz="2000" dirty="0" smtClean="0">
                <a:latin typeface="Times New Roman" pitchFamily="18" charset="0"/>
                <a:cs typeface="Times New Roman" pitchFamily="18" charset="0"/>
              </a:rPr>
              <a:t>Gene expression programming (GEP) is a data driven evolutionary </a:t>
            </a:r>
            <a:r>
              <a:rPr lang="en-US" sz="2000" dirty="0" smtClean="0">
                <a:latin typeface="Times New Roman" pitchFamily="18" charset="0"/>
                <a:cs typeface="Times New Roman" pitchFamily="18" charset="0"/>
              </a:rPr>
              <a:t>technique that </a:t>
            </a:r>
            <a:r>
              <a:rPr lang="en-US" sz="2000" dirty="0" smtClean="0">
                <a:latin typeface="Times New Roman" pitchFamily="18" charset="0"/>
                <a:cs typeface="Times New Roman" pitchFamily="18" charset="0"/>
              </a:rPr>
              <a:t>well suits for correlation mining.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Parallel </a:t>
            </a:r>
            <a:r>
              <a:rPr lang="en-US" sz="2000" dirty="0" smtClean="0">
                <a:latin typeface="Times New Roman" pitchFamily="18" charset="0"/>
                <a:cs typeface="Times New Roman" pitchFamily="18" charset="0"/>
              </a:rPr>
              <a:t>GEPs are </a:t>
            </a:r>
            <a:r>
              <a:rPr lang="en-US" sz="2000" dirty="0" smtClean="0">
                <a:latin typeface="Times New Roman" pitchFamily="18" charset="0"/>
                <a:cs typeface="Times New Roman" pitchFamily="18" charset="0"/>
              </a:rPr>
              <a:t>proposed to </a:t>
            </a:r>
            <a:r>
              <a:rPr lang="en-US" sz="2000" dirty="0" smtClean="0">
                <a:latin typeface="Times New Roman" pitchFamily="18" charset="0"/>
                <a:cs typeface="Times New Roman" pitchFamily="18" charset="0"/>
              </a:rPr>
              <a:t>speed up </a:t>
            </a:r>
            <a:r>
              <a:rPr lang="en-US" sz="2000" dirty="0" smtClean="0">
                <a:latin typeface="Times New Roman" pitchFamily="18" charset="0"/>
                <a:cs typeface="Times New Roman" pitchFamily="18" charset="0"/>
              </a:rPr>
              <a:t>the evolution process using </a:t>
            </a:r>
            <a:r>
              <a:rPr lang="en-US" sz="2000" dirty="0" smtClean="0">
                <a:latin typeface="Times New Roman" pitchFamily="18" charset="0"/>
                <a:cs typeface="Times New Roman" pitchFamily="18" charset="0"/>
              </a:rPr>
              <a:t>a cluster of computers or a computer with multiple CPU cores</a:t>
            </a:r>
            <a:r>
              <a:rPr lang="en-US" sz="2000" dirty="0" smtClean="0">
                <a:latin typeface="Times New Roman" pitchFamily="18" charset="0"/>
                <a:cs typeface="Times New Roman" pitchFamily="18" charset="0"/>
              </a:rPr>
              <a:t>. However</a:t>
            </a:r>
            <a:r>
              <a:rPr lang="en-US" sz="2000" dirty="0" smtClean="0">
                <a:latin typeface="Times New Roman" pitchFamily="18" charset="0"/>
                <a:cs typeface="Times New Roman" pitchFamily="18" charset="0"/>
              </a:rPr>
              <a:t>, the generation structure of chromosomes and the size of input data are two issues that tend to be neglected when speeding up </a:t>
            </a:r>
            <a:r>
              <a:rPr lang="en-US" sz="2000" dirty="0" smtClean="0">
                <a:latin typeface="Times New Roman" pitchFamily="18" charset="0"/>
                <a:cs typeface="Times New Roman" pitchFamily="18" charset="0"/>
              </a:rPr>
              <a:t>GEP in </a:t>
            </a:r>
            <a:r>
              <a:rPr lang="en-US" sz="2000" dirty="0" smtClean="0">
                <a:latin typeface="Times New Roman" pitchFamily="18" charset="0"/>
                <a:cs typeface="Times New Roman" pitchFamily="18" charset="0"/>
              </a:rPr>
              <a:t>evolution. </a:t>
            </a: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fill </a:t>
            </a:r>
            <a:r>
              <a:rPr lang="en-US" sz="2000" dirty="0" smtClean="0">
                <a:latin typeface="Times New Roman" pitchFamily="18" charset="0"/>
                <a:cs typeface="Times New Roman" pitchFamily="18" charset="0"/>
              </a:rPr>
              <a:t>there search </a:t>
            </a:r>
            <a:r>
              <a:rPr lang="en-US" sz="2000" dirty="0" smtClean="0">
                <a:latin typeface="Times New Roman" pitchFamily="18" charset="0"/>
                <a:cs typeface="Times New Roman" pitchFamily="18" charset="0"/>
              </a:rPr>
              <a:t>gap, this </a:t>
            </a:r>
            <a:r>
              <a:rPr lang="en-US" sz="2000" dirty="0" smtClean="0">
                <a:latin typeface="Times New Roman" pitchFamily="18" charset="0"/>
                <a:cs typeface="Times New Roman" pitchFamily="18" charset="0"/>
              </a:rPr>
              <a:t>paper proposes </a:t>
            </a:r>
            <a:r>
              <a:rPr lang="en-US" sz="2000" dirty="0" smtClean="0">
                <a:latin typeface="Times New Roman" pitchFamily="18" charset="0"/>
                <a:cs typeface="Times New Roman" pitchFamily="18" charset="0"/>
              </a:rPr>
              <a:t>three guiding principles to elaborate the computation nature of GEP in evolution based on an analysis of GEP schema theory.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As a result, </a:t>
            </a:r>
            <a:r>
              <a:rPr lang="en-US" sz="2000" dirty="0" err="1" smtClean="0">
                <a:latin typeface="Times New Roman" pitchFamily="18" charset="0"/>
                <a:cs typeface="Times New Roman" pitchFamily="18" charset="0"/>
              </a:rPr>
              <a:t>anovel</a:t>
            </a:r>
            <a:r>
              <a:rPr lang="en-US" sz="2000" dirty="0" smtClean="0">
                <a:latin typeface="Times New Roman" pitchFamily="18" charset="0"/>
                <a:cs typeface="Times New Roman" pitchFamily="18" charset="0"/>
              </a:rPr>
              <a:t> data </a:t>
            </a:r>
            <a:r>
              <a:rPr lang="en-US" sz="2000" dirty="0" smtClean="0">
                <a:latin typeface="Times New Roman" pitchFamily="18" charset="0"/>
                <a:cs typeface="Times New Roman" pitchFamily="18" charset="0"/>
              </a:rPr>
              <a:t>engineered GEP is developed which follows closely the generation structure of chromosomes </a:t>
            </a:r>
            <a:r>
              <a:rPr lang="en-US" sz="2000" dirty="0" smtClean="0">
                <a:latin typeface="Times New Roman" pitchFamily="18" charset="0"/>
                <a:cs typeface="Times New Roman" pitchFamily="18" charset="0"/>
              </a:rPr>
              <a:t>in parallelization </a:t>
            </a:r>
            <a:r>
              <a:rPr lang="en-US" sz="2000" dirty="0" smtClean="0">
                <a:latin typeface="Times New Roman" pitchFamily="18" charset="0"/>
                <a:cs typeface="Times New Roman" pitchFamily="18" charset="0"/>
              </a:rPr>
              <a:t>and considers the input data size in segmentation.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Experimental </a:t>
            </a:r>
            <a:r>
              <a:rPr lang="en-US" sz="2000" dirty="0" smtClean="0">
                <a:latin typeface="Times New Roman" pitchFamily="18" charset="0"/>
                <a:cs typeface="Times New Roman" pitchFamily="18" charset="0"/>
              </a:rPr>
              <a:t>results on two data sets with complementary features show that the data engineered GEP speeds up the </a:t>
            </a:r>
            <a:r>
              <a:rPr lang="en-US" sz="2000" dirty="0" smtClean="0">
                <a:latin typeface="Times New Roman" pitchFamily="18" charset="0"/>
                <a:cs typeface="Times New Roman" pitchFamily="18" charset="0"/>
              </a:rPr>
              <a:t>evolution process significantly </a:t>
            </a:r>
            <a:r>
              <a:rPr lang="en-US" sz="2000" dirty="0" smtClean="0">
                <a:latin typeface="Times New Roman" pitchFamily="18" charset="0"/>
                <a:cs typeface="Times New Roman" pitchFamily="18" charset="0"/>
              </a:rPr>
              <a:t>without loss of accuracy in data </a:t>
            </a:r>
            <a:r>
              <a:rPr lang="en-US" sz="2000" dirty="0" smtClean="0">
                <a:latin typeface="Times New Roman" pitchFamily="18" charset="0"/>
                <a:cs typeface="Times New Roman" pitchFamily="18" charset="0"/>
              </a:rPr>
              <a:t>correlation mining</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Based </a:t>
            </a:r>
            <a:r>
              <a:rPr lang="en-US" sz="2000" dirty="0" smtClean="0">
                <a:latin typeface="Times New Roman" pitchFamily="18" charset="0"/>
                <a:cs typeface="Times New Roman" pitchFamily="18" charset="0"/>
              </a:rPr>
              <a:t>on the experimental tests, a computation model of the data engineered GEP is further </a:t>
            </a:r>
            <a:r>
              <a:rPr lang="en-US" sz="2000" dirty="0" smtClean="0">
                <a:latin typeface="Times New Roman" pitchFamily="18" charset="0"/>
                <a:cs typeface="Times New Roman" pitchFamily="18" charset="0"/>
              </a:rPr>
              <a:t>developed to </a:t>
            </a:r>
            <a:r>
              <a:rPr lang="en-US" sz="2000" dirty="0" smtClean="0">
                <a:latin typeface="Times New Roman" pitchFamily="18" charset="0"/>
                <a:cs typeface="Times New Roman" pitchFamily="18" charset="0"/>
              </a:rPr>
              <a:t>demonstrate its high scalability in dealing with potential big data using a large number of CPU cores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Big data analytics has a close proximity to data min-</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approaches.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Mining </a:t>
            </a:r>
            <a:r>
              <a:rPr lang="en-US" sz="2000" dirty="0" smtClean="0">
                <a:latin typeface="Times New Roman" pitchFamily="18" charset="0"/>
                <a:cs typeface="Times New Roman" pitchFamily="18" charset="0"/>
              </a:rPr>
              <a:t>big data is more challenging </a:t>
            </a:r>
            <a:r>
              <a:rPr lang="en-US" sz="2000" dirty="0" err="1" smtClean="0">
                <a:latin typeface="Times New Roman" pitchFamily="18" charset="0"/>
                <a:cs typeface="Times New Roman" pitchFamily="18" charset="0"/>
              </a:rPr>
              <a:t>thantraditional</a:t>
            </a:r>
            <a:r>
              <a:rPr lang="en-US" sz="2000" dirty="0" smtClean="0">
                <a:latin typeface="Times New Roman" pitchFamily="18" charset="0"/>
                <a:cs typeface="Times New Roman" pitchFamily="18" charset="0"/>
              </a:rPr>
              <a:t> data mining due to massive data volume. </a:t>
            </a:r>
            <a:endParaRPr lang="en-US" sz="2000" dirty="0" smtClean="0">
              <a:latin typeface="Times New Roman" pitchFamily="18" charset="0"/>
              <a:cs typeface="Times New Roman" pitchFamily="18" charset="0"/>
            </a:endParaRPr>
          </a:p>
          <a:p>
            <a:pPr algn="just">
              <a:lnSpc>
                <a:spcPct val="150000"/>
              </a:lnSpc>
            </a:pPr>
            <a:r>
              <a:rPr lang="en-US" sz="2000" dirty="0" err="1" smtClean="0">
                <a:latin typeface="Times New Roman" pitchFamily="18" charset="0"/>
                <a:cs typeface="Times New Roman" pitchFamily="18" charset="0"/>
              </a:rPr>
              <a:t>Thecommon</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practice is to extend the existing data </a:t>
            </a:r>
            <a:r>
              <a:rPr lang="en-US" sz="2000" dirty="0" smtClean="0">
                <a:latin typeface="Times New Roman" pitchFamily="18" charset="0"/>
                <a:cs typeface="Times New Roman" pitchFamily="18" charset="0"/>
              </a:rPr>
              <a:t>mining algorithms </a:t>
            </a:r>
            <a:r>
              <a:rPr lang="en-US" sz="2000" dirty="0" smtClean="0">
                <a:latin typeface="Times New Roman" pitchFamily="18" charset="0"/>
                <a:cs typeface="Times New Roman" pitchFamily="18" charset="0"/>
              </a:rPr>
              <a:t>to cope with massive datasets, by executing </a:t>
            </a:r>
            <a:r>
              <a:rPr lang="en-US" sz="2000" dirty="0" err="1" smtClean="0">
                <a:latin typeface="Times New Roman" pitchFamily="18" charset="0"/>
                <a:cs typeface="Times New Roman" pitchFamily="18" charset="0"/>
              </a:rPr>
              <a:t>onsamples</a:t>
            </a:r>
            <a:r>
              <a:rPr lang="en-US" sz="2000" dirty="0" smtClean="0">
                <a:latin typeface="Times New Roman" pitchFamily="18" charset="0"/>
                <a:cs typeface="Times New Roman" pitchFamily="18" charset="0"/>
              </a:rPr>
              <a:t> of big data and then merging the sample results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flexible structure of GEP together </a:t>
            </a:r>
            <a:r>
              <a:rPr lang="en-US" sz="2000" dirty="0" err="1" smtClean="0">
                <a:latin typeface="Times New Roman" pitchFamily="18" charset="0"/>
                <a:cs typeface="Times New Roman" pitchFamily="18" charset="0"/>
              </a:rPr>
              <a:t>withits</a:t>
            </a:r>
            <a:r>
              <a:rPr lang="en-US" sz="2000" dirty="0" smtClean="0">
                <a:latin typeface="Times New Roman" pitchFamily="18" charset="0"/>
                <a:cs typeface="Times New Roman" pitchFamily="18" charset="0"/>
              </a:rPr>
              <a:t> black-box style in solution searching makes GEP an appealing analytic approach to big data problems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 other data set has strongly correlated data samples but each sample has a small number of input </a:t>
            </a:r>
            <a:r>
              <a:rPr lang="en-US" sz="2000" dirty="0" err="1" smtClean="0">
                <a:latin typeface="Times New Roman" pitchFamily="18" charset="0"/>
                <a:cs typeface="Times New Roman" pitchFamily="18" charset="0"/>
              </a:rPr>
              <a:t>factors.Experimental</a:t>
            </a:r>
            <a:r>
              <a:rPr lang="en-US" sz="2000" dirty="0" smtClean="0">
                <a:latin typeface="Times New Roman" pitchFamily="18" charset="0"/>
                <a:cs typeface="Times New Roman" pitchFamily="18" charset="0"/>
              </a:rPr>
              <a:t> results show that the data engineered GEP reduces the computation time significantly without loss of accuracy </a:t>
            </a:r>
            <a:r>
              <a:rPr lang="en-US" sz="2000" dirty="0" err="1" smtClean="0">
                <a:latin typeface="Times New Roman" pitchFamily="18" charset="0"/>
                <a:cs typeface="Times New Roman" pitchFamily="18" charset="0"/>
              </a:rPr>
              <a:t>inprocessing</a:t>
            </a:r>
            <a:r>
              <a:rPr lang="en-US" sz="2000" dirty="0" smtClean="0">
                <a:latin typeface="Times New Roman" pitchFamily="18" charset="0"/>
                <a:cs typeface="Times New Roman" pitchFamily="18" charset="0"/>
              </a:rPr>
              <a:t> the segmented data </a:t>
            </a:r>
            <a:r>
              <a:rPr lang="en-US" sz="2000" dirty="0" err="1" smtClean="0">
                <a:latin typeface="Times New Roman" pitchFamily="18" charset="0"/>
                <a:cs typeface="Times New Roman" pitchFamily="18" charset="0"/>
              </a:rPr>
              <a:t>chunks,which</a:t>
            </a:r>
            <a:r>
              <a:rPr lang="en-US" sz="2000" dirty="0" smtClean="0">
                <a:latin typeface="Times New Roman" pitchFamily="18" charset="0"/>
                <a:cs typeface="Times New Roman" pitchFamily="18" charset="0"/>
              </a:rPr>
              <a:t> makes it scalable in dealing with potential big data problems</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these </a:t>
            </a:r>
            <a:r>
              <a:rPr lang="en-US" sz="2000" dirty="0" smtClean="0">
                <a:latin typeface="Times New Roman" pitchFamily="18" charset="0"/>
                <a:cs typeface="Times New Roman" pitchFamily="18" charset="0"/>
              </a:rPr>
              <a:t>GEPs have not considered the size of an input data in parallelization leading </a:t>
            </a:r>
            <a:r>
              <a:rPr lang="en-US" sz="2000" dirty="0" err="1" smtClean="0">
                <a:latin typeface="Times New Roman" pitchFamily="18" charset="0"/>
                <a:cs typeface="Times New Roman" pitchFamily="18" charset="0"/>
              </a:rPr>
              <a:t>toa</a:t>
            </a:r>
            <a:r>
              <a:rPr lang="en-US" sz="2000" dirty="0" smtClean="0">
                <a:latin typeface="Times New Roman" pitchFamily="18" charset="0"/>
                <a:cs typeface="Times New Roman" pitchFamily="18" charset="0"/>
              </a:rPr>
              <a:t> scalability issue when dealing with an ever-</a:t>
            </a:r>
            <a:r>
              <a:rPr lang="en-US" sz="2000" dirty="0" err="1" smtClean="0">
                <a:latin typeface="Times New Roman" pitchFamily="18" charset="0"/>
                <a:cs typeface="Times New Roman" pitchFamily="18" charset="0"/>
              </a:rPr>
              <a:t>growingsize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ofpotential</a:t>
            </a:r>
            <a:r>
              <a:rPr lang="en-US" sz="2000" dirty="0" smtClean="0">
                <a:latin typeface="Times New Roman" pitchFamily="18" charset="0"/>
                <a:cs typeface="Times New Roman" pitchFamily="18" charset="0"/>
              </a:rPr>
              <a:t> big data.</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method first applies principal component analysis </a:t>
            </a:r>
            <a:r>
              <a:rPr lang="en-US" sz="2000" dirty="0" smtClean="0">
                <a:latin typeface="Times New Roman" pitchFamily="18" charset="0"/>
                <a:cs typeface="Times New Roman" pitchFamily="18" charset="0"/>
              </a:rPr>
              <a:t>for feature </a:t>
            </a:r>
            <a:r>
              <a:rPr lang="en-US" sz="2000" dirty="0" smtClean="0">
                <a:latin typeface="Times New Roman" pitchFamily="18" charset="0"/>
                <a:cs typeface="Times New Roman" pitchFamily="18" charset="0"/>
              </a:rPr>
              <a:t>selection from diabetes dataset and estimates </a:t>
            </a:r>
            <a:r>
              <a:rPr lang="en-US" sz="2000" dirty="0" smtClean="0">
                <a:latin typeface="Times New Roman" pitchFamily="18" charset="0"/>
                <a:cs typeface="Times New Roman" pitchFamily="18" charset="0"/>
              </a:rPr>
              <a:t>the best </a:t>
            </a:r>
            <a:r>
              <a:rPr lang="en-US" sz="2000" dirty="0" smtClean="0">
                <a:latin typeface="Times New Roman" pitchFamily="18" charset="0"/>
                <a:cs typeface="Times New Roman" pitchFamily="18" charset="0"/>
              </a:rPr>
              <a:t>feature weights using mutual information.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Afterwards, the </a:t>
            </a:r>
            <a:r>
              <a:rPr lang="en-US" sz="2000" dirty="0" smtClean="0">
                <a:latin typeface="Times New Roman" pitchFamily="18" charset="0"/>
                <a:cs typeface="Times New Roman" pitchFamily="18" charset="0"/>
              </a:rPr>
              <a:t>method is applied to classify patients where </a:t>
            </a:r>
            <a:r>
              <a:rPr lang="en-US" sz="2000" dirty="0" smtClean="0">
                <a:latin typeface="Times New Roman" pitchFamily="18" charset="0"/>
                <a:cs typeface="Times New Roman" pitchFamily="18" charset="0"/>
              </a:rPr>
              <a:t>modified cuckoo </a:t>
            </a:r>
            <a:r>
              <a:rPr lang="en-US" sz="2000" dirty="0" smtClean="0">
                <a:latin typeface="Times New Roman" pitchFamily="18" charset="0"/>
                <a:cs typeface="Times New Roman" pitchFamily="18" charset="0"/>
              </a:rPr>
              <a:t>search is used to find the best value </a:t>
            </a:r>
            <a:r>
              <a:rPr lang="en-US" sz="2000" dirty="0" smtClean="0">
                <a:latin typeface="Times New Roman" pitchFamily="18" charset="0"/>
                <a:cs typeface="Times New Roman" pitchFamily="18" charset="0"/>
              </a:rPr>
              <a:t>for </a:t>
            </a:r>
            <a:r>
              <a:rPr lang="en-US" sz="2000" dirty="0" err="1" smtClean="0">
                <a:latin typeface="Times New Roman" pitchFamily="18" charset="0"/>
                <a:cs typeface="Times New Roman" pitchFamily="18" charset="0"/>
              </a:rPr>
              <a:t>Candγ</a:t>
            </a:r>
            <a:r>
              <a:rPr lang="en-US" sz="2000" dirty="0" smtClean="0">
                <a:latin typeface="Times New Roman" pitchFamily="18" charset="0"/>
                <a:cs typeface="Times New Roman" pitchFamily="18" charset="0"/>
              </a:rPr>
              <a:t> parameters </a:t>
            </a:r>
            <a:r>
              <a:rPr lang="en-US" sz="2000" dirty="0" smtClean="0">
                <a:latin typeface="Times New Roman" pitchFamily="18" charset="0"/>
                <a:cs typeface="Times New Roman" pitchFamily="18" charset="0"/>
              </a:rPr>
              <a:t>of the proposed methods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There are a lot of biclustering algorithms proposed </a:t>
            </a:r>
            <a:r>
              <a:rPr lang="en-US" sz="2000" dirty="0" smtClean="0">
                <a:latin typeface="Times New Roman" pitchFamily="18" charset="0"/>
                <a:cs typeface="Times New Roman" pitchFamily="18" charset="0"/>
              </a:rPr>
              <a:t>by researchers</a:t>
            </a:r>
            <a:r>
              <a:rPr lang="en-US" sz="2000" dirty="0" smtClean="0">
                <a:latin typeface="Times New Roman" pitchFamily="18" charset="0"/>
                <a:cs typeface="Times New Roman" pitchFamily="18" charset="0"/>
              </a:rPr>
              <a:t>. Cheng and Church </a:t>
            </a:r>
            <a:r>
              <a:rPr lang="en-US" sz="2000" dirty="0" smtClean="0">
                <a:latin typeface="Times New Roman" pitchFamily="18" charset="0"/>
                <a:cs typeface="Times New Roman" pitchFamily="18" charset="0"/>
              </a:rPr>
              <a:t>propose </a:t>
            </a: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biclustering method </a:t>
            </a:r>
            <a:r>
              <a:rPr lang="en-US" sz="2000" dirty="0" smtClean="0">
                <a:latin typeface="Times New Roman" pitchFamily="18" charset="0"/>
                <a:cs typeface="Times New Roman" pitchFamily="18" charset="0"/>
              </a:rPr>
              <a:t>that iteratively deletes and adds objects and </a:t>
            </a:r>
            <a:r>
              <a:rPr lang="en-US" sz="2000" dirty="0" smtClean="0">
                <a:latin typeface="Times New Roman" pitchFamily="18" charset="0"/>
                <a:cs typeface="Times New Roman" pitchFamily="18" charset="0"/>
              </a:rPr>
              <a:t>features in </a:t>
            </a:r>
            <a:r>
              <a:rPr lang="en-US" sz="2000" dirty="0" smtClean="0">
                <a:latin typeface="Times New Roman" pitchFamily="18" charset="0"/>
                <a:cs typeface="Times New Roman" pitchFamily="18" charset="0"/>
              </a:rPr>
              <a:t>a greedy manner.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proposed self-learning GEP provides a </a:t>
            </a:r>
            <a:r>
              <a:rPr lang="en-US" sz="2000" dirty="0" smtClean="0">
                <a:latin typeface="Times New Roman" pitchFamily="18" charset="0"/>
                <a:cs typeface="Times New Roman" pitchFamily="18" charset="0"/>
              </a:rPr>
              <a:t>mechanism to </a:t>
            </a:r>
            <a:r>
              <a:rPr lang="en-US" sz="2000" dirty="0" smtClean="0">
                <a:latin typeface="Times New Roman" pitchFamily="18" charset="0"/>
                <a:cs typeface="Times New Roman" pitchFamily="18" charset="0"/>
              </a:rPr>
              <a:t>maintain the </a:t>
            </a:r>
            <a:r>
              <a:rPr lang="en-US" sz="2000" dirty="0" smtClean="0">
                <a:latin typeface="Times New Roman" pitchFamily="18" charset="0"/>
                <a:cs typeface="Times New Roman" pitchFamily="18" charset="0"/>
              </a:rPr>
              <a:t>structure of the accumulated </a:t>
            </a:r>
            <a:r>
              <a:rPr lang="en-US" sz="2000" dirty="0" smtClean="0">
                <a:latin typeface="Times New Roman" pitchFamily="18" charset="0"/>
                <a:cs typeface="Times New Roman" pitchFamily="18" charset="0"/>
              </a:rPr>
              <a:t>schemata which leads to </a:t>
            </a:r>
            <a:r>
              <a:rPr lang="en-US" sz="2000" dirty="0" smtClean="0">
                <a:latin typeface="Times New Roman" pitchFamily="18" charset="0"/>
                <a:cs typeface="Times New Roman" pitchFamily="18" charset="0"/>
              </a:rPr>
              <a:t>an enhanced performance</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When the structure of a data set like the power system data is simple, the performance gain of parallelization can be easily offset by the computation </a:t>
            </a:r>
            <a:r>
              <a:rPr lang="en-US" sz="2000" dirty="0" smtClean="0">
                <a:latin typeface="Times New Roman" pitchFamily="18" charset="0"/>
                <a:cs typeface="Times New Roman" pitchFamily="18" charset="0"/>
              </a:rPr>
              <a:t>over head incurred in </a:t>
            </a:r>
            <a:r>
              <a:rPr lang="en-US" sz="2000" dirty="0" smtClean="0">
                <a:latin typeface="Times New Roman" pitchFamily="18" charset="0"/>
                <a:cs typeface="Times New Roman" pitchFamily="18" charset="0"/>
              </a:rPr>
              <a:t>maintaining these CPU threads.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evaluate the performance of the data engineered GEP, a number of experiments were conducted.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371600" y="228600"/>
          <a:ext cx="7562850" cy="6049264"/>
        </p:xfrm>
        <a:graphic>
          <a:graphicData uri="http://schemas.openxmlformats.org/drawingml/2006/table">
            <a:tbl>
              <a:tblPr firstRow="1" bandRow="1">
                <a:tableStyleId>{5C22544A-7EE6-4342-B048-85BDC9FD1C3A}</a:tableStyleId>
              </a:tblPr>
              <a:tblGrid>
                <a:gridCol w="2520950"/>
                <a:gridCol w="1727431"/>
                <a:gridCol w="3314469"/>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Gene Expression Programming: a New Adaptive Algorithm for Solving Problems</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C. Ferreira, </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The chromosomes function as a genome and are subjected to modification by means of mutation, transposition, root transposition, gene transposition, gene recombination, and one- and two-point recombination. The chromosomes encode expression trees which are the object of selection.</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Evolutionary Algorithms in Theory and Practice: Evolution Strategies,Evolutionary Programming</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T. Bäck,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On the basis of the evolutionary cycle, similarities and differences between these algorithms are described. We briefly discuss how EAs can be adapted to work well in case of multiple objectives, and dynamic or noisy optimization problems.</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0926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Adaptation in Natural and Artificial Systems: An Introductory Analysis with Applications to Biology</a:t>
                      </a:r>
                      <a:endParaRPr lang="en-US" sz="18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JH. Holland, </a:t>
                      </a:r>
                      <a:endParaRPr lang="en-US" sz="18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i="1">
                          <a:latin typeface="Calibri"/>
                          <a:ea typeface="Calibri"/>
                          <a:cs typeface="Times New Roman"/>
                        </a:rPr>
                        <a:t>Adaptation in Natural and Artificial Systems</a:t>
                      </a:r>
                      <a:r>
                        <a:rPr lang="en-US" sz="1800">
                          <a:latin typeface="Times New Roman"/>
                          <a:ea typeface="Calibri"/>
                          <a:cs typeface="Times New Roman"/>
                        </a:rPr>
                        <a:t> is the book that initiated this field of study, presenting the theoretical foundations and exploring applications.</a:t>
                      </a:r>
                      <a:endParaRPr lang="en-US" sz="18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Genetic Programming as a Means for Programming Computers by Natural Selection</a:t>
                      </a:r>
                      <a:endParaRPr lang="en-US" sz="18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J. R. </a:t>
                      </a:r>
                      <a:r>
                        <a:rPr lang="en-US" sz="1800" dirty="0" err="1">
                          <a:solidFill>
                            <a:srgbClr val="000000"/>
                          </a:solidFill>
                          <a:latin typeface="Times New Roman"/>
                          <a:ea typeface="Calibri"/>
                          <a:cs typeface="Times New Roman"/>
                        </a:rPr>
                        <a:t>Koza</a:t>
                      </a:r>
                      <a:r>
                        <a:rPr lang="en-US" sz="1800" dirty="0">
                          <a:solidFill>
                            <a:srgbClr val="000000"/>
                          </a:solidFill>
                          <a:latin typeface="Times New Roman"/>
                          <a:ea typeface="Calibri"/>
                          <a:cs typeface="Times New Roman"/>
                        </a:rPr>
                        <a:t>, </a:t>
                      </a:r>
                      <a:endParaRPr lang="en-US" sz="18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In genetic programming, populations of computer programs are genetically bred using the Darwinian principle of survival of the fittest and using a genetic crossover (sexual recombination) operator appropriate for genetically mating computer programs.</a:t>
                      </a:r>
                      <a:endParaRPr lang="en-US" sz="18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2.png"/>
          <p:cNvPicPr>
            <a:picLocks noGrp="1" noChangeAspect="1" noChangeArrowheads="1"/>
          </p:cNvPicPr>
          <p:nvPr>
            <p:ph idx="1"/>
          </p:nvPr>
        </p:nvPicPr>
        <p:blipFill>
          <a:blip r:embed="rId2"/>
          <a:srcRect/>
          <a:stretch>
            <a:fillRect/>
          </a:stretch>
        </p:blipFill>
        <p:spPr bwMode="auto">
          <a:xfrm>
            <a:off x="1219200" y="1447800"/>
            <a:ext cx="7239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a:t>
            </a:r>
            <a:r>
              <a:rPr lang="en-US" sz="1800" dirty="0" smtClean="0">
                <a:latin typeface="Times New Roman" pitchFamily="18" charset="0"/>
                <a:cs typeface="Times New Roman" pitchFamily="18" charset="0"/>
              </a:rPr>
              <a:t>] C</a:t>
            </a:r>
            <a:r>
              <a:rPr lang="en-US" sz="1800" dirty="0" smtClean="0">
                <a:latin typeface="Times New Roman" pitchFamily="18" charset="0"/>
                <a:cs typeface="Times New Roman" pitchFamily="18" charset="0"/>
              </a:rPr>
              <a:t>. Ferreira, “Gene Expression Programming: a New Adaptive Algorithm for Solving Problems”, Complex Systems, vol.13, no.2, pp.22, 2001</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a:t>
            </a:r>
            <a:r>
              <a:rPr lang="en-US" sz="1800" dirty="0" smtClean="0">
                <a:latin typeface="Times New Roman" pitchFamily="18" charset="0"/>
                <a:cs typeface="Times New Roman" pitchFamily="18" charset="0"/>
              </a:rPr>
              <a:t>] 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Bäck</a:t>
            </a:r>
            <a:r>
              <a:rPr lang="en-US" sz="1800" dirty="0" smtClean="0">
                <a:latin typeface="Times New Roman" pitchFamily="18" charset="0"/>
                <a:cs typeface="Times New Roman" pitchFamily="18" charset="0"/>
              </a:rPr>
              <a:t>, Evolutionary Algorithms in Theory and Practice: Evolution </a:t>
            </a:r>
            <a:r>
              <a:rPr lang="en-US" sz="1800" dirty="0" err="1" smtClean="0">
                <a:latin typeface="Times New Roman" pitchFamily="18" charset="0"/>
                <a:cs typeface="Times New Roman" pitchFamily="18" charset="0"/>
              </a:rPr>
              <a:t>Strategies,Evolutionary</a:t>
            </a:r>
            <a:r>
              <a:rPr lang="en-US" sz="1800" dirty="0" smtClean="0">
                <a:latin typeface="Times New Roman" pitchFamily="18" charset="0"/>
                <a:cs typeface="Times New Roman" pitchFamily="18" charset="0"/>
              </a:rPr>
              <a:t> Programming, Genetic Algorithms,1996</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[3] JH</a:t>
            </a:r>
            <a:r>
              <a:rPr lang="en-US" sz="1800" dirty="0" smtClean="0">
                <a:latin typeface="Times New Roman" pitchFamily="18" charset="0"/>
                <a:cs typeface="Times New Roman" pitchFamily="18" charset="0"/>
              </a:rPr>
              <a:t>. Holland, Adaptation in Natural and Artificial Systems: An Introductory Analysis with Applications to Biology, Control, and Artificial </a:t>
            </a:r>
            <a:r>
              <a:rPr lang="en-US" sz="1800" dirty="0" err="1" smtClean="0">
                <a:latin typeface="Times New Roman" pitchFamily="18" charset="0"/>
                <a:cs typeface="Times New Roman" pitchFamily="18" charset="0"/>
              </a:rPr>
              <a:t>Intelligence,U</a:t>
            </a:r>
            <a:r>
              <a:rPr lang="en-US" sz="1800" dirty="0" smtClean="0">
                <a:latin typeface="Times New Roman" pitchFamily="18" charset="0"/>
                <a:cs typeface="Times New Roman" pitchFamily="18" charset="0"/>
              </a:rPr>
              <a:t> Michigan Press, 1975</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a:t>
            </a:r>
            <a:r>
              <a:rPr lang="en-US" sz="1800" dirty="0" smtClean="0">
                <a:latin typeface="Times New Roman" pitchFamily="18" charset="0"/>
                <a:cs typeface="Times New Roman" pitchFamily="18" charset="0"/>
              </a:rPr>
              <a:t>] J</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Koza</a:t>
            </a:r>
            <a:r>
              <a:rPr lang="en-US" sz="1800" dirty="0" smtClean="0">
                <a:latin typeface="Times New Roman" pitchFamily="18" charset="0"/>
                <a:cs typeface="Times New Roman" pitchFamily="18" charset="0"/>
              </a:rPr>
              <a:t>, “Genetic Programming as a Means for Programming Computers by Natural Selection”, Stat.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vol. 4, no. 2, pp. 87–112, 1994</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5]D. H. </a:t>
            </a:r>
            <a:r>
              <a:rPr lang="en-US" sz="1800" dirty="0" err="1" smtClean="0">
                <a:latin typeface="Times New Roman" pitchFamily="18" charset="0"/>
                <a:cs typeface="Times New Roman" pitchFamily="18" charset="0"/>
              </a:rPr>
              <a:t>Wolpert</a:t>
            </a:r>
            <a:r>
              <a:rPr lang="en-US" sz="1800" dirty="0" smtClean="0">
                <a:latin typeface="Times New Roman" pitchFamily="18" charset="0"/>
                <a:cs typeface="Times New Roman" pitchFamily="18" charset="0"/>
              </a:rPr>
              <a:t> and W. G. Macready, “No Free Lunch Theorems for Optimization,” IEEE Trans. </a:t>
            </a:r>
            <a:r>
              <a:rPr lang="en-US" sz="1800" dirty="0" err="1" smtClean="0">
                <a:latin typeface="Times New Roman" pitchFamily="18" charset="0"/>
                <a:cs typeface="Times New Roman" pitchFamily="18" charset="0"/>
              </a:rPr>
              <a:t>EvolutionaryComputation</a:t>
            </a:r>
            <a:r>
              <a:rPr lang="en-US" sz="1800" dirty="0" smtClean="0">
                <a:latin typeface="Times New Roman" pitchFamily="18" charset="0"/>
                <a:cs typeface="Times New Roman" pitchFamily="18" charset="0"/>
              </a:rPr>
              <a:t>, vol. 1, no. 1, pp. 67–82, 1997</a:t>
            </a:r>
            <a:r>
              <a:rPr lang="en-US"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1600" dirty="0" smtClean="0"/>
              <a:t>[</a:t>
            </a:r>
            <a:r>
              <a:rPr lang="en-US" sz="1600" dirty="0" smtClean="0"/>
              <a:t>6]C</a:t>
            </a:r>
            <a:r>
              <a:rPr lang="en-US" sz="1600" dirty="0" smtClean="0"/>
              <a:t>. Ferreira, “Combinatorial Optimization by Gene Expression Programming: Inversion Revisited,” in Proc. Argentine </a:t>
            </a:r>
            <a:r>
              <a:rPr lang="en-US" sz="1600" dirty="0" err="1" smtClean="0"/>
              <a:t>Symp</a:t>
            </a:r>
            <a:r>
              <a:rPr lang="en-US" sz="1600" dirty="0" smtClean="0"/>
              <a:t>. </a:t>
            </a:r>
            <a:r>
              <a:rPr lang="en-US" sz="1600" dirty="0" err="1" smtClean="0"/>
              <a:t>Artif</a:t>
            </a:r>
            <a:r>
              <a:rPr lang="en-US" sz="1600" dirty="0" smtClean="0"/>
              <a:t>. </a:t>
            </a:r>
            <a:r>
              <a:rPr lang="en-US" sz="1600" dirty="0" err="1" smtClean="0"/>
              <a:t>Intell</a:t>
            </a:r>
            <a:r>
              <a:rPr lang="en-US" sz="1600" dirty="0" smtClean="0"/>
              <a:t>., pp. 160–174, 2002</a:t>
            </a:r>
            <a:r>
              <a:rPr lang="en-US" sz="1600" dirty="0" smtClean="0"/>
              <a:t>.</a:t>
            </a:r>
          </a:p>
          <a:p>
            <a:pPr algn="just">
              <a:lnSpc>
                <a:spcPct val="170000"/>
              </a:lnSpc>
            </a:pPr>
            <a:r>
              <a:rPr lang="en-US" sz="1600" dirty="0" smtClean="0"/>
              <a:t>[</a:t>
            </a:r>
            <a:r>
              <a:rPr lang="en-US" sz="1600" dirty="0" smtClean="0"/>
              <a:t>7]C. Ferreira, “Discovery of the Boolean Functions to the Best Density-Classification Rules </a:t>
            </a:r>
            <a:r>
              <a:rPr lang="en-US" sz="1600" dirty="0" err="1" smtClean="0"/>
              <a:t>UsingGene</a:t>
            </a:r>
            <a:r>
              <a:rPr lang="en-US" sz="1600" dirty="0" smtClean="0"/>
              <a:t> Expression </a:t>
            </a:r>
            <a:r>
              <a:rPr lang="en-US" sz="1600" dirty="0" err="1" smtClean="0"/>
              <a:t>Programming,”Genetic</a:t>
            </a:r>
            <a:r>
              <a:rPr lang="en-US" sz="1600" dirty="0" smtClean="0"/>
              <a:t> </a:t>
            </a:r>
            <a:r>
              <a:rPr lang="en-US" sz="1600" dirty="0" err="1" smtClean="0"/>
              <a:t>Programming,inProc.of</a:t>
            </a:r>
            <a:r>
              <a:rPr lang="en-US" sz="1600" dirty="0" smtClean="0"/>
              <a:t> the 5th European Conference, </a:t>
            </a:r>
            <a:r>
              <a:rPr lang="en-US" sz="1600" dirty="0" err="1" smtClean="0"/>
              <a:t>EuroGP</a:t>
            </a:r>
            <a:r>
              <a:rPr lang="en-US" sz="1600" dirty="0" smtClean="0"/>
              <a:t> 2002, vol. 2278, pp. 50–59, 2002</a:t>
            </a:r>
            <a:r>
              <a:rPr lang="en-US" sz="1600" dirty="0" smtClean="0"/>
              <a:t>.</a:t>
            </a:r>
          </a:p>
          <a:p>
            <a:pPr algn="just">
              <a:lnSpc>
                <a:spcPct val="170000"/>
              </a:lnSpc>
            </a:pPr>
            <a:r>
              <a:rPr lang="en-US" sz="1600" dirty="0" smtClean="0"/>
              <a:t>[</a:t>
            </a:r>
            <a:r>
              <a:rPr lang="en-US" sz="1600" dirty="0" smtClean="0"/>
              <a:t>8]C. Zhou, P. C. Nelson, </a:t>
            </a:r>
            <a:r>
              <a:rPr lang="en-US" sz="1600" dirty="0" err="1" smtClean="0"/>
              <a:t>W.Xiao</a:t>
            </a:r>
            <a:r>
              <a:rPr lang="en-US" sz="1600" dirty="0" smtClean="0"/>
              <a:t>, &amp; T. M. </a:t>
            </a:r>
            <a:r>
              <a:rPr lang="en-US" sz="1600" dirty="0" err="1" smtClean="0"/>
              <a:t>Tirpak</a:t>
            </a:r>
            <a:r>
              <a:rPr lang="en-US" sz="1600" dirty="0" smtClean="0"/>
              <a:t>, “Discovery of classification rules by Using Gene Expression Programming,” in Proc. of the Int. Conf. on Artificial </a:t>
            </a:r>
            <a:r>
              <a:rPr lang="en-US" sz="1600" dirty="0" err="1" smtClean="0"/>
              <a:t>Intelligence,pp</a:t>
            </a:r>
            <a:r>
              <a:rPr lang="en-US" sz="1600" dirty="0" smtClean="0"/>
              <a:t>. 1355-1361,June, 2002</a:t>
            </a:r>
            <a:r>
              <a:rPr lang="en-US" sz="1600" dirty="0" smtClean="0"/>
              <a:t>.</a:t>
            </a:r>
          </a:p>
          <a:p>
            <a:pPr algn="just">
              <a:lnSpc>
                <a:spcPct val="170000"/>
              </a:lnSpc>
            </a:pPr>
            <a:r>
              <a:rPr lang="en-US" sz="1600" dirty="0" smtClean="0"/>
              <a:t>[</a:t>
            </a:r>
            <a:r>
              <a:rPr lang="en-US" sz="1600" dirty="0" smtClean="0"/>
              <a:t>9]C. Zhou, W. Xiao, T. M. </a:t>
            </a:r>
            <a:r>
              <a:rPr lang="en-US" sz="1600" dirty="0" err="1" smtClean="0"/>
              <a:t>Tirpak</a:t>
            </a:r>
            <a:r>
              <a:rPr lang="en-US" sz="1600" dirty="0" smtClean="0"/>
              <a:t>, and P. C. Nelson, “Evolving Accurate and Compact Classification Rules with Gene Expression Programming,” IEEE Transactions </a:t>
            </a:r>
            <a:r>
              <a:rPr lang="en-US" sz="1600" dirty="0" err="1" smtClean="0"/>
              <a:t>onEvolutionary</a:t>
            </a:r>
            <a:r>
              <a:rPr lang="en-US" sz="1600" dirty="0" smtClean="0"/>
              <a:t> Computation, vol. 7, no. 6, pp. 519–531, 2003</a:t>
            </a:r>
            <a:r>
              <a:rPr lang="en-US" sz="1600" dirty="0" smtClean="0"/>
              <a:t>.</a:t>
            </a:r>
          </a:p>
          <a:p>
            <a:pPr algn="just">
              <a:lnSpc>
                <a:spcPct val="170000"/>
              </a:lnSpc>
            </a:pPr>
            <a:r>
              <a:rPr lang="en-US" sz="1600" dirty="0" smtClean="0"/>
              <a:t>[</a:t>
            </a:r>
            <a:r>
              <a:rPr lang="en-US" sz="1600" dirty="0" smtClean="0"/>
              <a:t>10]M. H. </a:t>
            </a:r>
            <a:r>
              <a:rPr lang="en-US" sz="1600" dirty="0" err="1" smtClean="0"/>
              <a:t>Marghnyand</a:t>
            </a:r>
            <a:r>
              <a:rPr lang="en-US" sz="1600" dirty="0" smtClean="0"/>
              <a:t> I. E. El-</a:t>
            </a:r>
            <a:r>
              <a:rPr lang="en-US" sz="1600" dirty="0" err="1" smtClean="0"/>
              <a:t>Semman</a:t>
            </a:r>
            <a:r>
              <a:rPr lang="en-US" sz="1600" dirty="0" smtClean="0"/>
              <a:t>. “Extracting Logical Classification Rules with Gene Expression Programming: Microarray Case Study,” in </a:t>
            </a:r>
            <a:r>
              <a:rPr lang="en-US" sz="1600" dirty="0" err="1" smtClean="0"/>
              <a:t>Proc.of</a:t>
            </a:r>
            <a:r>
              <a:rPr lang="en-US" sz="1600" dirty="0" smtClean="0"/>
              <a:t> the International Conference on Artificial Intelligence and Machine Learning (AIML 05), Cairo, Egypt,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1202</TotalTime>
  <Words>1153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Schema Theory Based Data Engineering in Gene Expression Programming for Big Data Analytics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2021-04-10T08:25:40Z</dcterms:modified>
</cp:coreProperties>
</file>