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257" r:id="rId3"/>
    <p:sldId id="321" r:id="rId4"/>
    <p:sldId id="260" r:id="rId5"/>
    <p:sldId id="262" r:id="rId6"/>
    <p:sldId id="263" r:id="rId7"/>
    <p:sldId id="294" r:id="rId8"/>
    <p:sldId id="298" r:id="rId9"/>
    <p:sldId id="310" r:id="rId10"/>
    <p:sldId id="311" r:id="rId11"/>
    <p:sldId id="296" r:id="rId12"/>
    <p:sldId id="295" r:id="rId13"/>
    <p:sldId id="307" r:id="rId14"/>
    <p:sldId id="320"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25-Jan-21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25-Jan-21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US" b="1" dirty="0" smtClean="0"/>
              <a:t>Dynamic Scheduling for Stochastic Edge Cloud Computing Environments using A3C learning and Residual Recurrent Neural Networks</a:t>
            </a:r>
            <a:r>
              <a:rPr lang="en-US" dirty="0" smtClean="0"/>
              <a:t/>
            </a:r>
            <a:br>
              <a:rPr lang="en-US" dirty="0"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609600"/>
            <a:ext cx="7498080" cy="6019800"/>
          </a:xfrm>
        </p:spPr>
        <p:txBody>
          <a:bodyPr>
            <a:noAutofit/>
          </a:bodyPr>
          <a:lstStyle/>
          <a:p>
            <a:pPr algn="just">
              <a:lnSpc>
                <a:spcPct val="150000"/>
              </a:lnSpc>
              <a:buFont typeface="Wingdings" pitchFamily="2" charset="2"/>
              <a:buChar char="Ø"/>
            </a:pPr>
            <a:r>
              <a:rPr lang="en-US" sz="1800" dirty="0" smtClean="0">
                <a:latin typeface="Times New Roman" pitchFamily="18" charset="0"/>
                <a:cs typeface="Times New Roman" pitchFamily="18" charset="0"/>
              </a:rPr>
              <a:t>The </a:t>
            </a:r>
            <a:r>
              <a:rPr lang="en-US" sz="1800" dirty="0" smtClean="0">
                <a:latin typeface="Times New Roman" pitchFamily="18" charset="0"/>
                <a:cs typeface="Times New Roman" pitchFamily="18" charset="0"/>
              </a:rPr>
              <a:t>ubiquitous adoption of Internet-of-Things (</a:t>
            </a:r>
            <a:r>
              <a:rPr lang="en-US" sz="1800" dirty="0" err="1" smtClean="0">
                <a:latin typeface="Times New Roman" pitchFamily="18" charset="0"/>
                <a:cs typeface="Times New Roman" pitchFamily="18" charset="0"/>
              </a:rPr>
              <a:t>IoT</a:t>
            </a:r>
            <a:r>
              <a:rPr lang="en-US" sz="1800" dirty="0" smtClean="0">
                <a:latin typeface="Times New Roman" pitchFamily="18" charset="0"/>
                <a:cs typeface="Times New Roman" pitchFamily="18" charset="0"/>
              </a:rPr>
              <a:t>) based applications has resulted in the emergence of the Fog computing paradigm, which allows seamlessly harnessing both mobile-edge and cloud resources. Efficient scheduling of application tasks in such environments is challenging due to constrained resource capabilities, mobility factors in </a:t>
            </a:r>
            <a:r>
              <a:rPr lang="en-US" sz="1800" dirty="0" err="1" smtClean="0">
                <a:latin typeface="Times New Roman" pitchFamily="18" charset="0"/>
                <a:cs typeface="Times New Roman" pitchFamily="18" charset="0"/>
              </a:rPr>
              <a:t>IoT</a:t>
            </a:r>
            <a:r>
              <a:rPr lang="en-US" sz="1800" dirty="0" smtClean="0">
                <a:latin typeface="Times New Roman" pitchFamily="18" charset="0"/>
                <a:cs typeface="Times New Roman" pitchFamily="18" charset="0"/>
              </a:rPr>
              <a:t>, resource heterogeneity, network hierarchy, and stochastic behaviors. </a:t>
            </a:r>
            <a:endParaRPr lang="en-US" sz="1800" dirty="0" smtClean="0">
              <a:latin typeface="Times New Roman" pitchFamily="18" charset="0"/>
              <a:cs typeface="Times New Roman" pitchFamily="18" charset="0"/>
            </a:endParaRPr>
          </a:p>
          <a:p>
            <a:pPr algn="just">
              <a:lnSpc>
                <a:spcPct val="150000"/>
              </a:lnSpc>
              <a:buFont typeface="Wingdings" pitchFamily="2" charset="2"/>
              <a:buChar char="Ø"/>
            </a:pPr>
            <a:r>
              <a:rPr lang="en-US" sz="1800" dirty="0" smtClean="0">
                <a:latin typeface="Times New Roman" pitchFamily="18" charset="0"/>
                <a:cs typeface="Times New Roman" pitchFamily="18" charset="0"/>
              </a:rPr>
              <a:t>Existing </a:t>
            </a:r>
            <a:r>
              <a:rPr lang="en-US" sz="1800" dirty="0" smtClean="0">
                <a:latin typeface="Times New Roman" pitchFamily="18" charset="0"/>
                <a:cs typeface="Times New Roman" pitchFamily="18" charset="0"/>
              </a:rPr>
              <a:t>heuristics and Reinforcement Learning based approaches lack generalize ability and quick adaptability, thus failing to tackle this problem optimally. They are also unable to utilize the temporal workload patterns and are suitable only for centralized setups. However, Asynchronous-Advantage-Actor-Critic (A3C) learning is known to quickly adapt to dynamic scenarios with less data and Residual Recurrent Neural Network (R2N2) to quickly update model parameters.</a:t>
            </a:r>
            <a:endParaRPr lang="en-US" sz="1800" dirty="0" smtClean="0">
              <a:latin typeface="Times New Roman" pitchFamily="18" charset="0"/>
              <a:ea typeface="Tahoma" pitchFamily="34" charset="0"/>
              <a:cs typeface="Times New Roman" pitchFamily="18" charset="0"/>
            </a:endParaRPr>
          </a:p>
          <a:p>
            <a:pPr>
              <a:buNone/>
            </a:pPr>
            <a:endParaRPr lang="en-US" sz="2400" dirty="0" smtClean="0"/>
          </a:p>
          <a:p>
            <a:endParaRPr lang="en-US" sz="2400" dirty="0" smtClean="0"/>
          </a:p>
          <a:p>
            <a:pPr>
              <a:buNone/>
            </a:pPr>
            <a:r>
              <a:rPr lang="en-US" sz="2400" dirty="0" smtClean="0"/>
              <a:t> </a:t>
            </a:r>
          </a:p>
          <a:p>
            <a:pPr>
              <a:buNone/>
            </a:pPr>
            <a:r>
              <a:rPr lang="en-US" sz="2400" dirty="0" smtClean="0"/>
              <a:t>  </a:t>
            </a:r>
          </a:p>
          <a:p>
            <a:endParaRPr lang="en-US" sz="2400" dirty="0" smtClean="0"/>
          </a:p>
          <a:p>
            <a:endParaRPr lang="en-US" sz="2400" dirty="0" smtClean="0"/>
          </a:p>
          <a:p>
            <a:pPr>
              <a:buNone/>
            </a:pPr>
            <a:r>
              <a:rPr lang="en-US" sz="2400" b="1" dirty="0" smtClean="0"/>
              <a:t> </a:t>
            </a:r>
            <a:endParaRPr lang="en-US" sz="2400" dirty="0" smtClean="0"/>
          </a:p>
          <a:p>
            <a:endParaRPr lang="en-US" sz="2400" dirty="0" smtClean="0"/>
          </a:p>
          <a:p>
            <a:endParaRPr lang="en-US" sz="2400" dirty="0" smtClean="0"/>
          </a:p>
          <a:p>
            <a:endParaRPr lang="en-US" sz="2400" dirty="0" smtClean="0"/>
          </a:p>
          <a:p>
            <a:pPr>
              <a:buNone/>
            </a:pPr>
            <a:r>
              <a:rPr lang="en-US" sz="2400" b="1" dirty="0" smtClean="0"/>
              <a:t> </a:t>
            </a:r>
            <a:endParaRPr lang="en-US" sz="2400" dirty="0" smtClean="0"/>
          </a:p>
          <a:p>
            <a:pPr>
              <a:buNone/>
            </a:pPr>
            <a:endParaRPr lang="en-US" sz="2400" dirty="0" smtClean="0"/>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228600"/>
            <a:ext cx="7866888" cy="6400800"/>
          </a:xfrm>
        </p:spPr>
        <p:txBody>
          <a:bodyPr>
            <a:normAutofit lnSpcReduction="10000"/>
          </a:bodyPr>
          <a:lstStyle/>
          <a:p>
            <a:pPr algn="just">
              <a:lnSpc>
                <a:spcPct val="150000"/>
              </a:lnSpc>
            </a:pPr>
            <a:r>
              <a:rPr lang="en-US" sz="2100" dirty="0" smtClean="0">
                <a:latin typeface="Times New Roman" pitchFamily="18" charset="0"/>
                <a:cs typeface="Times New Roman" pitchFamily="18" charset="0"/>
              </a:rPr>
              <a:t>Thus, we propose an A3C based real-time scheduler for stochastic Edge-Cloud environments allowing decentralized learning, concurrently across multiple agents. We use the R2N2 architecture to capture a large number of host and task parameters together with temporal patterns to provide efficient scheduling decisions. </a:t>
            </a:r>
            <a:endParaRPr lang="en-US" sz="2100" dirty="0" smtClean="0">
              <a:latin typeface="Times New Roman" pitchFamily="18" charset="0"/>
              <a:cs typeface="Times New Roman" pitchFamily="18" charset="0"/>
            </a:endParaRPr>
          </a:p>
          <a:p>
            <a:pPr algn="just">
              <a:lnSpc>
                <a:spcPct val="150000"/>
              </a:lnSpc>
            </a:pPr>
            <a:r>
              <a:rPr lang="en-US" sz="2100" dirty="0" smtClean="0">
                <a:latin typeface="Times New Roman" pitchFamily="18" charset="0"/>
                <a:cs typeface="Times New Roman" pitchFamily="18" charset="0"/>
              </a:rPr>
              <a:t>The </a:t>
            </a:r>
            <a:r>
              <a:rPr lang="en-US" sz="2100" dirty="0" smtClean="0">
                <a:latin typeface="Times New Roman" pitchFamily="18" charset="0"/>
                <a:cs typeface="Times New Roman" pitchFamily="18" charset="0"/>
              </a:rPr>
              <a:t>proposed model is adaptive and able to tune different hyper-parameters based on the application requirements. We explicate our choice of hyper parameters through sensitivity analysis. The experiments conducted on Real world data set show a significant improvement in terms of energy consumption, response time, Service Level Agreement and running cost by 14.4%, 7.74%, 31.9%, and 4.64%, respectively when compared to the state-of-the-art algorithms.</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endParaRPr lang="en-US" sz="2000" dirty="0" smtClean="0"/>
          </a:p>
          <a:p>
            <a:pPr algn="just">
              <a:lnSpc>
                <a:spcPct val="150000"/>
              </a:lnSpc>
              <a:buNone/>
            </a:pPr>
            <a:r>
              <a:rPr lang="en-US" sz="2000" dirty="0" smtClean="0">
                <a:latin typeface="Times New Roman" pitchFamily="18" charset="0"/>
                <a:cs typeface="Times New Roman" pitchFamily="18" charset="0"/>
              </a:rPr>
              <a:t>Task     scheduling     of     complex     systems     having hierarchical  topology  is  analogous  to  distribution  of jobs or tasks of an application to a group of processors with     heterogeneous     processing     capabilities for fulfilling  the optimization  goal  of  minimization  of completion time. Therefore, a task graph and a process graph are feed as the inputs of task scheduling. The output is a schedule representing the assignment of tasks to </a:t>
            </a:r>
            <a:r>
              <a:rPr lang="en-US" sz="2000" dirty="0" smtClean="0">
                <a:latin typeface="Times New Roman" pitchFamily="18" charset="0"/>
                <a:cs typeface="Times New Roman" pitchFamily="18" charset="0"/>
              </a:rPr>
              <a:t>processor.</a:t>
            </a: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419600"/>
          </a:xfrm>
        </p:spPr>
        <p:txBody>
          <a:bodyPr>
            <a:normAutofit fontScale="92500" lnSpcReduction="10000"/>
          </a:bodyPr>
          <a:lstStyle/>
          <a:p>
            <a:pPr lvl="0">
              <a:lnSpc>
                <a:spcPct val="200000"/>
              </a:lnSpc>
              <a:buNone/>
            </a:pPr>
            <a:endParaRPr lang="en-US" sz="2000" dirty="0" smtClean="0">
              <a:latin typeface="Times New Roman" pitchFamily="18" charset="0"/>
              <a:cs typeface="Times New Roman" pitchFamily="18" charset="0"/>
            </a:endParaRPr>
          </a:p>
          <a:p>
            <a:pPr lvl="0">
              <a:lnSpc>
                <a:spcPct val="200000"/>
              </a:lnSpc>
            </a:pPr>
            <a:r>
              <a:rPr lang="en-US" sz="2000" dirty="0" smtClean="0">
                <a:latin typeface="Times New Roman" pitchFamily="18" charset="0"/>
                <a:cs typeface="Times New Roman" pitchFamily="18" charset="0"/>
              </a:rPr>
              <a:t>It still faces many challenges due to the limited processing capacity of the local computing resources.</a:t>
            </a:r>
          </a:p>
          <a:p>
            <a:pPr>
              <a:lnSpc>
                <a:spcPct val="20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lvl="0">
              <a:lnSpc>
                <a:spcPct val="200000"/>
              </a:lnSpc>
            </a:pPr>
            <a:r>
              <a:rPr lang="en-US" sz="2000" dirty="0" smtClean="0">
                <a:latin typeface="Times New Roman" pitchFamily="18" charset="0"/>
                <a:cs typeface="Times New Roman" pitchFamily="18" charset="0"/>
              </a:rPr>
              <a:t>The local computing resources require a lot of finance and human forces.</a:t>
            </a:r>
          </a:p>
          <a:p>
            <a:pPr>
              <a:lnSpc>
                <a:spcPct val="20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nSpc>
                <a:spcPct val="150000"/>
              </a:lnSpc>
              <a:buNone/>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this paper, we present a novel architecture, which is a collaboration of the computing resources on cloud provider side and the local computing resources (thick clients)on client side. In addition, the main factor of this framework is the dynamic genetic task scheduling to globally minimize the completion time in cloud service, while taking into account network condition and cloud cost paid by customers. Our simulation and comparison with other scheduling approaches show that the proposal produces a reasonable performance together with a noteworthy cost saving for cloud customers</a:t>
            </a:r>
            <a:r>
              <a:rPr lang="en-US" sz="2000" dirty="0" smtClean="0"/>
              <a:t>.</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buNone/>
            </a:pPr>
            <a:r>
              <a:rPr lang="en-US" sz="2000" b="1" dirty="0" smtClean="0"/>
              <a:t> </a:t>
            </a:r>
            <a:endParaRPr lang="en-US" sz="2000" dirty="0" smtClean="0"/>
          </a:p>
          <a:p>
            <a:pPr>
              <a:buNone/>
            </a:pPr>
            <a:r>
              <a:rPr lang="en-US" sz="2000" b="1" dirty="0" smtClean="0"/>
              <a:t> </a:t>
            </a:r>
            <a:endParaRPr lang="en-US" sz="2000" dirty="0" smtClean="0"/>
          </a:p>
          <a:p>
            <a:pPr>
              <a:buNone/>
            </a:pPr>
            <a:r>
              <a:rPr lang="en-US" sz="2000" b="1" dirty="0" smtClean="0"/>
              <a:t> </a:t>
            </a:r>
            <a:endParaRPr lang="en-US" sz="2000" dirty="0" smtClean="0"/>
          </a:p>
          <a:p>
            <a:pPr lvl="0">
              <a:lnSpc>
                <a:spcPct val="150000"/>
              </a:lnSpc>
            </a:pP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These modifications can generate to an actual multi face testate during genetic operators.</a:t>
            </a:r>
          </a:p>
          <a:p>
            <a:pPr>
              <a:lnSpc>
                <a:spcPct val="150000"/>
              </a:lnSpc>
              <a:buNone/>
            </a:pPr>
            <a:r>
              <a:rPr lang="en-US" sz="2000" dirty="0" smtClean="0">
                <a:latin typeface="Times New Roman" pitchFamily="18" charset="0"/>
                <a:cs typeface="Times New Roman" pitchFamily="18" charset="0"/>
              </a:rPr>
              <a:t> </a:t>
            </a:r>
          </a:p>
          <a:p>
            <a:pPr lvl="0">
              <a:lnSpc>
                <a:spcPct val="150000"/>
              </a:lnSpc>
            </a:pPr>
            <a:r>
              <a:rPr lang="en-US" sz="2000" dirty="0" smtClean="0">
                <a:latin typeface="Times New Roman" pitchFamily="18" charset="0"/>
                <a:cs typeface="Times New Roman" pitchFamily="18" charset="0"/>
              </a:rPr>
              <a:t>Thus, our way is to disregard the time frame through genetic manipulation and allot time  slot  to  each  assignment so  as to achieve a reasonable schedule well </a:t>
            </a:r>
            <a:r>
              <a:rPr lang="en-US" sz="2000" dirty="0" smtClean="0">
                <a:latin typeface="Times New Roman" pitchFamily="18" charset="0"/>
                <a:cs typeface="Times New Roman" pitchFamily="18" charset="0"/>
              </a:rPr>
              <a:t>ahead.</a:t>
            </a:r>
            <a:endParaRPr lang="en-US" sz="2000" dirty="0" smtClean="0">
              <a:latin typeface="Times New Roman" pitchFamily="18" charset="0"/>
              <a:cs typeface="Times New Roman" pitchFamily="18" charset="0"/>
            </a:endParaRPr>
          </a:p>
          <a:p>
            <a:pPr>
              <a:buNone/>
            </a:pPr>
            <a:endParaRPr lang="en-US" sz="2000" dirty="0" smtClean="0"/>
          </a:p>
          <a:p>
            <a:pPr>
              <a:buNone/>
            </a:pPr>
            <a:r>
              <a:rPr lang="en-US" sz="2000" b="1" dirty="0" smtClean="0"/>
              <a:t> </a:t>
            </a:r>
            <a:endParaRPr lang="en-US" sz="2000" dirty="0" smtClean="0"/>
          </a:p>
          <a:p>
            <a:pPr lvl="0" algn="just">
              <a:lnSpc>
                <a:spcPct val="150000"/>
              </a:lnSpc>
              <a:buFont typeface="Wingdings" pitchFamily="2" charset="2"/>
              <a:buChar char="Ø"/>
            </a:pPr>
            <a:endParaRPr lang="en-US" sz="20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6" name="Content Placeholder 5" descr="PDF] Dynamic Scheduling for Stochastic Edge-Cloud Computing Environments  using A3C learning and Residual Recurrent Neural Networks | Semantic Scholar"/>
          <p:cNvPicPr>
            <a:picLocks noGrp="1"/>
          </p:cNvPicPr>
          <p:nvPr>
            <p:ph idx="1"/>
          </p:nvPr>
        </p:nvPicPr>
        <p:blipFill>
          <a:blip r:embed="rId2"/>
          <a:srcRect/>
          <a:stretch>
            <a:fillRect/>
          </a:stretch>
        </p:blipFill>
        <p:spPr bwMode="auto">
          <a:xfrm>
            <a:off x="1435100" y="1981200"/>
            <a:ext cx="6642100" cy="396240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6076122"/>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91555">
                <a:tc>
                  <a:txBody>
                    <a:bodyPr/>
                    <a:lstStyle/>
                    <a:p>
                      <a:pPr algn="just">
                        <a:lnSpc>
                          <a:spcPct val="150000"/>
                        </a:lnSpc>
                      </a:pPr>
                      <a:r>
                        <a:rPr kumimoji="0" lang="en-US" sz="1800" kern="1200" dirty="0" smtClean="0">
                          <a:solidFill>
                            <a:schemeClr val="dk1"/>
                          </a:solidFill>
                          <a:latin typeface="+mn-lt"/>
                          <a:ea typeface="+mn-ea"/>
                          <a:cs typeface="+mn-cs"/>
                        </a:rPr>
                        <a:t>Quality of Experience (</a:t>
                      </a:r>
                      <a:r>
                        <a:rPr kumimoji="0" lang="en-US" sz="1800" kern="1200" dirty="0" err="1" smtClean="0">
                          <a:solidFill>
                            <a:schemeClr val="dk1"/>
                          </a:solidFill>
                          <a:latin typeface="+mn-lt"/>
                          <a:ea typeface="+mn-ea"/>
                          <a:cs typeface="+mn-cs"/>
                        </a:rPr>
                        <a:t>QoE</a:t>
                      </a:r>
                      <a:r>
                        <a:rPr kumimoji="0" lang="en-US" sz="1800" kern="1200" dirty="0" smtClean="0">
                          <a:solidFill>
                            <a:schemeClr val="dk1"/>
                          </a:solidFill>
                          <a:latin typeface="+mn-lt"/>
                          <a:ea typeface="+mn-ea"/>
                          <a:cs typeface="+mn-cs"/>
                        </a:rPr>
                        <a:t>)-aware placement of applications in Fog computing environments,”</a:t>
                      </a:r>
                      <a:endParaRPr lang="en-US" sz="1400" dirty="0">
                        <a:latin typeface="Times New Roman" pitchFamily="18" charset="0"/>
                        <a:cs typeface="Times New Roman" pitchFamily="18" charset="0"/>
                      </a:endParaRPr>
                    </a:p>
                  </a:txBody>
                  <a:tcPr/>
                </a:tc>
                <a:tc>
                  <a:txBody>
                    <a:bodyPr/>
                    <a:lstStyle/>
                    <a:p>
                      <a:pPr>
                        <a:lnSpc>
                          <a:spcPct val="150000"/>
                        </a:lnSpc>
                      </a:pPr>
                      <a:r>
                        <a:rPr kumimoji="0" lang="en-US" sz="1800" kern="1200" dirty="0" smtClean="0">
                          <a:solidFill>
                            <a:schemeClr val="dk1"/>
                          </a:solidFill>
                          <a:latin typeface="+mn-lt"/>
                          <a:ea typeface="+mn-ea"/>
                          <a:cs typeface="+mn-cs"/>
                        </a:rPr>
                        <a:t>R. Mahmud, S. N. </a:t>
                      </a:r>
                      <a:r>
                        <a:rPr kumimoji="0" lang="en-US" sz="1800" kern="1200" dirty="0" err="1" smtClean="0">
                          <a:solidFill>
                            <a:schemeClr val="dk1"/>
                          </a:solidFill>
                          <a:latin typeface="+mn-lt"/>
                          <a:ea typeface="+mn-ea"/>
                          <a:cs typeface="+mn-cs"/>
                        </a:rPr>
                        <a:t>Srirama</a:t>
                      </a:r>
                      <a:r>
                        <a:rPr kumimoji="0" lang="en-US" sz="1800" kern="1200" dirty="0" smtClean="0">
                          <a:solidFill>
                            <a:schemeClr val="dk1"/>
                          </a:solidFill>
                          <a:latin typeface="+mn-lt"/>
                          <a:ea typeface="+mn-ea"/>
                          <a:cs typeface="+mn-cs"/>
                        </a:rPr>
                        <a:t>, K. </a:t>
                      </a:r>
                      <a:r>
                        <a:rPr kumimoji="0" lang="en-US" sz="1800" kern="1200" dirty="0" err="1" smtClean="0">
                          <a:solidFill>
                            <a:schemeClr val="dk1"/>
                          </a:solidFill>
                          <a:latin typeface="+mn-lt"/>
                          <a:ea typeface="+mn-ea"/>
                          <a:cs typeface="+mn-cs"/>
                        </a:rPr>
                        <a:t>Ramamohanarao</a:t>
                      </a:r>
                      <a:r>
                        <a:rPr kumimoji="0" lang="en-US" sz="1800" kern="1200" dirty="0" smtClean="0">
                          <a:solidFill>
                            <a:schemeClr val="dk1"/>
                          </a:solidFill>
                          <a:latin typeface="+mn-lt"/>
                          <a:ea typeface="+mn-ea"/>
                          <a:cs typeface="+mn-cs"/>
                        </a:rPr>
                        <a:t>, and R. </a:t>
                      </a:r>
                      <a:r>
                        <a:rPr kumimoji="0" lang="en-US" sz="1800" kern="1200" dirty="0" err="1" smtClean="0">
                          <a:solidFill>
                            <a:schemeClr val="dk1"/>
                          </a:solidFill>
                          <a:latin typeface="+mn-lt"/>
                          <a:ea typeface="+mn-ea"/>
                          <a:cs typeface="+mn-cs"/>
                        </a:rPr>
                        <a:t>Buyya</a:t>
                      </a:r>
                      <a:r>
                        <a:rPr kumimoji="0" lang="en-US" sz="1800" kern="1200" dirty="0" smtClean="0">
                          <a:solidFill>
                            <a:schemeClr val="dk1"/>
                          </a:solidFill>
                          <a:latin typeface="+mn-lt"/>
                          <a:ea typeface="+mn-ea"/>
                          <a:cs typeface="+mn-cs"/>
                        </a:rPr>
                        <a:t>, </a:t>
                      </a:r>
                      <a:endParaRPr lang="en-US" sz="14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mn-lt"/>
                          <a:ea typeface="+mn-ea"/>
                          <a:cs typeface="+mn-cs"/>
                        </a:rPr>
                        <a:t>Fog computing aims at offering Cloud like services at the network edge for supporting Internet of Things (</a:t>
                      </a:r>
                      <a:r>
                        <a:rPr kumimoji="0" lang="en-US" sz="1800" kern="1200" dirty="0" err="1" smtClean="0">
                          <a:solidFill>
                            <a:schemeClr val="dk1"/>
                          </a:solidFill>
                          <a:latin typeface="+mn-lt"/>
                          <a:ea typeface="+mn-ea"/>
                          <a:cs typeface="+mn-cs"/>
                        </a:rPr>
                        <a:t>IoT</a:t>
                      </a:r>
                      <a:r>
                        <a:rPr kumimoji="0" lang="en-US" sz="1800" kern="1200" dirty="0" smtClean="0">
                          <a:solidFill>
                            <a:schemeClr val="dk1"/>
                          </a:solidFill>
                          <a:latin typeface="+mn-lt"/>
                          <a:ea typeface="+mn-ea"/>
                          <a:cs typeface="+mn-cs"/>
                        </a:rPr>
                        <a:t>) applications with low </a:t>
                      </a:r>
                      <a:r>
                        <a:rPr kumimoji="0" lang="en-US" sz="1800" kern="1200" dirty="0" err="1" smtClean="0">
                          <a:solidFill>
                            <a:schemeClr val="dk1"/>
                          </a:solidFill>
                          <a:latin typeface="+mn-lt"/>
                          <a:ea typeface="+mn-ea"/>
                          <a:cs typeface="+mn-cs"/>
                        </a:rPr>
                        <a:t>latencyresponserequirements</a:t>
                      </a:r>
                      <a:r>
                        <a:rPr kumimoji="0" lang="en-US" sz="1800" kern="1200" dirty="0" smtClean="0">
                          <a:solidFill>
                            <a:schemeClr val="dk1"/>
                          </a:solidFill>
                          <a:latin typeface="+mn-lt"/>
                          <a:ea typeface="+mn-ea"/>
                          <a:cs typeface="+mn-cs"/>
                        </a:rPr>
                        <a:t>. </a:t>
                      </a:r>
                      <a:endParaRPr lang="en-US" sz="1400" dirty="0" smtClean="0">
                        <a:latin typeface="Times New Roman" pitchFamily="18" charset="0"/>
                        <a:cs typeface="Times New Roman" pitchFamily="18" charset="0"/>
                      </a:endParaRPr>
                    </a:p>
                  </a:txBody>
                  <a:tcPr/>
                </a:tc>
              </a:tr>
              <a:tr h="1220991">
                <a:tc>
                  <a:txBody>
                    <a:bodyPr/>
                    <a:lstStyle/>
                    <a:p>
                      <a:r>
                        <a:rPr kumimoji="0" lang="en-US" sz="1800" kern="1200" dirty="0" smtClean="0">
                          <a:solidFill>
                            <a:schemeClr val="dk1"/>
                          </a:solidFill>
                          <a:latin typeface="+mn-lt"/>
                          <a:ea typeface="+mn-ea"/>
                          <a:cs typeface="+mn-cs"/>
                        </a:rPr>
                        <a:t>“</a:t>
                      </a:r>
                      <a:r>
                        <a:rPr kumimoji="0" lang="en-US" sz="1800" kern="1200" dirty="0" err="1" smtClean="0">
                          <a:solidFill>
                            <a:schemeClr val="dk1"/>
                          </a:solidFill>
                          <a:latin typeface="+mn-lt"/>
                          <a:ea typeface="+mn-ea"/>
                          <a:cs typeface="+mn-cs"/>
                        </a:rPr>
                        <a:t>QoS</a:t>
                      </a:r>
                      <a:r>
                        <a:rPr kumimoji="0" lang="en-US" sz="1800" kern="1200" dirty="0" smtClean="0">
                          <a:solidFill>
                            <a:schemeClr val="dk1"/>
                          </a:solidFill>
                          <a:latin typeface="+mn-lt"/>
                          <a:ea typeface="+mn-ea"/>
                          <a:cs typeface="+mn-cs"/>
                        </a:rPr>
                        <a:t>-aware deployment of </a:t>
                      </a:r>
                      <a:r>
                        <a:rPr kumimoji="0" lang="en-US" sz="1800" kern="1200" dirty="0" err="1" smtClean="0">
                          <a:solidFill>
                            <a:schemeClr val="dk1"/>
                          </a:solidFill>
                          <a:latin typeface="+mn-lt"/>
                          <a:ea typeface="+mn-ea"/>
                          <a:cs typeface="+mn-cs"/>
                        </a:rPr>
                        <a:t>IoT</a:t>
                      </a:r>
                      <a:r>
                        <a:rPr kumimoji="0" lang="en-US" sz="1800" kern="1200" dirty="0" smtClean="0">
                          <a:solidFill>
                            <a:schemeClr val="dk1"/>
                          </a:solidFill>
                          <a:latin typeface="+mn-lt"/>
                          <a:ea typeface="+mn-ea"/>
                          <a:cs typeface="+mn-cs"/>
                        </a:rPr>
                        <a:t> applications through the fog,”</a:t>
                      </a:r>
                      <a:endParaRPr lang="en-US" sz="18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mn-lt"/>
                          <a:ea typeface="+mn-ea"/>
                          <a:cs typeface="+mn-cs"/>
                        </a:rPr>
                        <a:t>A. </a:t>
                      </a:r>
                      <a:r>
                        <a:rPr kumimoji="0" lang="en-US" sz="1800" kern="1200" dirty="0" err="1" smtClean="0">
                          <a:solidFill>
                            <a:schemeClr val="dk1"/>
                          </a:solidFill>
                          <a:latin typeface="+mn-lt"/>
                          <a:ea typeface="+mn-ea"/>
                          <a:cs typeface="+mn-cs"/>
                        </a:rPr>
                        <a:t>Brogi</a:t>
                      </a:r>
                      <a:r>
                        <a:rPr kumimoji="0" lang="en-US" sz="1800" kern="1200" dirty="0" smtClean="0">
                          <a:solidFill>
                            <a:schemeClr val="dk1"/>
                          </a:solidFill>
                          <a:latin typeface="+mn-lt"/>
                          <a:ea typeface="+mn-ea"/>
                          <a:cs typeface="+mn-cs"/>
                        </a:rPr>
                        <a:t> and S. </a:t>
                      </a:r>
                      <a:r>
                        <a:rPr kumimoji="0" lang="en-US" sz="1800" kern="1200" dirty="0" err="1" smtClean="0">
                          <a:solidFill>
                            <a:schemeClr val="dk1"/>
                          </a:solidFill>
                          <a:latin typeface="+mn-lt"/>
                          <a:ea typeface="+mn-ea"/>
                          <a:cs typeface="+mn-cs"/>
                        </a:rPr>
                        <a:t>Forti</a:t>
                      </a:r>
                      <a:r>
                        <a:rPr kumimoji="0" lang="en-US" sz="1800" kern="1200" dirty="0" smtClean="0">
                          <a:solidFill>
                            <a:schemeClr val="dk1"/>
                          </a:solidFill>
                          <a:latin typeface="+mn-lt"/>
                          <a:ea typeface="+mn-ea"/>
                          <a:cs typeface="+mn-cs"/>
                        </a:rPr>
                        <a:t>, </a:t>
                      </a:r>
                      <a:endParaRPr lang="en-US" sz="18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800" kern="1200" dirty="0" smtClean="0">
                          <a:solidFill>
                            <a:schemeClr val="dk1"/>
                          </a:solidFill>
                          <a:latin typeface="+mn-lt"/>
                          <a:ea typeface="+mn-ea"/>
                          <a:cs typeface="+mn-cs"/>
                        </a:rPr>
                        <a:t>Fog  computing  aims  at  extending  the  Cloud  by bringing  computational  power,  storage  and  communication </a:t>
                      </a:r>
                      <a:r>
                        <a:rPr kumimoji="0" lang="en-US" sz="1800" kern="1200" dirty="0" err="1" smtClean="0">
                          <a:solidFill>
                            <a:schemeClr val="dk1"/>
                          </a:solidFill>
                          <a:latin typeface="+mn-lt"/>
                          <a:ea typeface="+mn-ea"/>
                          <a:cs typeface="+mn-cs"/>
                        </a:rPr>
                        <a:t>caabilities</a:t>
                      </a:r>
                      <a:r>
                        <a:rPr kumimoji="0" lang="en-US" sz="1800" kern="1200" dirty="0" smtClean="0">
                          <a:solidFill>
                            <a:schemeClr val="dk1"/>
                          </a:solidFill>
                          <a:latin typeface="+mn-lt"/>
                          <a:ea typeface="+mn-ea"/>
                          <a:cs typeface="+mn-cs"/>
                        </a:rPr>
                        <a:t>  to  the  edge  of  the  network,  in  support  of the  </a:t>
                      </a:r>
                      <a:r>
                        <a:rPr kumimoji="0" lang="en-US" sz="1800" kern="1200" dirty="0" err="1" smtClean="0">
                          <a:solidFill>
                            <a:schemeClr val="dk1"/>
                          </a:solidFill>
                          <a:latin typeface="+mn-lt"/>
                          <a:ea typeface="+mn-ea"/>
                          <a:cs typeface="+mn-cs"/>
                        </a:rPr>
                        <a:t>IoT</a:t>
                      </a:r>
                      <a:r>
                        <a:rPr kumimoji="0" lang="en-US" sz="1800" kern="1200" dirty="0" smtClean="0">
                          <a:solidFill>
                            <a:schemeClr val="dk1"/>
                          </a:solidFill>
                          <a:latin typeface="+mn-lt"/>
                          <a:ea typeface="+mn-ea"/>
                          <a:cs typeface="+mn-cs"/>
                        </a:rPr>
                        <a:t>. </a:t>
                      </a:r>
                      <a:endParaRPr lang="en-US" sz="1100" dirty="0">
                        <a:latin typeface="Times New Roman" pitchFamily="18" charset="0"/>
                        <a:ea typeface="Calibri"/>
                        <a:cs typeface="Times New Roman" pitchFamily="18" charset="0"/>
                      </a:endParaRPr>
                    </a:p>
                  </a:txBody>
                  <a:tcPr marL="114300" marR="114300" marT="0" marB="0"/>
                </a:tc>
              </a:tr>
              <a:tr h="366235">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533400"/>
          <a:ext cx="7620000" cy="6535166"/>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algn="just">
                        <a:lnSpc>
                          <a:spcPct val="150000"/>
                        </a:lnSpc>
                      </a:pPr>
                      <a:r>
                        <a:rPr kumimoji="0" lang="en-US" sz="1800" kern="1200" dirty="0" smtClean="0">
                          <a:solidFill>
                            <a:schemeClr val="dk1"/>
                          </a:solidFill>
                          <a:latin typeface="+mn-lt"/>
                          <a:ea typeface="+mn-ea"/>
                          <a:cs typeface="+mn-cs"/>
                        </a:rPr>
                        <a:t>“A cost-and performance-effective approach for task scheduling based on collaboration between cloud and fog computing,”</a:t>
                      </a:r>
                      <a:endParaRPr lang="en-US" sz="20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X.-Q. Pham, N. D. Man, N. D. T. Tri, N. Q. Thai, and E.-N. Huh, </a:t>
                      </a:r>
                      <a:endParaRPr lang="en-US"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pPr>
                      <a:r>
                        <a:rPr kumimoji="0" lang="en-US" sz="1800" kern="1200" dirty="0" smtClean="0">
                          <a:solidFill>
                            <a:schemeClr val="dk1"/>
                          </a:solidFill>
                          <a:latin typeface="+mn-lt"/>
                          <a:ea typeface="+mn-ea"/>
                          <a:cs typeface="+mn-cs"/>
                        </a:rPr>
                        <a:t>The rapid development of Internet of Things applications, along with the limitations of cloud computing due mainly to the far distance between Internet of Thing devices and cloud-based platform, has promoted a newly distributed computing platform based on collaboration between cloud computing and fog computing</a:t>
                      </a:r>
                      <a:endParaRPr lang="en-US" sz="2000" dirty="0">
                        <a:latin typeface="Times New Roman" pitchFamily="18" charset="0"/>
                        <a:cs typeface="Times New Roman" pitchFamily="18" charset="0"/>
                      </a:endParaRPr>
                    </a:p>
                  </a:txBody>
                  <a:tcPr/>
                </a:tc>
              </a:tr>
              <a:tr h="636135">
                <a:tc>
                  <a:txBody>
                    <a:bodyPr/>
                    <a:lstStyle/>
                    <a:p>
                      <a:pPr algn="just">
                        <a:lnSpc>
                          <a:spcPct val="150000"/>
                        </a:lnSpc>
                      </a:pPr>
                      <a:r>
                        <a:rPr kumimoji="0" lang="en-US" sz="1800" kern="1200" dirty="0" smtClean="0">
                          <a:solidFill>
                            <a:schemeClr val="dk1"/>
                          </a:solidFill>
                          <a:latin typeface="+mn-lt"/>
                          <a:ea typeface="+mn-ea"/>
                          <a:cs typeface="+mn-cs"/>
                        </a:rPr>
                        <a:t>“Prioritized task scheduling in fog computing</a:t>
                      </a:r>
                      <a:endParaRPr lang="en-US" sz="20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mn-lt"/>
                          <a:ea typeface="+mn-ea"/>
                          <a:cs typeface="+mn-cs"/>
                        </a:rPr>
                        <a:t>T. </a:t>
                      </a:r>
                      <a:r>
                        <a:rPr kumimoji="0" lang="en-US" sz="1800" kern="1200" dirty="0" err="1" smtClean="0">
                          <a:solidFill>
                            <a:schemeClr val="dk1"/>
                          </a:solidFill>
                          <a:latin typeface="+mn-lt"/>
                          <a:ea typeface="+mn-ea"/>
                          <a:cs typeface="+mn-cs"/>
                        </a:rPr>
                        <a:t>Choudhari</a:t>
                      </a:r>
                      <a:r>
                        <a:rPr kumimoji="0" lang="en-US" sz="1800" kern="1200" dirty="0" smtClean="0">
                          <a:solidFill>
                            <a:schemeClr val="dk1"/>
                          </a:solidFill>
                          <a:latin typeface="+mn-lt"/>
                          <a:ea typeface="+mn-ea"/>
                          <a:cs typeface="+mn-cs"/>
                        </a:rPr>
                        <a:t>, M. </a:t>
                      </a:r>
                      <a:r>
                        <a:rPr kumimoji="0" lang="en-US" sz="1800" kern="1200" dirty="0" err="1" smtClean="0">
                          <a:solidFill>
                            <a:schemeClr val="dk1"/>
                          </a:solidFill>
                          <a:latin typeface="+mn-lt"/>
                          <a:ea typeface="+mn-ea"/>
                          <a:cs typeface="+mn-cs"/>
                        </a:rPr>
                        <a:t>Moh</a:t>
                      </a:r>
                      <a:r>
                        <a:rPr kumimoji="0" lang="en-US" sz="1800" kern="1200" dirty="0" smtClean="0">
                          <a:solidFill>
                            <a:schemeClr val="dk1"/>
                          </a:solidFill>
                          <a:latin typeface="+mn-lt"/>
                          <a:ea typeface="+mn-ea"/>
                          <a:cs typeface="+mn-cs"/>
                        </a:rPr>
                        <a:t>, and T.-S. </a:t>
                      </a:r>
                      <a:r>
                        <a:rPr kumimoji="0" lang="en-US" sz="1800" kern="1200" dirty="0" err="1" smtClean="0">
                          <a:solidFill>
                            <a:schemeClr val="dk1"/>
                          </a:solidFill>
                          <a:latin typeface="+mn-lt"/>
                          <a:ea typeface="+mn-ea"/>
                          <a:cs typeface="+mn-cs"/>
                        </a:rPr>
                        <a:t>Moh</a:t>
                      </a:r>
                      <a:r>
                        <a:rPr kumimoji="0" lang="en-US" sz="1800" kern="1200" dirty="0" smtClean="0">
                          <a:solidFill>
                            <a:schemeClr val="dk1"/>
                          </a:solidFill>
                          <a:latin typeface="+mn-lt"/>
                          <a:ea typeface="+mn-ea"/>
                          <a:cs typeface="+mn-cs"/>
                        </a:rPr>
                        <a:t>, ,”</a:t>
                      </a:r>
                      <a:endParaRPr lang="en-US" sz="20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mn-lt"/>
                          <a:ea typeface="+mn-ea"/>
                          <a:cs typeface="+mn-cs"/>
                        </a:rPr>
                        <a:t>Fog computing, similar to edge computing, has been proposed as a model to introduce a virtualized layer between the end users and the back-end cloud data centers.</a:t>
                      </a:r>
                      <a:endParaRPr lang="en-US"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REFERENCES</a:t>
            </a:r>
            <a:endParaRPr lang="en-US" dirty="0"/>
          </a:p>
        </p:txBody>
      </p:sp>
      <p:sp>
        <p:nvSpPr>
          <p:cNvPr id="3" name="Content Placeholder 2"/>
          <p:cNvSpPr>
            <a:spLocks noGrp="1"/>
          </p:cNvSpPr>
          <p:nvPr>
            <p:ph idx="1"/>
          </p:nvPr>
        </p:nvSpPr>
        <p:spPr>
          <a:xfrm>
            <a:off x="1066800" y="762000"/>
            <a:ext cx="7866888" cy="5867400"/>
          </a:xfrm>
        </p:spPr>
        <p:txBody>
          <a:bodyPr>
            <a:noAutofit/>
          </a:bodyPr>
          <a:lstStyle/>
          <a:p>
            <a:pPr>
              <a:buNone/>
            </a:pPr>
            <a:r>
              <a:rPr lang="en-US" sz="1800" dirty="0" smtClean="0"/>
              <a:t> </a:t>
            </a:r>
          </a:p>
          <a:p>
            <a:r>
              <a:rPr lang="en-US" sz="1800" dirty="0" smtClean="0"/>
              <a:t>[1] R. Mahmud, S. N. </a:t>
            </a:r>
            <a:r>
              <a:rPr lang="en-US" sz="1800" dirty="0" err="1" smtClean="0"/>
              <a:t>Srirama</a:t>
            </a:r>
            <a:r>
              <a:rPr lang="en-US" sz="1800" dirty="0" smtClean="0"/>
              <a:t>, K. </a:t>
            </a:r>
            <a:r>
              <a:rPr lang="en-US" sz="1800" dirty="0" err="1" smtClean="0"/>
              <a:t>Ramamohanarao</a:t>
            </a:r>
            <a:r>
              <a:rPr lang="en-US" sz="1800" dirty="0" smtClean="0"/>
              <a:t>, and R. </a:t>
            </a:r>
            <a:r>
              <a:rPr lang="en-US" sz="1800" dirty="0" err="1" smtClean="0"/>
              <a:t>Buyya</a:t>
            </a:r>
            <a:r>
              <a:rPr lang="en-US" sz="1800" dirty="0" smtClean="0"/>
              <a:t>, “Quality of Experience (</a:t>
            </a:r>
            <a:r>
              <a:rPr lang="en-US" sz="1800" dirty="0" err="1" smtClean="0"/>
              <a:t>QoE</a:t>
            </a:r>
            <a:r>
              <a:rPr lang="en-US" sz="1800" dirty="0" smtClean="0"/>
              <a:t>)-aware placement of applications in Fog computing environments,” Journal of Parallel and Distributed Computing, vol. 132, pp. 190 203, 2019.</a:t>
            </a:r>
          </a:p>
          <a:p>
            <a:r>
              <a:rPr lang="en-US" sz="1800" dirty="0" smtClean="0"/>
              <a:t> [2] J. </a:t>
            </a:r>
            <a:r>
              <a:rPr lang="en-US" sz="1800" dirty="0" err="1" smtClean="0"/>
              <a:t>Gubbi</a:t>
            </a:r>
            <a:r>
              <a:rPr lang="en-US" sz="1800" dirty="0" smtClean="0"/>
              <a:t>, R. </a:t>
            </a:r>
            <a:r>
              <a:rPr lang="en-US" sz="1800" dirty="0" err="1" smtClean="0"/>
              <a:t>Buyya</a:t>
            </a:r>
            <a:r>
              <a:rPr lang="en-US" sz="1800" dirty="0" smtClean="0"/>
              <a:t>, S. </a:t>
            </a:r>
            <a:r>
              <a:rPr lang="en-US" sz="1800" dirty="0" err="1" smtClean="0"/>
              <a:t>Marusic</a:t>
            </a:r>
            <a:r>
              <a:rPr lang="en-US" sz="1800" dirty="0" smtClean="0"/>
              <a:t>, and M. </a:t>
            </a:r>
            <a:r>
              <a:rPr lang="en-US" sz="1800" dirty="0" err="1" smtClean="0"/>
              <a:t>Palaniswami</a:t>
            </a:r>
            <a:r>
              <a:rPr lang="en-US" sz="1800" dirty="0" smtClean="0"/>
              <a:t>, “Internet of Things (</a:t>
            </a:r>
            <a:r>
              <a:rPr lang="en-US" sz="1800" dirty="0" err="1" smtClean="0"/>
              <a:t>IoT</a:t>
            </a:r>
            <a:r>
              <a:rPr lang="en-US" sz="1800" dirty="0" smtClean="0"/>
              <a:t>): A vision, architectural elements, and future directions,” Future Generation Computer Systems, vol. 29, no. 7, pp. 1645–1660, 2013.</a:t>
            </a:r>
          </a:p>
          <a:p>
            <a:pPr>
              <a:buNone/>
            </a:pPr>
            <a:r>
              <a:rPr lang="en-US" sz="1800" dirty="0" smtClean="0"/>
              <a:t> </a:t>
            </a:r>
          </a:p>
          <a:p>
            <a:r>
              <a:rPr lang="en-US" sz="1800" dirty="0" smtClean="0"/>
              <a:t>[3] McKinsey &amp; Company, “The Internet of Things: How to capture the value of </a:t>
            </a:r>
            <a:r>
              <a:rPr lang="en-US" sz="1800" dirty="0" err="1" smtClean="0"/>
              <a:t>IoT</a:t>
            </a:r>
            <a:r>
              <a:rPr lang="en-US" sz="1800" dirty="0" smtClean="0"/>
              <a:t>,” May, 2018.</a:t>
            </a:r>
          </a:p>
          <a:p>
            <a:pPr>
              <a:buNone/>
            </a:pPr>
            <a:r>
              <a:rPr lang="en-US" sz="1800" dirty="0" smtClean="0"/>
              <a:t> </a:t>
            </a:r>
          </a:p>
          <a:p>
            <a:r>
              <a:rPr lang="en-US" sz="1800" dirty="0" smtClean="0"/>
              <a:t>[4] S. </a:t>
            </a:r>
            <a:r>
              <a:rPr lang="en-US" sz="1800" dirty="0" err="1" smtClean="0"/>
              <a:t>Tuli</a:t>
            </a:r>
            <a:r>
              <a:rPr lang="en-US" sz="1800" dirty="0" smtClean="0"/>
              <a:t>, R. Mahmud, S. </a:t>
            </a:r>
            <a:r>
              <a:rPr lang="en-US" sz="1800" dirty="0" err="1" smtClean="0"/>
              <a:t>Tuli</a:t>
            </a:r>
            <a:r>
              <a:rPr lang="en-US" sz="1800" dirty="0" smtClean="0"/>
              <a:t>, and R. </a:t>
            </a:r>
            <a:r>
              <a:rPr lang="en-US" sz="1800" dirty="0" err="1" smtClean="0"/>
              <a:t>Buyya</a:t>
            </a:r>
            <a:r>
              <a:rPr lang="en-US" sz="1800" dirty="0" smtClean="0"/>
              <a:t>, “</a:t>
            </a:r>
            <a:r>
              <a:rPr lang="en-US" sz="1800" dirty="0" err="1" smtClean="0"/>
              <a:t>FogBus</a:t>
            </a:r>
            <a:r>
              <a:rPr lang="en-US" sz="1800" dirty="0" smtClean="0"/>
              <a:t>: A </a:t>
            </a:r>
            <a:r>
              <a:rPr lang="en-US" sz="1800" dirty="0" err="1" smtClean="0"/>
              <a:t>Blockchainbased</a:t>
            </a:r>
            <a:r>
              <a:rPr lang="en-US" sz="1800" dirty="0" smtClean="0"/>
              <a:t> Lightweight Framework for Edge and Fog Computing,” Journal of Systems and Software, vol. 154, pp. 22 – 36, 2019.</a:t>
            </a:r>
          </a:p>
          <a:p>
            <a:pPr>
              <a:buNone/>
            </a:pPr>
            <a:r>
              <a:rPr lang="en-US" sz="1800" dirty="0" smtClean="0"/>
              <a:t> </a:t>
            </a:r>
          </a:p>
          <a:p>
            <a:r>
              <a:rPr lang="en-US" sz="1800" dirty="0" smtClean="0"/>
              <a:t>[5] J. Wang, K. Liu, B. Li, T. Liu, R. Li, and Z. Han, “Delay-sensitive multi-period computation offloading with reliability guarantees in fog networks,” IEEE Transactions on Mobile Computing, 2019.</a:t>
            </a:r>
          </a:p>
          <a:p>
            <a:pPr algn="just">
              <a:buNone/>
            </a:pP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90688" cy="6553200"/>
          </a:xfrm>
        </p:spPr>
        <p:txBody>
          <a:bodyPr>
            <a:normAutofit fontScale="92500" lnSpcReduction="10000"/>
          </a:bodyPr>
          <a:lstStyle/>
          <a:p>
            <a:pPr algn="just"/>
            <a:r>
              <a:rPr lang="en-US" sz="2000" dirty="0" smtClean="0">
                <a:latin typeface="Times New Roman" pitchFamily="18" charset="0"/>
                <a:cs typeface="Times New Roman" pitchFamily="18" charset="0"/>
              </a:rPr>
              <a:t>[6] X. Chen, L. Jiao, W. Li, and X. Fu, “Efficient multi-user computation offloading for mobile-edge cloud computing,” IEEE/ACM Transactions on Networking, vol. 24, no. 5, pp. 2795–2808, 2015.</a:t>
            </a:r>
          </a:p>
          <a:p>
            <a:pPr algn="just">
              <a:buNone/>
            </a:pPr>
            <a:r>
              <a:rPr lang="en-US" sz="2000" dirty="0" smtClean="0">
                <a:latin typeface="Times New Roman" pitchFamily="18" charset="0"/>
                <a:cs typeface="Times New Roman" pitchFamily="18" charset="0"/>
              </a:rPr>
              <a:t> </a:t>
            </a:r>
          </a:p>
          <a:p>
            <a:pPr algn="just"/>
            <a:r>
              <a:rPr lang="en-US" sz="2000" dirty="0" smtClean="0">
                <a:latin typeface="Times New Roman" pitchFamily="18" charset="0"/>
                <a:cs typeface="Times New Roman" pitchFamily="18" charset="0"/>
              </a:rPr>
              <a:t>[7] O. </a:t>
            </a:r>
            <a:r>
              <a:rPr lang="en-US" sz="2000" dirty="0" err="1" smtClean="0">
                <a:latin typeface="Times New Roman" pitchFamily="18" charset="0"/>
                <a:cs typeface="Times New Roman" pitchFamily="18" charset="0"/>
              </a:rPr>
              <a:t>Skarlat</a:t>
            </a:r>
            <a:r>
              <a:rPr lang="en-US" sz="2000" dirty="0" smtClean="0">
                <a:latin typeface="Times New Roman" pitchFamily="18" charset="0"/>
                <a:cs typeface="Times New Roman" pitchFamily="18" charset="0"/>
              </a:rPr>
              <a:t>, M. </a:t>
            </a:r>
            <a:r>
              <a:rPr lang="en-US" sz="2000" dirty="0" err="1" smtClean="0">
                <a:latin typeface="Times New Roman" pitchFamily="18" charset="0"/>
                <a:cs typeface="Times New Roman" pitchFamily="18" charset="0"/>
              </a:rPr>
              <a:t>Nardelli</a:t>
            </a:r>
            <a:r>
              <a:rPr lang="en-US" sz="2000" dirty="0" smtClean="0">
                <a:latin typeface="Times New Roman" pitchFamily="18" charset="0"/>
                <a:cs typeface="Times New Roman" pitchFamily="18" charset="0"/>
              </a:rPr>
              <a:t>, S. Schulte, M. </a:t>
            </a:r>
            <a:r>
              <a:rPr lang="en-US" sz="2000" dirty="0" err="1" smtClean="0">
                <a:latin typeface="Times New Roman" pitchFamily="18" charset="0"/>
                <a:cs typeface="Times New Roman" pitchFamily="18" charset="0"/>
              </a:rPr>
              <a:t>Borkowski</a:t>
            </a:r>
            <a:r>
              <a:rPr lang="en-US" sz="2000" dirty="0" smtClean="0">
                <a:latin typeface="Times New Roman" pitchFamily="18" charset="0"/>
                <a:cs typeface="Times New Roman" pitchFamily="18" charset="0"/>
              </a:rPr>
              <a:t>, and P. </a:t>
            </a:r>
            <a:r>
              <a:rPr lang="en-US" sz="2000" dirty="0" err="1" smtClean="0">
                <a:latin typeface="Times New Roman" pitchFamily="18" charset="0"/>
                <a:cs typeface="Times New Roman" pitchFamily="18" charset="0"/>
              </a:rPr>
              <a:t>Leitner</a:t>
            </a:r>
            <a:r>
              <a:rPr lang="en-US" sz="2000" dirty="0" smtClean="0">
                <a:latin typeface="Times New Roman" pitchFamily="18" charset="0"/>
                <a:cs typeface="Times New Roman" pitchFamily="18" charset="0"/>
              </a:rPr>
              <a:t>, “Optimized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service placement in the fog,” Service Oriented Computing and Applications, vol. 11, no. 4, pp. 427–443, 2017.</a:t>
            </a:r>
          </a:p>
          <a:p>
            <a:pPr algn="just">
              <a:buNone/>
            </a:pPr>
            <a:r>
              <a:rPr lang="en-US" sz="2000" dirty="0" smtClean="0">
                <a:latin typeface="Times New Roman" pitchFamily="18" charset="0"/>
                <a:cs typeface="Times New Roman" pitchFamily="18" charset="0"/>
              </a:rPr>
              <a:t> </a:t>
            </a:r>
          </a:p>
          <a:p>
            <a:pPr algn="just"/>
            <a:r>
              <a:rPr lang="en-US" sz="2000" dirty="0" smtClean="0">
                <a:latin typeface="Times New Roman" pitchFamily="18" charset="0"/>
                <a:cs typeface="Times New Roman" pitchFamily="18" charset="0"/>
              </a:rPr>
              <a:t>[8] A. </a:t>
            </a:r>
            <a:r>
              <a:rPr lang="en-US" sz="2000" dirty="0" err="1" smtClean="0">
                <a:latin typeface="Times New Roman" pitchFamily="18" charset="0"/>
                <a:cs typeface="Times New Roman" pitchFamily="18" charset="0"/>
              </a:rPr>
              <a:t>Beloglazov</a:t>
            </a:r>
            <a:r>
              <a:rPr lang="en-US" sz="2000" dirty="0" smtClean="0">
                <a:latin typeface="Times New Roman" pitchFamily="18" charset="0"/>
                <a:cs typeface="Times New Roman" pitchFamily="18" charset="0"/>
              </a:rPr>
              <a:t> and R. </a:t>
            </a:r>
            <a:r>
              <a:rPr lang="en-US" sz="2000" dirty="0" err="1" smtClean="0">
                <a:latin typeface="Times New Roman" pitchFamily="18" charset="0"/>
                <a:cs typeface="Times New Roman" pitchFamily="18" charset="0"/>
              </a:rPr>
              <a:t>Buyya</a:t>
            </a:r>
            <a:r>
              <a:rPr lang="en-US" sz="2000" dirty="0" smtClean="0">
                <a:latin typeface="Times New Roman" pitchFamily="18" charset="0"/>
                <a:cs typeface="Times New Roman" pitchFamily="18" charset="0"/>
              </a:rPr>
              <a:t>, “Optimal online deterministic algorithms and adaptive heuristics for energy and performance efficient dynamic consolidation of virtual machines in cloud data centers,” Concurrency and Computation: Practice and Experience, vol. 24, no. 13, pp. 1397–1420, 2012.</a:t>
            </a:r>
          </a:p>
          <a:p>
            <a:pPr algn="just">
              <a:buNone/>
            </a:pPr>
            <a:r>
              <a:rPr lang="en-US" sz="2000" dirty="0" smtClean="0">
                <a:latin typeface="Times New Roman" pitchFamily="18" charset="0"/>
                <a:cs typeface="Times New Roman" pitchFamily="18" charset="0"/>
              </a:rPr>
              <a:t> </a:t>
            </a:r>
          </a:p>
          <a:p>
            <a:pPr algn="just"/>
            <a:r>
              <a:rPr lang="en-US" sz="2000" dirty="0" smtClean="0">
                <a:latin typeface="Times New Roman" pitchFamily="18" charset="0"/>
                <a:cs typeface="Times New Roman" pitchFamily="18" charset="0"/>
              </a:rPr>
              <a:t>[9] X.-Q. Pham, N. D. Man, N. D. T. Tri, N. Q. Thai, and E.-N. Huh, “A cost-and performance-effective approach for task scheduling based on collaboration between cloud and fog computing,” International Journal of Distributed Sensor Networks, vol. 13, no. 11, pp. 1–16, 2017.</a:t>
            </a:r>
          </a:p>
          <a:p>
            <a:pPr algn="just">
              <a:buNone/>
            </a:pPr>
            <a:r>
              <a:rPr lang="en-US" sz="2000" dirty="0" smtClean="0">
                <a:latin typeface="Times New Roman" pitchFamily="18" charset="0"/>
                <a:cs typeface="Times New Roman" pitchFamily="18" charset="0"/>
              </a:rPr>
              <a:t> </a:t>
            </a:r>
          </a:p>
          <a:p>
            <a:pPr algn="just"/>
            <a:r>
              <a:rPr lang="en-US" sz="2000" dirty="0" smtClean="0">
                <a:latin typeface="Times New Roman" pitchFamily="18" charset="0"/>
                <a:cs typeface="Times New Roman" pitchFamily="18" charset="0"/>
              </a:rPr>
              <a:t>[10] A. </a:t>
            </a:r>
            <a:r>
              <a:rPr lang="en-US" sz="2000" dirty="0" err="1" smtClean="0">
                <a:latin typeface="Times New Roman" pitchFamily="18" charset="0"/>
                <a:cs typeface="Times New Roman" pitchFamily="18" charset="0"/>
              </a:rPr>
              <a:t>Brogi</a:t>
            </a:r>
            <a:r>
              <a:rPr lang="en-US" sz="2000" dirty="0" smtClean="0">
                <a:latin typeface="Times New Roman" pitchFamily="18" charset="0"/>
                <a:cs typeface="Times New Roman" pitchFamily="18" charset="0"/>
              </a:rPr>
              <a:t> and S. </a:t>
            </a:r>
            <a:r>
              <a:rPr lang="en-US" sz="2000" dirty="0" err="1" smtClean="0">
                <a:latin typeface="Times New Roman" pitchFamily="18" charset="0"/>
                <a:cs typeface="Times New Roman" pitchFamily="18" charset="0"/>
              </a:rPr>
              <a:t>Forti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QoS</a:t>
            </a:r>
            <a:r>
              <a:rPr lang="en-US" sz="2000" dirty="0" smtClean="0">
                <a:latin typeface="Times New Roman" pitchFamily="18" charset="0"/>
                <a:cs typeface="Times New Roman" pitchFamily="18" charset="0"/>
              </a:rPr>
              <a:t>-aware deployment of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applications through the fog,” IEEE Internet of Things Journal, vol. 4, no. 5, pp. 1185–1192, 2017.</a:t>
            </a:r>
          </a:p>
          <a:p>
            <a:pPr>
              <a:buNone/>
            </a:pP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841</TotalTime>
  <Words>798</Words>
  <Application>Microsoft Office PowerPoint</Application>
  <PresentationFormat>On-screen Show (4:3)</PresentationFormat>
  <Paragraphs>93</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Dynamic Scheduling for Stochastic Edge Cloud Computing Environments using A3C learning and Residual Recurrent Neural Networks </vt:lpstr>
      <vt:lpstr>Abstract</vt:lpstr>
      <vt:lpstr>Slide 3</vt:lpstr>
      <vt:lpstr>Existing System</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REFERENCES</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384</cp:revision>
  <dcterms:created xsi:type="dcterms:W3CDTF">2006-08-16T00:00:00Z</dcterms:created>
  <dcterms:modified xsi:type="dcterms:W3CDTF">2021-01-25T13:53:57Z</dcterms:modified>
</cp:coreProperties>
</file>