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Research on Intrusion Data Mining  Algorithm Based on Multiple Minimum Support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pPr>
            <a:r>
              <a:rPr lang="en-US" sz="2000" dirty="0" smtClean="0">
                <a:latin typeface="Times New Roman" pitchFamily="18" charset="0"/>
                <a:cs typeface="Times New Roman" pitchFamily="18" charset="0"/>
              </a:rPr>
              <a:t>The traditional single minimum support data mining algorithm has some problems, such as too much space occupied by data, resulting in insufficient accuracy of the algorithm, which is difficult to meet the needs of the development of the times. </a:t>
            </a:r>
          </a:p>
          <a:p>
            <a:pPr algn="just">
              <a:lnSpc>
                <a:spcPct val="170000"/>
              </a:lnSpc>
            </a:pPr>
            <a:r>
              <a:rPr lang="en-US" sz="2000" dirty="0" smtClean="0">
                <a:latin typeface="Times New Roman" pitchFamily="18" charset="0"/>
                <a:cs typeface="Times New Roman" pitchFamily="18" charset="0"/>
              </a:rPr>
              <a:t>Therefore, an intrusion data mining algorithm based on multiple minimum support is proposed. </a:t>
            </a:r>
          </a:p>
          <a:p>
            <a:pPr algn="just">
              <a:lnSpc>
                <a:spcPct val="170000"/>
              </a:lnSpc>
            </a:pPr>
            <a:r>
              <a:rPr lang="en-US" sz="2000" dirty="0" smtClean="0">
                <a:latin typeface="Times New Roman" pitchFamily="18" charset="0"/>
                <a:cs typeface="Times New Roman" pitchFamily="18" charset="0"/>
              </a:rPr>
              <a:t>First, the feature parameters of frequent item sets of intrusion data </a:t>
            </a:r>
            <a:r>
              <a:rPr lang="en-US" sz="2000" dirty="0" err="1" smtClean="0">
                <a:latin typeface="Times New Roman" pitchFamily="18" charset="0"/>
                <a:cs typeface="Times New Roman" pitchFamily="18" charset="0"/>
              </a:rPr>
              <a:t>areextracted</a:t>
            </a:r>
            <a:r>
              <a:rPr lang="en-US" sz="2000" dirty="0" smtClean="0">
                <a:latin typeface="Times New Roman" pitchFamily="18" charset="0"/>
                <a:cs typeface="Times New Roman" pitchFamily="18" charset="0"/>
              </a:rPr>
              <a:t>, and the sequence item sets are divided according to the feature parameters.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Then, the data mining features are transformed with the equivalent binary data transformation method, and the multi-support tree structure is optimized according to the data processing results.</a:t>
            </a:r>
          </a:p>
          <a:p>
            <a:pPr algn="just">
              <a:lnSpc>
                <a:spcPct val="150000"/>
              </a:lnSpc>
            </a:pPr>
            <a:r>
              <a:rPr lang="en-US" sz="2000" dirty="0" smtClean="0">
                <a:latin typeface="Times New Roman" pitchFamily="18" charset="0"/>
                <a:cs typeface="Times New Roman" pitchFamily="18" charset="0"/>
              </a:rPr>
              <a:t> Data classification mining is carried out with the data tree structure information, and the intrusion data features are deeply mined. </a:t>
            </a:r>
          </a:p>
          <a:p>
            <a:pPr algn="just">
              <a:lnSpc>
                <a:spcPct val="150000"/>
              </a:lnSpc>
            </a:pPr>
            <a:r>
              <a:rPr lang="en-US" sz="2000" dirty="0" smtClean="0">
                <a:latin typeface="Times New Roman" pitchFamily="18" charset="0"/>
                <a:cs typeface="Times New Roman" pitchFamily="18" charset="0"/>
              </a:rPr>
              <a:t>Finally, the research of the intrusion data mining algorithm based on the multi-minimum support is completed. </a:t>
            </a:r>
          </a:p>
          <a:p>
            <a:pPr algn="just">
              <a:lnSpc>
                <a:spcPct val="150000"/>
              </a:lnSpc>
            </a:pPr>
            <a:r>
              <a:rPr lang="en-US" sz="2000" dirty="0" smtClean="0">
                <a:latin typeface="Times New Roman" pitchFamily="18" charset="0"/>
                <a:cs typeface="Times New Roman" pitchFamily="18" charset="0"/>
              </a:rPr>
              <a:t>Through comparative experiments, it is proved that the accuracy of the intrusion data mining algorithm based on multiple minimum support is 35 % - 75 % higher than that of the traditional single minimum support data mining algorithm.</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development of IDS is motivated by the following factors: Most existing systems have security was that render them susceptible to intrusions, and finding and fixing all these deficiencies are not feasible.</a:t>
            </a:r>
          </a:p>
          <a:p>
            <a:pPr algn="just">
              <a:lnSpc>
                <a:spcPct val="150000"/>
              </a:lnSpc>
            </a:pPr>
            <a:r>
              <a:rPr lang="en-US" sz="2000" dirty="0" smtClean="0">
                <a:latin typeface="Times New Roman" pitchFamily="18" charset="0"/>
                <a:cs typeface="Times New Roman" pitchFamily="18" charset="0"/>
              </a:rPr>
              <a:t> Prevention techniques cannot be sufficient. It is almost impossible to have an absolutely secure system. </a:t>
            </a:r>
          </a:p>
          <a:p>
            <a:pPr algn="just">
              <a:lnSpc>
                <a:spcPct val="150000"/>
              </a:lnSpc>
            </a:pPr>
            <a:r>
              <a:rPr lang="en-US" sz="2000" dirty="0" smtClean="0">
                <a:latin typeface="Times New Roman" pitchFamily="18" charset="0"/>
                <a:cs typeface="Times New Roman" pitchFamily="18" charset="0"/>
              </a:rPr>
              <a:t>Even the most secure systems are vulnerable to insider attacks. </a:t>
            </a:r>
          </a:p>
          <a:p>
            <a:pPr algn="just">
              <a:lnSpc>
                <a:spcPct val="150000"/>
              </a:lnSpc>
            </a:pPr>
            <a:r>
              <a:rPr lang="en-US" sz="2000" dirty="0" smtClean="0">
                <a:latin typeface="Times New Roman" pitchFamily="18" charset="0"/>
                <a:cs typeface="Times New Roman" pitchFamily="18" charset="0"/>
              </a:rPr>
              <a:t>Data mining overlaps with many </a:t>
            </a:r>
            <a:r>
              <a:rPr lang="en-US" sz="2000" dirty="0" err="1" smtClean="0">
                <a:latin typeface="Times New Roman" pitchFamily="18" charset="0"/>
                <a:cs typeface="Times New Roman" pitchFamily="18" charset="0"/>
              </a:rPr>
              <a:t>diciplines</a:t>
            </a:r>
            <a:r>
              <a:rPr lang="en-US" sz="2000" dirty="0" smtClean="0">
                <a:latin typeface="Times New Roman" pitchFamily="18" charset="0"/>
                <a:cs typeface="Times New Roman" pitchFamily="18" charset="0"/>
              </a:rPr>
              <a:t> like statistics, Machine learning, information retrieval, distributed computing.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functional categories of data mining technology, discusses the problems existing in intrusion detection system, establishes an intrusion detection system model based on data mining technology, and introduces the technical principle of the system model and the latest development of data mining technology.</a:t>
            </a:r>
          </a:p>
          <a:p>
            <a:pPr algn="just">
              <a:lnSpc>
                <a:spcPct val="150000"/>
              </a:lnSpc>
            </a:pPr>
            <a:r>
              <a:rPr lang="en-US" sz="2000" dirty="0" smtClean="0">
                <a:latin typeface="Times New Roman" pitchFamily="18" charset="0"/>
                <a:cs typeface="Times New Roman" pitchFamily="18" charset="0"/>
              </a:rPr>
              <a:t>In order to effectively solve the problems of frequent prefixes and poor accuracy of calculation results in intrusion data mining operations, and achieve the research goal of improving mining performance and saving more time and space resources.</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A Network attack or Security or Security incident is defined as a threat, intrusion, and denial of service or other attack on a network infrastructure that will analyze your network and gain information eventually and cause your network to crash or to become corrupted. There are at least seven types of network attacks</a:t>
            </a:r>
          </a:p>
          <a:p>
            <a:pPr algn="just">
              <a:lnSpc>
                <a:spcPct val="150000"/>
              </a:lnSpc>
            </a:pPr>
            <a:r>
              <a:rPr lang="en-US" sz="2000" dirty="0" smtClean="0">
                <a:latin typeface="Times New Roman" pitchFamily="18" charset="0"/>
                <a:cs typeface="Times New Roman" pitchFamily="18" charset="0"/>
              </a:rPr>
              <a:t>Data mining look for hidden patterns and trends in data warehouse that is not immediately apparent from summarizing the data, and there is no query involved but use the concept interestingness criteria specification of data such as Frequency,Rarity,Correlation, Length of occurrence, Consistency, Repeating/ periodicity,abnormal behaviour, and other patters of interestingness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algorithm is based on rough set theory and Bayesian theory, uses the subtraction algorithm based on rough set theory to reduce the attributes of network data, and uses weighted average single correlation estimation to classify the data.</a:t>
            </a:r>
          </a:p>
          <a:p>
            <a:pPr algn="just">
              <a:lnSpc>
                <a:spcPct val="150000"/>
              </a:lnSpc>
            </a:pPr>
            <a:r>
              <a:rPr lang="en-US" sz="2000" dirty="0" smtClean="0">
                <a:latin typeface="Times New Roman" pitchFamily="18" charset="0"/>
                <a:cs typeface="Times New Roman" pitchFamily="18" charset="0"/>
              </a:rPr>
              <a:t>In order to effectively solve the problems of frequent prefixes and poor accuracy of calculation results in intrusion data mining operations, and achieve the research goal of improving mining performance and saving more time and space resources</a:t>
            </a:r>
            <a:r>
              <a:rPr lang="en-US" sz="2000" dirty="0" smtClean="0"/>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838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700" dirty="0">
                          <a:latin typeface="Times New Roman" pitchFamily="18" charset="0"/>
                          <a:ea typeface="Calibri"/>
                          <a:cs typeface="Times New Roman" pitchFamily="18" charset="0"/>
                        </a:rPr>
                        <a:t>A network attack </a:t>
                      </a:r>
                      <a:r>
                        <a:rPr lang="en-US" sz="1700" dirty="0" smtClean="0">
                          <a:latin typeface="Times New Roman" pitchFamily="18" charset="0"/>
                          <a:ea typeface="Calibri"/>
                          <a:cs typeface="Times New Roman" pitchFamily="18" charset="0"/>
                        </a:rPr>
                        <a:t>discovery algorithm </a:t>
                      </a:r>
                      <a:r>
                        <a:rPr lang="en-US" sz="1700" dirty="0">
                          <a:latin typeface="Times New Roman" pitchFamily="18" charset="0"/>
                          <a:ea typeface="Calibri"/>
                          <a:cs typeface="Times New Roman" pitchFamily="18" charset="0"/>
                        </a:rPr>
                        <a:t>based on </a:t>
                      </a:r>
                      <a:r>
                        <a:rPr lang="en-US" sz="1700" dirty="0" smtClean="0">
                          <a:latin typeface="Times New Roman" pitchFamily="18" charset="0"/>
                          <a:ea typeface="Calibri"/>
                          <a:cs typeface="Times New Roman" pitchFamily="18" charset="0"/>
                        </a:rPr>
                        <a:t>unbalanced sampling </a:t>
                      </a:r>
                      <a:r>
                        <a:rPr lang="en-US" sz="1700" dirty="0">
                          <a:latin typeface="Times New Roman" pitchFamily="18" charset="0"/>
                          <a:ea typeface="Calibri"/>
                          <a:cs typeface="Times New Roman" pitchFamily="18" charset="0"/>
                        </a:rPr>
                        <a:t>vehicle </a:t>
                      </a:r>
                      <a:r>
                        <a:rPr lang="en-US" sz="1700" dirty="0" smtClean="0">
                          <a:latin typeface="Times New Roman" pitchFamily="18" charset="0"/>
                          <a:ea typeface="Calibri"/>
                          <a:cs typeface="Times New Roman" pitchFamily="18" charset="0"/>
                        </a:rPr>
                        <a:t>evolution strategy </a:t>
                      </a:r>
                      <a:r>
                        <a:rPr lang="en-US" sz="1700" dirty="0">
                          <a:latin typeface="Times New Roman" pitchFamily="18" charset="0"/>
                          <a:ea typeface="Calibri"/>
                          <a:cs typeface="Times New Roman" pitchFamily="18" charset="0"/>
                        </a:rPr>
                        <a:t>for intrusion detection</a:t>
                      </a:r>
                    </a:p>
                  </a:txBody>
                  <a:tcPr marL="68580" marR="68580" marT="0" marB="0"/>
                </a:tc>
                <a:tc>
                  <a:txBody>
                    <a:bodyPr/>
                    <a:lstStyle/>
                    <a:p>
                      <a:pPr marL="0" marR="0" algn="just">
                        <a:lnSpc>
                          <a:spcPct val="115000"/>
                        </a:lnSpc>
                        <a:spcBef>
                          <a:spcPts val="0"/>
                        </a:spcBef>
                        <a:spcAft>
                          <a:spcPts val="0"/>
                        </a:spcAft>
                      </a:pPr>
                      <a:r>
                        <a:rPr lang="en-US" sz="1700" dirty="0">
                          <a:latin typeface="Times New Roman" pitchFamily="18" charset="0"/>
                          <a:ea typeface="Calibri"/>
                          <a:cs typeface="Times New Roman" pitchFamily="18" charset="0"/>
                        </a:rPr>
                        <a:t>Zhang Y, Wang L, Yi L.</a:t>
                      </a:r>
                    </a:p>
                  </a:txBody>
                  <a:tcPr marL="68580" marR="68580" marT="0" marB="0"/>
                </a:tc>
                <a:tc>
                  <a:txBody>
                    <a:bodyPr/>
                    <a:lstStyle/>
                    <a:p>
                      <a:pPr marL="0" marR="0" algn="just">
                        <a:lnSpc>
                          <a:spcPct val="115000"/>
                        </a:lnSpc>
                        <a:spcBef>
                          <a:spcPts val="0"/>
                        </a:spcBef>
                        <a:spcAft>
                          <a:spcPts val="0"/>
                        </a:spcAft>
                      </a:pPr>
                      <a:r>
                        <a:rPr lang="en-US" sz="1700" dirty="0">
                          <a:latin typeface="Times New Roman" pitchFamily="18" charset="0"/>
                          <a:ea typeface="Calibri"/>
                          <a:cs typeface="Times New Roman" pitchFamily="18" charset="0"/>
                        </a:rPr>
                        <a:t>Aiming at the problem of mass data processing in intrusion detection model, a kind of intrusion detection model algorithm based on minimum rule self-organizing map (SOM) elliptical fuzzy patch projection membership function (NF) is proposed in order to better reduce the computation complexity of algorithm and improve the detection accuracy.</a:t>
                      </a:r>
                    </a:p>
                  </a:txBody>
                  <a:tcPr marL="68580" marR="68580" marT="0" marB="0"/>
                </a:tc>
              </a:tr>
              <a:tr h="370840">
                <a:tc>
                  <a:txBody>
                    <a:bodyPr/>
                    <a:lstStyle/>
                    <a:p>
                      <a:pPr marL="0" marR="0" algn="just">
                        <a:lnSpc>
                          <a:spcPct val="115000"/>
                        </a:lnSpc>
                        <a:spcBef>
                          <a:spcPts val="0"/>
                        </a:spcBef>
                        <a:spcAft>
                          <a:spcPts val="0"/>
                        </a:spcAft>
                      </a:pPr>
                      <a:r>
                        <a:rPr lang="en-US" sz="1700" dirty="0">
                          <a:latin typeface="Times New Roman" pitchFamily="18" charset="0"/>
                          <a:ea typeface="Calibri"/>
                          <a:cs typeface="Times New Roman" pitchFamily="18" charset="0"/>
                        </a:rPr>
                        <a:t>High risk intrusion data </a:t>
                      </a:r>
                      <a:r>
                        <a:rPr lang="en-US" sz="1700" dirty="0" err="1">
                          <a:latin typeface="Times New Roman" pitchFamily="18" charset="0"/>
                          <a:ea typeface="Calibri"/>
                          <a:cs typeface="Times New Roman" pitchFamily="18" charset="0"/>
                        </a:rPr>
                        <a:t>miningalgorithm</a:t>
                      </a:r>
                      <a:r>
                        <a:rPr lang="en-US" sz="1700" dirty="0">
                          <a:latin typeface="Times New Roman" pitchFamily="18" charset="0"/>
                          <a:ea typeface="Calibri"/>
                          <a:cs typeface="Times New Roman" pitchFamily="18" charset="0"/>
                        </a:rPr>
                        <a:t> based on large database</a:t>
                      </a:r>
                    </a:p>
                  </a:txBody>
                  <a:tcPr marL="68580" marR="68580" marT="0" marB="0"/>
                </a:tc>
                <a:tc>
                  <a:txBody>
                    <a:bodyPr/>
                    <a:lstStyle/>
                    <a:p>
                      <a:pPr marL="0" marR="0" algn="just">
                        <a:lnSpc>
                          <a:spcPct val="115000"/>
                        </a:lnSpc>
                        <a:spcBef>
                          <a:spcPts val="0"/>
                        </a:spcBef>
                        <a:spcAft>
                          <a:spcPts val="0"/>
                        </a:spcAft>
                      </a:pPr>
                      <a:r>
                        <a:rPr lang="en-US" sz="1700" dirty="0">
                          <a:latin typeface="Times New Roman" pitchFamily="18" charset="0"/>
                          <a:ea typeface="Calibri"/>
                          <a:cs typeface="Times New Roman" pitchFamily="18" charset="0"/>
                        </a:rPr>
                        <a:t>Zhang H, Zhang Q. </a:t>
                      </a:r>
                    </a:p>
                  </a:txBody>
                  <a:tcPr marL="68580" marR="68580" marT="0" marB="0"/>
                </a:tc>
                <a:tc>
                  <a:txBody>
                    <a:bodyPr/>
                    <a:lstStyle/>
                    <a:p>
                      <a:pPr marL="0" marR="0" algn="just">
                        <a:lnSpc>
                          <a:spcPct val="115000"/>
                        </a:lnSpc>
                        <a:spcBef>
                          <a:spcPts val="0"/>
                        </a:spcBef>
                        <a:spcAft>
                          <a:spcPts val="0"/>
                        </a:spcAft>
                      </a:pPr>
                      <a:r>
                        <a:rPr lang="en-US" sz="1700" dirty="0">
                          <a:latin typeface="Times New Roman" pitchFamily="18" charset="0"/>
                          <a:ea typeface="Calibri"/>
                          <a:cs typeface="Times New Roman" pitchFamily="18" charset="0"/>
                        </a:rPr>
                        <a:t>Then the fuzzy clustering SFLA algorithm is used to complete the research of data mining algorithm in high risk intrusion.</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787392"/>
        </p:xfrm>
        <a:graphic>
          <a:graphicData uri="http://schemas.openxmlformats.org/drawingml/2006/table">
            <a:tbl>
              <a:tblPr firstRow="1" bandRow="1">
                <a:tableStyleId>{5C22544A-7EE6-4342-B048-85BDC9FD1C3A}</a:tableStyleId>
              </a:tblPr>
              <a:tblGrid>
                <a:gridCol w="2571750"/>
                <a:gridCol w="2762250"/>
                <a:gridCol w="2381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latin typeface="Times New Roman" pitchFamily="18" charset="0"/>
                          <a:ea typeface="Calibri"/>
                          <a:cs typeface="Times New Roman" pitchFamily="18" charset="0"/>
                        </a:rPr>
                        <a:t>Research on Application of Data </a:t>
                      </a:r>
                      <a:r>
                        <a:rPr lang="en-US" sz="1800" dirty="0" err="1">
                          <a:latin typeface="Times New Roman" pitchFamily="18" charset="0"/>
                          <a:ea typeface="Calibri"/>
                          <a:cs typeface="Times New Roman" pitchFamily="18" charset="0"/>
                        </a:rPr>
                        <a:t>MiningAlgorithm</a:t>
                      </a:r>
                      <a:r>
                        <a:rPr lang="en-US" sz="1800" dirty="0">
                          <a:latin typeface="Times New Roman" pitchFamily="18" charset="0"/>
                          <a:ea typeface="Calibri"/>
                          <a:cs typeface="Times New Roman" pitchFamily="18" charset="0"/>
                        </a:rPr>
                        <a:t> in Intrusion Detection System</a:t>
                      </a:r>
                    </a:p>
                  </a:txBody>
                  <a:tcPr marL="68580" marR="68580" marT="0" marB="0"/>
                </a:tc>
                <a:tc>
                  <a:txBody>
                    <a:bodyPr/>
                    <a:lstStyle/>
                    <a:p>
                      <a:pPr marL="0" marR="0" algn="just">
                        <a:lnSpc>
                          <a:spcPct val="115000"/>
                        </a:lnSpc>
                        <a:spcBef>
                          <a:spcPts val="0"/>
                        </a:spcBef>
                        <a:spcAft>
                          <a:spcPts val="0"/>
                        </a:spcAft>
                      </a:pPr>
                      <a:r>
                        <a:rPr lang="en-US" sz="1800" dirty="0">
                          <a:latin typeface="Times New Roman" pitchFamily="18" charset="0"/>
                          <a:ea typeface="Calibri"/>
                          <a:cs typeface="Times New Roman" pitchFamily="18" charset="0"/>
                        </a:rPr>
                        <a:t>Lin G Q.</a:t>
                      </a:r>
                    </a:p>
                  </a:txBody>
                  <a:tcPr marL="68580" marR="68580" marT="0" marB="0"/>
                </a:tc>
                <a:tc>
                  <a:txBody>
                    <a:bodyPr/>
                    <a:lstStyle/>
                    <a:p>
                      <a:pPr marL="0" marR="0" algn="just">
                        <a:lnSpc>
                          <a:spcPct val="115000"/>
                        </a:lnSpc>
                        <a:spcBef>
                          <a:spcPts val="0"/>
                        </a:spcBef>
                        <a:spcAft>
                          <a:spcPts val="0"/>
                        </a:spcAft>
                      </a:pPr>
                      <a:r>
                        <a:rPr lang="en-US" sz="1800">
                          <a:latin typeface="Times New Roman" pitchFamily="18" charset="0"/>
                          <a:ea typeface="Calibri"/>
                          <a:cs typeface="Times New Roman" pitchFamily="18" charset="0"/>
                        </a:rPr>
                        <a:t>Data mining technology can quickly and effectively analyze the big data, and find out the useful information and knowledge.</a:t>
                      </a:r>
                    </a:p>
                  </a:txBody>
                  <a:tcPr marL="68580" marR="68580" marT="0" marB="0"/>
                </a:tc>
              </a:tr>
              <a:tr h="370840">
                <a:tc>
                  <a:txBody>
                    <a:bodyPr/>
                    <a:lstStyle/>
                    <a:p>
                      <a:pPr marL="0" marR="0" algn="just">
                        <a:lnSpc>
                          <a:spcPct val="115000"/>
                        </a:lnSpc>
                        <a:spcBef>
                          <a:spcPts val="0"/>
                        </a:spcBef>
                        <a:spcAft>
                          <a:spcPts val="0"/>
                        </a:spcAft>
                      </a:pPr>
                      <a:r>
                        <a:rPr lang="en-US" sz="1800" dirty="0">
                          <a:latin typeface="Times New Roman" pitchFamily="18" charset="0"/>
                          <a:ea typeface="Calibri"/>
                          <a:cs typeface="Times New Roman" pitchFamily="18" charset="0"/>
                        </a:rPr>
                        <a:t>Using Multiple </a:t>
                      </a:r>
                      <a:r>
                        <a:rPr lang="en-US" sz="1800" dirty="0" err="1">
                          <a:latin typeface="Times New Roman" pitchFamily="18" charset="0"/>
                          <a:ea typeface="Calibri"/>
                          <a:cs typeface="Times New Roman" pitchFamily="18" charset="0"/>
                        </a:rPr>
                        <a:t>MinimumSupport</a:t>
                      </a:r>
                      <a:r>
                        <a:rPr lang="en-US" sz="1800" dirty="0">
                          <a:latin typeface="Times New Roman" pitchFamily="18" charset="0"/>
                          <a:ea typeface="Calibri"/>
                          <a:cs typeface="Times New Roman" pitchFamily="18" charset="0"/>
                        </a:rPr>
                        <a:t> to Auto-adjust the Threshold of Support in </a:t>
                      </a:r>
                      <a:r>
                        <a:rPr lang="en-US" sz="1800" dirty="0" err="1">
                          <a:latin typeface="Times New Roman" pitchFamily="18" charset="0"/>
                          <a:ea typeface="Calibri"/>
                          <a:cs typeface="Times New Roman" pitchFamily="18" charset="0"/>
                        </a:rPr>
                        <a:t>AprioriAlgorithm</a:t>
                      </a:r>
                      <a:endParaRPr lang="en-US" sz="1800" dirty="0">
                        <a:latin typeface="Times New Roman" pitchFamily="18" charset="0"/>
                        <a:ea typeface="Calibri"/>
                        <a:cs typeface="Times New Roman" pitchFamily="18" charset="0"/>
                      </a:endParaRPr>
                    </a:p>
                  </a:txBody>
                  <a:tcPr marL="68580" marR="68580" marT="0" marB="0"/>
                </a:tc>
                <a:tc>
                  <a:txBody>
                    <a:bodyPr/>
                    <a:lstStyle/>
                    <a:p>
                      <a:pPr marL="0" marR="0" algn="just">
                        <a:lnSpc>
                          <a:spcPct val="115000"/>
                        </a:lnSpc>
                        <a:spcBef>
                          <a:spcPts val="0"/>
                        </a:spcBef>
                        <a:spcAft>
                          <a:spcPts val="0"/>
                        </a:spcAft>
                      </a:pPr>
                      <a:r>
                        <a:rPr lang="en-US" sz="1800" dirty="0" err="1">
                          <a:latin typeface="Times New Roman" pitchFamily="18" charset="0"/>
                          <a:ea typeface="Calibri"/>
                          <a:cs typeface="Times New Roman" pitchFamily="18" charset="0"/>
                        </a:rPr>
                        <a:t>Dahbi</a:t>
                      </a:r>
                      <a:r>
                        <a:rPr lang="en-US" sz="1800" dirty="0">
                          <a:latin typeface="Times New Roman" pitchFamily="18" charset="0"/>
                          <a:ea typeface="Calibri"/>
                          <a:cs typeface="Times New Roman" pitchFamily="18" charset="0"/>
                        </a:rPr>
                        <a:t> A, </a:t>
                      </a:r>
                      <a:r>
                        <a:rPr lang="en-US" sz="1800" dirty="0" err="1">
                          <a:latin typeface="Times New Roman" pitchFamily="18" charset="0"/>
                          <a:ea typeface="Calibri"/>
                          <a:cs typeface="Times New Roman" pitchFamily="18" charset="0"/>
                        </a:rPr>
                        <a:t>Balouki</a:t>
                      </a:r>
                      <a:r>
                        <a:rPr lang="en-US" sz="1800" dirty="0">
                          <a:latin typeface="Times New Roman" pitchFamily="18" charset="0"/>
                          <a:ea typeface="Calibri"/>
                          <a:cs typeface="Times New Roman" pitchFamily="18" charset="0"/>
                        </a:rPr>
                        <a:t> Y, </a:t>
                      </a:r>
                      <a:r>
                        <a:rPr lang="en-US" sz="1800" dirty="0" err="1">
                          <a:latin typeface="Times New Roman" pitchFamily="18" charset="0"/>
                          <a:ea typeface="Calibri"/>
                          <a:cs typeface="Times New Roman" pitchFamily="18" charset="0"/>
                        </a:rPr>
                        <a:t>Gadi</a:t>
                      </a:r>
                      <a:r>
                        <a:rPr lang="en-US" sz="1800" dirty="0">
                          <a:latin typeface="Times New Roman" pitchFamily="18" charset="0"/>
                          <a:ea typeface="Calibri"/>
                          <a:cs typeface="Times New Roman" pitchFamily="18" charset="0"/>
                        </a:rPr>
                        <a:t> T. </a:t>
                      </a:r>
                    </a:p>
                  </a:txBody>
                  <a:tcPr marL="68580" marR="68580" marT="0" marB="0"/>
                </a:tc>
                <a:tc>
                  <a:txBody>
                    <a:bodyPr/>
                    <a:lstStyle/>
                    <a:p>
                      <a:pPr marL="0" marR="0" algn="just">
                        <a:lnSpc>
                          <a:spcPct val="115000"/>
                        </a:lnSpc>
                        <a:spcBef>
                          <a:spcPts val="0"/>
                        </a:spcBef>
                        <a:spcAft>
                          <a:spcPts val="0"/>
                        </a:spcAft>
                      </a:pPr>
                      <a:r>
                        <a:rPr lang="en-US" sz="1800" dirty="0">
                          <a:latin typeface="Times New Roman" pitchFamily="18" charset="0"/>
                          <a:ea typeface="Calibri"/>
                          <a:cs typeface="Times New Roman" pitchFamily="18" charset="0"/>
                        </a:rPr>
                        <a:t>One of the most well-studied data mining tasks is association rules mining. It discovers and finds interesting relationships or correlations among items in large databases.</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pic 1.png"/>
          <p:cNvPicPr>
            <a:picLocks noGrp="1" noChangeAspect="1" noChangeArrowheads="1"/>
          </p:cNvPicPr>
          <p:nvPr>
            <p:ph idx="1"/>
          </p:nvPr>
        </p:nvPicPr>
        <p:blipFill>
          <a:blip r:embed="rId2"/>
          <a:srcRect/>
          <a:stretch>
            <a:fillRect/>
          </a:stretch>
        </p:blipFill>
        <p:spPr bwMode="auto">
          <a:xfrm>
            <a:off x="1600200" y="1524000"/>
            <a:ext cx="6858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000" dirty="0" smtClean="0">
                <a:latin typeface="Times New Roman" pitchFamily="18" charset="0"/>
                <a:cs typeface="Times New Roman" pitchFamily="18" charset="0"/>
              </a:rPr>
              <a:t> [1] Zhang Y, Wang L, Yi L. A network attack discovery algorithm based on unbalanced sampling vehicle evolution strategy for intrusion detection[J]. International Journal of Computers &amp; Applications, 2017(4):1-9.</a:t>
            </a:r>
          </a:p>
          <a:p>
            <a:pPr algn="just"/>
            <a:r>
              <a:rPr lang="en-US" sz="2000" dirty="0" smtClean="0">
                <a:latin typeface="Times New Roman" pitchFamily="18" charset="0"/>
                <a:cs typeface="Times New Roman" pitchFamily="18" charset="0"/>
              </a:rPr>
              <a:t>[2] Zhang H, Zhang Q. High risk intrusion data mining algorithm based on large database[J]. Journal of Discrete Mathematical Sciences &amp; Cryptography, 2017, 20(6-7):1501-1505.</a:t>
            </a:r>
          </a:p>
          <a:p>
            <a:pPr algn="just"/>
            <a:r>
              <a:rPr lang="en-US" sz="2000" dirty="0" smtClean="0">
                <a:latin typeface="Times New Roman" pitchFamily="18" charset="0"/>
                <a:cs typeface="Times New Roman" pitchFamily="18" charset="0"/>
              </a:rPr>
              <a:t>[3] Lin G Q. Research on Application of Data </a:t>
            </a:r>
            <a:r>
              <a:rPr lang="en-US" sz="2000" dirty="0" err="1" smtClean="0">
                <a:latin typeface="Times New Roman" pitchFamily="18" charset="0"/>
                <a:cs typeface="Times New Roman" pitchFamily="18" charset="0"/>
              </a:rPr>
              <a:t>MiningAlgorithm</a:t>
            </a:r>
            <a:r>
              <a:rPr lang="en-US" sz="2000" dirty="0" smtClean="0">
                <a:latin typeface="Times New Roman" pitchFamily="18" charset="0"/>
                <a:cs typeface="Times New Roman" pitchFamily="18" charset="0"/>
              </a:rPr>
              <a:t> in Intrusion Detection System[J]. </a:t>
            </a:r>
            <a:r>
              <a:rPr lang="en-US" sz="2000" dirty="0" err="1" smtClean="0">
                <a:latin typeface="Times New Roman" pitchFamily="18" charset="0"/>
                <a:cs typeface="Times New Roman" pitchFamily="18" charset="0"/>
              </a:rPr>
              <a:t>ComputerKnowledge</a:t>
            </a:r>
            <a:r>
              <a:rPr lang="en-US" sz="2000" dirty="0" smtClean="0">
                <a:latin typeface="Times New Roman" pitchFamily="18" charset="0"/>
                <a:cs typeface="Times New Roman" pitchFamily="18" charset="0"/>
              </a:rPr>
              <a:t> &amp; Technology, 2017:26-33.</a:t>
            </a:r>
          </a:p>
          <a:p>
            <a:pPr algn="just"/>
            <a:r>
              <a:rPr lang="en-US" sz="2000" dirty="0" smtClean="0">
                <a:latin typeface="Times New Roman" pitchFamily="18" charset="0"/>
                <a:cs typeface="Times New Roman" pitchFamily="18" charset="0"/>
              </a:rPr>
              <a:t>[4] </a:t>
            </a:r>
            <a:r>
              <a:rPr lang="en-US" sz="2000" dirty="0" err="1" smtClean="0">
                <a:latin typeface="Times New Roman" pitchFamily="18" charset="0"/>
                <a:cs typeface="Times New Roman" pitchFamily="18" charset="0"/>
              </a:rPr>
              <a:t>Dahbi</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Balouki</a:t>
            </a:r>
            <a:r>
              <a:rPr lang="en-US" sz="2000" dirty="0" smtClean="0">
                <a:latin typeface="Times New Roman" pitchFamily="18" charset="0"/>
                <a:cs typeface="Times New Roman" pitchFamily="18" charset="0"/>
              </a:rPr>
              <a:t> Y, </a:t>
            </a:r>
            <a:r>
              <a:rPr lang="en-US" sz="2000" dirty="0" err="1" smtClean="0">
                <a:latin typeface="Times New Roman" pitchFamily="18" charset="0"/>
                <a:cs typeface="Times New Roman" pitchFamily="18" charset="0"/>
              </a:rPr>
              <a:t>Gadi</a:t>
            </a:r>
            <a:r>
              <a:rPr lang="en-US" sz="2000" dirty="0" smtClean="0">
                <a:latin typeface="Times New Roman" pitchFamily="18" charset="0"/>
                <a:cs typeface="Times New Roman" pitchFamily="18" charset="0"/>
              </a:rPr>
              <a:t> T. Using Multiple Minimum Support to Auto-adjust the Threshold of Support in </a:t>
            </a:r>
            <a:r>
              <a:rPr lang="en-US" sz="2000" dirty="0" err="1" smtClean="0">
                <a:latin typeface="Times New Roman" pitchFamily="18" charset="0"/>
                <a:cs typeface="Times New Roman" pitchFamily="18" charset="0"/>
              </a:rPr>
              <a:t>Apriori</a:t>
            </a:r>
            <a:r>
              <a:rPr lang="en-US" sz="2000" dirty="0" smtClean="0">
                <a:latin typeface="Times New Roman" pitchFamily="18" charset="0"/>
                <a:cs typeface="Times New Roman" pitchFamily="18" charset="0"/>
              </a:rPr>
              <a:t> Algorithm[J]. 2017:12-21.</a:t>
            </a:r>
          </a:p>
          <a:p>
            <a:pPr algn="just"/>
            <a:r>
              <a:rPr lang="en-US" sz="2000" dirty="0" smtClean="0">
                <a:latin typeface="Times New Roman" pitchFamily="18" charset="0"/>
                <a:cs typeface="Times New Roman" pitchFamily="18" charset="0"/>
              </a:rPr>
              <a:t>[5] </a:t>
            </a:r>
            <a:r>
              <a:rPr lang="en-US" sz="2000" dirty="0" err="1" smtClean="0">
                <a:latin typeface="Times New Roman" pitchFamily="18" charset="0"/>
                <a:cs typeface="Times New Roman" pitchFamily="18" charset="0"/>
              </a:rPr>
              <a:t>Geng</a:t>
            </a:r>
            <a:r>
              <a:rPr lang="en-US" sz="2000" dirty="0" smtClean="0">
                <a:latin typeface="Times New Roman" pitchFamily="18" charset="0"/>
                <a:cs typeface="Times New Roman" pitchFamily="18" charset="0"/>
              </a:rPr>
              <a:t> X, Li Q, Ye D, et al. Intrusion detection algorithm based on rough weightily averaged one-dependence estimators[J]. Journal of Nanjing University of Science &amp;Technology, 2017, 41(4):420-427</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r>
              <a:rPr lang="en-US" sz="2000" dirty="0" smtClean="0">
                <a:latin typeface="Times New Roman" pitchFamily="18" charset="0"/>
                <a:cs typeface="Times New Roman" pitchFamily="18" charset="0"/>
              </a:rPr>
              <a:t>[6] Dash T. A study on intrusion detection using neural networks trained with evolutionary algorithms[J]. Soft Computing, 2017, 21(10):1-14.</a:t>
            </a:r>
          </a:p>
          <a:p>
            <a:pPr algn="just"/>
            <a:r>
              <a:rPr lang="en-US" sz="2000" dirty="0" smtClean="0">
                <a:latin typeface="Times New Roman" pitchFamily="18" charset="0"/>
                <a:cs typeface="Times New Roman" pitchFamily="18" charset="0"/>
              </a:rPr>
              <a:t>[7] </a:t>
            </a:r>
            <a:r>
              <a:rPr lang="en-US" sz="2000" dirty="0" err="1" smtClean="0">
                <a:latin typeface="Times New Roman" pitchFamily="18" charset="0"/>
                <a:cs typeface="Times New Roman" pitchFamily="18" charset="0"/>
              </a:rPr>
              <a:t>Adhikari</a:t>
            </a:r>
            <a:r>
              <a:rPr lang="en-US" sz="2000" dirty="0" smtClean="0">
                <a:latin typeface="Times New Roman" pitchFamily="18" charset="0"/>
                <a:cs typeface="Times New Roman" pitchFamily="18" charset="0"/>
              </a:rPr>
              <a:t> U, Morris T H, Pan S. Applying Non-Nested Generalized Exemplars Classification for Cyber-Power Event and Intrusion Detection [J]. IEEE Transactions on Smart Grid, 2016, PP(99):1-1.</a:t>
            </a:r>
          </a:p>
          <a:p>
            <a:pPr algn="just"/>
            <a:r>
              <a:rPr lang="en-US" sz="2000" dirty="0" smtClean="0">
                <a:latin typeface="Times New Roman" pitchFamily="18" charset="0"/>
                <a:cs typeface="Times New Roman" pitchFamily="18" charset="0"/>
              </a:rPr>
              <a:t>[8] Ding S, Zhang N, Zhang X, et al. Twin support vector machine: theory, algorithm and applications[J]. Neural Computing &amp; Applications, 2017, 28(11):1-12.</a:t>
            </a:r>
          </a:p>
          <a:p>
            <a:pPr algn="just"/>
            <a:r>
              <a:rPr lang="en-US" sz="2000" dirty="0" smtClean="0">
                <a:latin typeface="Times New Roman" pitchFamily="18" charset="0"/>
                <a:cs typeface="Times New Roman" pitchFamily="18" charset="0"/>
              </a:rPr>
              <a:t>[9] Tao P, Sun Z, Sun Z. An Improved Intrusion Detection Algorithm Based on GA and SVM[J]. IEEE Access, 2018,6(99):13624-13631.Computing&amp;Applications,2017,28(11):1-12.</a:t>
            </a:r>
          </a:p>
          <a:p>
            <a:pPr algn="just">
              <a:lnSpc>
                <a:spcPct val="160000"/>
              </a:lnSpc>
              <a:buNone/>
            </a:pPr>
            <a:endParaRPr lang="en-US" sz="1400" dirty="0" smtClean="0"/>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1182</TotalTime>
  <Words>1106</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Research on Intrusion Data Mining  Algorithm Based on Multiple Minimum Support</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535</cp:revision>
  <dcterms:created xsi:type="dcterms:W3CDTF">2006-08-16T00:00:00Z</dcterms:created>
  <dcterms:modified xsi:type="dcterms:W3CDTF">2021-04-10T07:12:22Z</dcterms:modified>
</cp:coreProperties>
</file>