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328" r:id="rId4"/>
    <p:sldId id="260" r:id="rId5"/>
    <p:sldId id="262" r:id="rId6"/>
    <p:sldId id="263" r:id="rId7"/>
    <p:sldId id="294" r:id="rId8"/>
    <p:sldId id="327" r:id="rId9"/>
    <p:sldId id="298" r:id="rId10"/>
    <p:sldId id="296" r:id="rId11"/>
    <p:sldId id="295"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27-Mar-21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27-Mar-21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27-Mar-21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27-Mar-21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27-Mar-21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27-Mar-21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27-Mar-21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27-Mar-21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27-Mar-21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27-Mar-21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27-Mar-21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27-Mar-21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27-Mar-21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dirty="0" smtClean="0"/>
              <a:t>Representation Learning from Limited Educational Data with Crowd sourced Labels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70000"/>
              </a:lnSpc>
            </a:pPr>
            <a:r>
              <a:rPr lang="en-US" sz="1600" dirty="0" smtClean="0">
                <a:latin typeface="Times New Roman" pitchFamily="18" charset="0"/>
                <a:cs typeface="Times New Roman" pitchFamily="18" charset="0"/>
              </a:rPr>
              <a:t>Representation learning has been proven to play an important role in the unprecedented success of machine learning models in numerous tasks, such as machine translation, face recognition and recommendation. </a:t>
            </a:r>
          </a:p>
          <a:p>
            <a:pPr algn="just">
              <a:lnSpc>
                <a:spcPct val="170000"/>
              </a:lnSpc>
            </a:pPr>
            <a:r>
              <a:rPr lang="en-US" sz="1600" dirty="0" smtClean="0">
                <a:latin typeface="Times New Roman" pitchFamily="18" charset="0"/>
                <a:cs typeface="Times New Roman" pitchFamily="18" charset="0"/>
              </a:rPr>
              <a:t>The majority of existing representation learning approaches often require large amounts of consistent and noise-free labels. However, due to various reasons such as budget constraints and privacy concerns, labels are very limited in many real-world scenarios. </a:t>
            </a:r>
          </a:p>
          <a:p>
            <a:pPr algn="just">
              <a:lnSpc>
                <a:spcPct val="170000"/>
              </a:lnSpc>
            </a:pPr>
            <a:r>
              <a:rPr lang="en-US" sz="1600" dirty="0" smtClean="0">
                <a:latin typeface="Times New Roman" pitchFamily="18" charset="0"/>
                <a:cs typeface="Times New Roman" pitchFamily="18" charset="0"/>
              </a:rPr>
              <a:t>Directly applying standard representation learning approaches on small labeled data sets will easily run into over-fitting problems and lead to sub-optimal solutions. </a:t>
            </a:r>
          </a:p>
          <a:p>
            <a:pPr algn="just">
              <a:lnSpc>
                <a:spcPct val="170000"/>
              </a:lnSpc>
            </a:pPr>
            <a:r>
              <a:rPr lang="en-US" sz="1600" dirty="0" smtClean="0">
                <a:latin typeface="Times New Roman" pitchFamily="18" charset="0"/>
                <a:cs typeface="Times New Roman" pitchFamily="18" charset="0"/>
              </a:rPr>
              <a:t>Even worse , in some domains such as education, the limited labels are usually annotated by multiple workers with diverse expertise, which yieldsnoises and inconsistency in such crowd sourced labels. </a:t>
            </a:r>
            <a:endParaRPr lang="en-IN" sz="16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fontScale="92500"/>
          </a:bodyPr>
          <a:lstStyle/>
          <a:p>
            <a:pPr algn="just">
              <a:lnSpc>
                <a:spcPct val="150000"/>
              </a:lnSpc>
            </a:pPr>
            <a:r>
              <a:rPr lang="en-US" sz="1600" dirty="0" smtClean="0">
                <a:latin typeface="Times New Roman" pitchFamily="18" charset="0"/>
                <a:cs typeface="Times New Roman" pitchFamily="18" charset="0"/>
              </a:rPr>
              <a:t>In this paper, we propose a novel framework which aims to learn effective representations from limited data with crowd sourced labels. Specifically, we design a grouping based deep neural network to learn embeddings from limited amounts of training samples and present a Bayesian confidence estimator to capture the inconsistency among crowd sourced labels. </a:t>
            </a:r>
          </a:p>
          <a:p>
            <a:pPr algn="just">
              <a:lnSpc>
                <a:spcPct val="150000"/>
              </a:lnSpc>
            </a:pPr>
            <a:r>
              <a:rPr lang="en-US" sz="1600" dirty="0" smtClean="0">
                <a:latin typeface="Times New Roman" pitchFamily="18" charset="0"/>
                <a:cs typeface="Times New Roman" pitchFamily="18" charset="0"/>
              </a:rPr>
              <a:t>Furthermore, to expedite the training process, we develop a hard example selection procedure to adaptively pick up training examples that are being misclassified by the current version of the model. </a:t>
            </a:r>
          </a:p>
          <a:p>
            <a:pPr algn="just">
              <a:lnSpc>
                <a:spcPct val="150000"/>
              </a:lnSpc>
            </a:pPr>
            <a:r>
              <a:rPr lang="en-US" sz="1600" dirty="0" smtClean="0">
                <a:latin typeface="Times New Roman" pitchFamily="18" charset="0"/>
                <a:cs typeface="Times New Roman" pitchFamily="18" charset="0"/>
              </a:rPr>
              <a:t>Extensive experiments conducted on three real-world educational data sets demonstrate the superiority of our framework on learning representations from limited data with crowd sourced labels,</a:t>
            </a:r>
          </a:p>
          <a:p>
            <a:pPr algn="just">
              <a:lnSpc>
                <a:spcPct val="150000"/>
              </a:lnSpc>
            </a:pPr>
            <a:r>
              <a:rPr lang="en-US" sz="1600" dirty="0" smtClean="0">
                <a:latin typeface="Times New Roman" pitchFamily="18" charset="0"/>
                <a:cs typeface="Times New Roman" pitchFamily="18" charset="0"/>
              </a:rPr>
              <a:t> comparing with various state-of-the-art baselines. In addition, we provide a comprehensive analysis on each of the main components of our proposed framework and also introduce the promising results it achieved in our real production to fully understand the proposed framework. To encourage reproducible results, we make our code available online.</a:t>
            </a:r>
            <a:endParaRPr lang="en-IN" sz="1600" dirty="0" smtClean="0">
              <a:latin typeface="Times New Roman" pitchFamily="18" charset="0"/>
              <a:cs typeface="Times New Roman" pitchFamily="18" charset="0"/>
            </a:endParaRPr>
          </a:p>
          <a:p>
            <a:pPr algn="just">
              <a:lnSpc>
                <a:spcPct val="150000"/>
              </a:lnSpc>
            </a:pPr>
            <a:endParaRPr lang="en-IN" sz="16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Representation learning, especially deep learning has largely advanced the field of machine learning and its applications.</a:t>
            </a:r>
          </a:p>
          <a:p>
            <a:pPr algn="just">
              <a:lnSpc>
                <a:spcPct val="150000"/>
              </a:lnSpc>
            </a:pPr>
            <a:r>
              <a:rPr lang="en-US" sz="2000" dirty="0" smtClean="0">
                <a:latin typeface="Times New Roman" pitchFamily="18" charset="0"/>
                <a:cs typeface="Times New Roman" pitchFamily="18" charset="0"/>
              </a:rPr>
              <a:t> Such success typically requires a large amount of labeled data, which is usually unavailable in many domains.</a:t>
            </a:r>
          </a:p>
          <a:p>
            <a:pPr algn="just">
              <a:lnSpc>
                <a:spcPct val="150000"/>
              </a:lnSpc>
            </a:pPr>
            <a:r>
              <a:rPr lang="en-US" sz="2000" dirty="0" smtClean="0">
                <a:latin typeface="Times New Roman" pitchFamily="18" charset="0"/>
                <a:cs typeface="Times New Roman" pitchFamily="18" charset="0"/>
              </a:rPr>
              <a:t> Various types of techniques have been developed to enable learning with limited labeled data and next we will review representative techniques.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This problem becomes more critical in building ML models in educational scenarios. The difficulties are two-fold: first, label annotation in educational scenarios usually requires more domain knowledge compared to standard crowd sourcing tasks such as image classification, part-of-speech tagging, etc.</a:t>
            </a:r>
          </a:p>
          <a:p>
            <a:pPr algn="just">
              <a:lnSpc>
                <a:spcPct val="150000"/>
              </a:lnSpc>
            </a:pPr>
            <a:r>
              <a:rPr lang="en-US" sz="2000" dirty="0" smtClean="0">
                <a:latin typeface="Times New Roman" pitchFamily="18" charset="0"/>
                <a:cs typeface="Times New Roman" pitchFamily="18" charset="0"/>
              </a:rPr>
              <a:t> It is more ambiguous when labeling a 60-min class (whether the class quality is good or bad) than annotating images. This will lead to very inconsistent labels. Second, labeling each sample in educational scenarios requires much more efforts than standard annotation tasks. For example, it may take a crowd worker less than 1 second to annotate an image while the worker has to watch a 60-min video before determining the class quality.</a:t>
            </a: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US" sz="2000" dirty="0" smtClean="0">
                <a:latin typeface="Times New Roman" pitchFamily="18" charset="0"/>
                <a:cs typeface="Times New Roman" pitchFamily="18" charset="0"/>
              </a:rPr>
              <a:t>we study the problem of representation learning with crowd sourced labels. </a:t>
            </a:r>
          </a:p>
          <a:p>
            <a:pPr algn="just">
              <a:lnSpc>
                <a:spcPct val="150000"/>
              </a:lnSpc>
            </a:pPr>
            <a:r>
              <a:rPr lang="en-US" sz="2000" dirty="0" smtClean="0">
                <a:latin typeface="Times New Roman" pitchFamily="18" charset="0"/>
                <a:cs typeface="Times New Roman" pitchFamily="18" charset="0"/>
              </a:rPr>
              <a:t>We design a novel representation learning framework RLL for crowd sourced labels under the limited and inconsistent settings.</a:t>
            </a:r>
          </a:p>
          <a:p>
            <a:pPr algn="just">
              <a:lnSpc>
                <a:spcPct val="150000"/>
              </a:lnSpc>
            </a:pPr>
            <a:r>
              <a:rPr lang="en-US" sz="2000" dirty="0" smtClean="0">
                <a:latin typeface="Times New Roman" pitchFamily="18" charset="0"/>
                <a:cs typeface="Times New Roman" pitchFamily="18" charset="0"/>
              </a:rPr>
              <a:t> Experimental results on two real-world applications demonstrate </a:t>
            </a:r>
          </a:p>
          <a:p>
            <a:pPr algn="just">
              <a:lnSpc>
                <a:spcPct val="150000"/>
              </a:lnSpc>
            </a:pPr>
            <a:r>
              <a:rPr lang="en-US" sz="2000" dirty="0" smtClean="0">
                <a:latin typeface="Times New Roman" pitchFamily="18" charset="0"/>
                <a:cs typeface="Times New Roman" pitchFamily="18" charset="0"/>
              </a:rPr>
              <a:t>(1) the proposed framework outperforms the representative baselines; and</a:t>
            </a:r>
          </a:p>
          <a:p>
            <a:pPr algn="just">
              <a:lnSpc>
                <a:spcPct val="150000"/>
              </a:lnSpc>
            </a:pPr>
            <a:r>
              <a:rPr lang="en-US" sz="2000" dirty="0" smtClean="0">
                <a:latin typeface="Times New Roman" pitchFamily="18" charset="0"/>
                <a:cs typeface="Times New Roman" pitchFamily="18" charset="0"/>
              </a:rPr>
              <a:t> (2)it is necessary to address the limited and inconsistent label problems simultaneously.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US" sz="2000" dirty="0" smtClean="0">
                <a:latin typeface="Times New Roman" pitchFamily="18" charset="0"/>
                <a:cs typeface="Times New Roman" pitchFamily="18" charset="0"/>
              </a:rPr>
              <a:t>Transfer learning allows to utilize knowledge in the source domain to improve the performance of learning tasks in the target domain. </a:t>
            </a:r>
          </a:p>
          <a:p>
            <a:pPr algn="just">
              <a:lnSpc>
                <a:spcPct val="150000"/>
              </a:lnSpc>
            </a:pPr>
            <a:r>
              <a:rPr lang="en-US" sz="2000" dirty="0" smtClean="0">
                <a:latin typeface="Times New Roman" pitchFamily="18" charset="0"/>
                <a:cs typeface="Times New Roman" pitchFamily="18" charset="0"/>
              </a:rPr>
              <a:t>On the other hand, the training process becomes extremely long due to the fact that a complete combination of groups may be incredibly large. </a:t>
            </a:r>
          </a:p>
          <a:p>
            <a:pPr algn="just">
              <a:lnSpc>
                <a:spcPct val="150000"/>
              </a:lnSpc>
            </a:pPr>
            <a:r>
              <a:rPr lang="en-US" sz="2000" dirty="0" smtClean="0">
                <a:latin typeface="Times New Roman" pitchFamily="18" charset="0"/>
                <a:cs typeface="Times New Roman" pitchFamily="18" charset="0"/>
              </a:rPr>
              <a:t>If we feed all the groups into the DNN, the training process is not efficient and does not guarantee an optimal performance. </a:t>
            </a:r>
          </a:p>
          <a:p>
            <a:pPr algn="just">
              <a:lnSpc>
                <a:spcPct val="150000"/>
              </a:lnSpc>
            </a:pPr>
            <a:r>
              <a:rPr lang="en-US" sz="2000" dirty="0" smtClean="0">
                <a:latin typeface="Times New Roman" pitchFamily="18" charset="0"/>
                <a:cs typeface="Times New Roman" pitchFamily="18" charset="0"/>
              </a:rPr>
              <a:t>Our proposed representation learning framework, we design a grouping based deep neural architecture to generate hundreds of thousands of training instances from only a limited number of labeled data annotated by crowd workers.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040120"/>
        </p:xfrm>
        <a:graphic>
          <a:graphicData uri="http://schemas.openxmlformats.org/drawingml/2006/table">
            <a:tbl>
              <a:tblPr firstRow="1" bandRow="1">
                <a:tableStyleId>{5C22544A-7EE6-4342-B048-85BDC9FD1C3A}</a:tableStyleId>
              </a:tblPr>
              <a:tblGrid>
                <a:gridCol w="2622550"/>
                <a:gridCol w="2406650"/>
                <a:gridCol w="2838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ctr"/>
                      <a:r>
                        <a:rPr lang="en-US" sz="1800" dirty="0" smtClean="0">
                          <a:latin typeface="Times New Roman" pitchFamily="18" charset="0"/>
                          <a:cs typeface="Times New Roman" pitchFamily="18" charset="0"/>
                        </a:rPr>
                        <a:t>“Learning phrase rep-</a:t>
                      </a:r>
                      <a:r>
                        <a:rPr lang="en-US" sz="1800" dirty="0" err="1" smtClean="0">
                          <a:latin typeface="Times New Roman" pitchFamily="18" charset="0"/>
                          <a:cs typeface="Times New Roman" pitchFamily="18" charset="0"/>
                        </a:rPr>
                        <a:t>resentations</a:t>
                      </a:r>
                      <a:r>
                        <a:rPr lang="en-US" sz="1800" dirty="0" smtClean="0">
                          <a:latin typeface="Times New Roman" pitchFamily="18" charset="0"/>
                          <a:cs typeface="Times New Roman" pitchFamily="18" charset="0"/>
                        </a:rPr>
                        <a:t> using RNN encoder–decoder for statistical </a:t>
                      </a:r>
                      <a:r>
                        <a:rPr lang="en-US" sz="1800" dirty="0" err="1" smtClean="0">
                          <a:latin typeface="Times New Roman" pitchFamily="18" charset="0"/>
                          <a:cs typeface="Times New Roman" pitchFamily="18" charset="0"/>
                        </a:rPr>
                        <a:t>machinetranslation</a:t>
                      </a:r>
                      <a:endParaRPr lang="en-IN" dirty="0"/>
                    </a:p>
                  </a:txBody>
                  <a:tcPr/>
                </a:tc>
                <a:tc>
                  <a:txBody>
                    <a:bodyPr/>
                    <a:lstStyle/>
                    <a:p>
                      <a:pPr algn="ctr"/>
                      <a:r>
                        <a:rPr lang="en-US" sz="1800" dirty="0" smtClean="0">
                          <a:latin typeface="Times New Roman" pitchFamily="18" charset="0"/>
                          <a:cs typeface="Times New Roman" pitchFamily="18" charset="0"/>
                        </a:rPr>
                        <a:t>K. Cho, B. van </a:t>
                      </a:r>
                      <a:r>
                        <a:rPr lang="en-US" sz="1800" dirty="0" err="1" smtClean="0">
                          <a:latin typeface="Times New Roman" pitchFamily="18" charset="0"/>
                          <a:cs typeface="Times New Roman" pitchFamily="18" charset="0"/>
                        </a:rPr>
                        <a:t>Merri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enboer</a:t>
                      </a:r>
                      <a:r>
                        <a:rPr lang="en-US" sz="1800" dirty="0" smtClean="0">
                          <a:latin typeface="Times New Roman" pitchFamily="18" charset="0"/>
                          <a:cs typeface="Times New Roman" pitchFamily="18" charset="0"/>
                        </a:rPr>
                        <a:t>, C. </a:t>
                      </a:r>
                      <a:r>
                        <a:rPr lang="en-US" sz="1800" dirty="0" err="1" smtClean="0">
                          <a:latin typeface="Times New Roman" pitchFamily="18" charset="0"/>
                          <a:cs typeface="Times New Roman" pitchFamily="18" charset="0"/>
                        </a:rPr>
                        <a:t>Gulcehre</a:t>
                      </a:r>
                      <a:r>
                        <a:rPr lang="en-US" sz="1800" dirty="0" smtClean="0">
                          <a:latin typeface="Times New Roman" pitchFamily="18" charset="0"/>
                          <a:cs typeface="Times New Roman" pitchFamily="18" charset="0"/>
                        </a:rPr>
                        <a:t>, D. </a:t>
                      </a:r>
                      <a:r>
                        <a:rPr lang="en-US" sz="1800" dirty="0" err="1" smtClean="0">
                          <a:latin typeface="Times New Roman" pitchFamily="18" charset="0"/>
                          <a:cs typeface="Times New Roman" pitchFamily="18" charset="0"/>
                        </a:rPr>
                        <a:t>Bahdanau,F</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Bougares</a:t>
                      </a:r>
                      <a:r>
                        <a:rPr lang="en-US" sz="1800" dirty="0" smtClean="0">
                          <a:latin typeface="Times New Roman" pitchFamily="18" charset="0"/>
                          <a:cs typeface="Times New Roman" pitchFamily="18" charset="0"/>
                        </a:rPr>
                        <a:t>, H. </a:t>
                      </a:r>
                      <a:r>
                        <a:rPr lang="en-US" sz="1800" dirty="0" err="1" smtClean="0">
                          <a:latin typeface="Times New Roman" pitchFamily="18" charset="0"/>
                          <a:cs typeface="Times New Roman" pitchFamily="18" charset="0"/>
                        </a:rPr>
                        <a:t>Schwenk</a:t>
                      </a:r>
                      <a:r>
                        <a:rPr lang="en-US" sz="1800" dirty="0" smtClean="0">
                          <a:latin typeface="Times New Roman" pitchFamily="18" charset="0"/>
                          <a:cs typeface="Times New Roman" pitchFamily="18" charset="0"/>
                        </a:rPr>
                        <a:t>, and Y. </a:t>
                      </a:r>
                      <a:r>
                        <a:rPr lang="en-US" sz="1800" dirty="0" err="1" smtClean="0">
                          <a:latin typeface="Times New Roman" pitchFamily="18" charset="0"/>
                          <a:cs typeface="Times New Roman" pitchFamily="18" charset="0"/>
                        </a:rPr>
                        <a:t>Bengio</a:t>
                      </a:r>
                      <a:r>
                        <a:rPr lang="en-US" sz="1800" dirty="0" smtClean="0">
                          <a:latin typeface="Times New Roman" pitchFamily="18" charset="0"/>
                          <a:cs typeface="Times New Roman" pitchFamily="18" charset="0"/>
                        </a:rPr>
                        <a:t>,,” </a:t>
                      </a:r>
                      <a:endParaRPr lang="en-IN" dirty="0"/>
                    </a:p>
                  </a:txBody>
                  <a:tcPr/>
                </a:tc>
                <a:tc>
                  <a:txBody>
                    <a:bodyPr/>
                    <a:lstStyle/>
                    <a:p>
                      <a:pPr algn="just"/>
                      <a:r>
                        <a:rPr lang="en-US" dirty="0" smtClean="0"/>
                        <a:t>we propose a novel neural network model called RNN Encoder--Decoder that consists of two recurrent neural networks (RNN). One RNN encodes a sequence of symbols into a fixed-</a:t>
                      </a:r>
                      <a:r>
                        <a:rPr lang="en-US" dirty="0" err="1" smtClean="0"/>
                        <a:t>lengthvectorrepresentation</a:t>
                      </a:r>
                      <a:r>
                        <a:rPr lang="en-US" dirty="0" smtClean="0"/>
                        <a:t>, and </a:t>
                      </a:r>
                      <a:r>
                        <a:rPr lang="en-US" dirty="0" err="1" smtClean="0"/>
                        <a:t>theother</a:t>
                      </a:r>
                      <a:r>
                        <a:rPr lang="en-US" dirty="0" smtClean="0"/>
                        <a:t> decodes the representation into another sequence of symbols.</a:t>
                      </a:r>
                      <a:endParaRPr lang="en-IN" dirty="0"/>
                    </a:p>
                  </a:txBody>
                  <a:tcPr/>
                </a:tc>
              </a:tr>
              <a:tr h="370840">
                <a:tc>
                  <a:txBody>
                    <a:bodyPr/>
                    <a:lstStyle/>
                    <a:p>
                      <a:pPr algn="ctr"/>
                      <a:r>
                        <a:rPr lang="en-US" sz="1800" dirty="0" smtClean="0">
                          <a:latin typeface="Times New Roman" pitchFamily="18" charset="0"/>
                          <a:cs typeface="Times New Roman" pitchFamily="18" charset="0"/>
                        </a:rPr>
                        <a:t>Unsupervised neural machine translation</a:t>
                      </a:r>
                      <a:endParaRPr lang="en-IN" dirty="0"/>
                    </a:p>
                  </a:txBody>
                  <a:tcPr/>
                </a:tc>
                <a:tc>
                  <a:txBody>
                    <a:bodyPr/>
                    <a:lstStyle/>
                    <a:p>
                      <a:pPr algn="ctr"/>
                      <a:r>
                        <a:rPr lang="en-US" sz="1800" dirty="0" err="1" smtClean="0">
                          <a:latin typeface="Times New Roman" pitchFamily="18" charset="0"/>
                          <a:cs typeface="Times New Roman" pitchFamily="18" charset="0"/>
                        </a:rPr>
                        <a:t>M.Artetxe,G.Labaka,E.Agirre,andK.Cho</a:t>
                      </a:r>
                      <a:r>
                        <a:rPr lang="en-US" sz="1800" dirty="0" smtClean="0">
                          <a:latin typeface="Times New Roman" pitchFamily="18" charset="0"/>
                          <a:cs typeface="Times New Roman" pitchFamily="18" charset="0"/>
                        </a:rPr>
                        <a:t>,</a:t>
                      </a:r>
                      <a:endParaRPr lang="en-IN" dirty="0"/>
                    </a:p>
                  </a:txBody>
                  <a:tcPr/>
                </a:tc>
                <a:tc>
                  <a:txBody>
                    <a:bodyPr/>
                    <a:lstStyle/>
                    <a:p>
                      <a:pPr algn="just"/>
                      <a:r>
                        <a:rPr lang="en-US" dirty="0" smtClean="0"/>
                        <a:t>There have been several proposals to alleviate this issue with, for instance, triangulation and semi-supervised learning techniques, but they still require a strong cross-lingual signal</a:t>
                      </a:r>
                      <a:endParaRPr lang="en-IN" dirty="0"/>
                    </a:p>
                  </a:txBody>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3" name="Content Placeholder 2" descr="C:\Users\TTS\Desktop\pic 1.png"/>
          <p:cNvPicPr>
            <a:picLocks noGrp="1" noChangeAspect="1" noChangeArrowheads="1"/>
          </p:cNvPicPr>
          <p:nvPr>
            <p:ph idx="1"/>
          </p:nvPr>
        </p:nvPicPr>
        <p:blipFill>
          <a:blip r:embed="rId2"/>
          <a:srcRect/>
          <a:stretch>
            <a:fillRect/>
          </a:stretch>
        </p:blipFill>
        <p:spPr bwMode="auto">
          <a:xfrm>
            <a:off x="2057400" y="1752600"/>
            <a:ext cx="5562600" cy="4419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US" sz="1500" dirty="0" smtClean="0">
                <a:latin typeface="Times New Roman" pitchFamily="18" charset="0"/>
                <a:cs typeface="Times New Roman" pitchFamily="18" charset="0"/>
              </a:rPr>
              <a:t>[1]K. Cho, B. van </a:t>
            </a:r>
            <a:r>
              <a:rPr lang="en-US" sz="1500" dirty="0" err="1" smtClean="0">
                <a:latin typeface="Times New Roman" pitchFamily="18" charset="0"/>
                <a:cs typeface="Times New Roman" pitchFamily="18" charset="0"/>
              </a:rPr>
              <a:t>Merri</a:t>
            </a:r>
            <a:r>
              <a:rPr lang="en-US" sz="1500" dirty="0" smtClean="0">
                <a:latin typeface="Times New Roman" pitchFamily="18" charset="0"/>
                <a:cs typeface="Times New Roman" pitchFamily="18" charset="0"/>
              </a:rPr>
              <a:t> ̈</a:t>
            </a:r>
            <a:r>
              <a:rPr lang="en-US" sz="1500" dirty="0" err="1" smtClean="0">
                <a:latin typeface="Times New Roman" pitchFamily="18" charset="0"/>
                <a:cs typeface="Times New Roman" pitchFamily="18" charset="0"/>
              </a:rPr>
              <a:t>enboer</a:t>
            </a:r>
            <a:r>
              <a:rPr lang="en-US" sz="1500" dirty="0" smtClean="0">
                <a:latin typeface="Times New Roman" pitchFamily="18" charset="0"/>
                <a:cs typeface="Times New Roman" pitchFamily="18" charset="0"/>
              </a:rPr>
              <a:t>, C. </a:t>
            </a:r>
            <a:r>
              <a:rPr lang="en-US" sz="1500" dirty="0" err="1" smtClean="0">
                <a:latin typeface="Times New Roman" pitchFamily="18" charset="0"/>
                <a:cs typeface="Times New Roman" pitchFamily="18" charset="0"/>
              </a:rPr>
              <a:t>Gulcehre</a:t>
            </a:r>
            <a:r>
              <a:rPr lang="en-US" sz="1500" dirty="0" smtClean="0">
                <a:latin typeface="Times New Roman" pitchFamily="18" charset="0"/>
                <a:cs typeface="Times New Roman" pitchFamily="18" charset="0"/>
              </a:rPr>
              <a:t>, D. </a:t>
            </a:r>
            <a:r>
              <a:rPr lang="en-US" sz="1500" dirty="0" err="1" smtClean="0">
                <a:latin typeface="Times New Roman" pitchFamily="18" charset="0"/>
                <a:cs typeface="Times New Roman" pitchFamily="18" charset="0"/>
              </a:rPr>
              <a:t>Bahdanau,F</a:t>
            </a:r>
            <a:r>
              <a:rPr lang="en-US" sz="1500" dirty="0" smtClean="0">
                <a:latin typeface="Times New Roman" pitchFamily="18" charset="0"/>
                <a:cs typeface="Times New Roman" pitchFamily="18" charset="0"/>
              </a:rPr>
              <a:t>. </a:t>
            </a:r>
            <a:r>
              <a:rPr lang="en-US" sz="1500" dirty="0" err="1" smtClean="0">
                <a:latin typeface="Times New Roman" pitchFamily="18" charset="0"/>
                <a:cs typeface="Times New Roman" pitchFamily="18" charset="0"/>
              </a:rPr>
              <a:t>Bougares</a:t>
            </a:r>
            <a:r>
              <a:rPr lang="en-US" sz="1500" dirty="0" smtClean="0">
                <a:latin typeface="Times New Roman" pitchFamily="18" charset="0"/>
                <a:cs typeface="Times New Roman" pitchFamily="18" charset="0"/>
              </a:rPr>
              <a:t>, H. </a:t>
            </a:r>
            <a:r>
              <a:rPr lang="en-US" sz="1500" dirty="0" err="1" smtClean="0">
                <a:latin typeface="Times New Roman" pitchFamily="18" charset="0"/>
                <a:cs typeface="Times New Roman" pitchFamily="18" charset="0"/>
              </a:rPr>
              <a:t>Schwenk</a:t>
            </a:r>
            <a:r>
              <a:rPr lang="en-US" sz="1500" dirty="0" smtClean="0">
                <a:latin typeface="Times New Roman" pitchFamily="18" charset="0"/>
                <a:cs typeface="Times New Roman" pitchFamily="18" charset="0"/>
              </a:rPr>
              <a:t>, and Y. </a:t>
            </a:r>
            <a:r>
              <a:rPr lang="en-US" sz="1500" dirty="0" err="1" smtClean="0">
                <a:latin typeface="Times New Roman" pitchFamily="18" charset="0"/>
                <a:cs typeface="Times New Roman" pitchFamily="18" charset="0"/>
              </a:rPr>
              <a:t>Bengio</a:t>
            </a:r>
            <a:r>
              <a:rPr lang="en-US" sz="1500" dirty="0" smtClean="0">
                <a:latin typeface="Times New Roman" pitchFamily="18" charset="0"/>
                <a:cs typeface="Times New Roman" pitchFamily="18" charset="0"/>
              </a:rPr>
              <a:t>, “Learning phrase rep-</a:t>
            </a:r>
            <a:r>
              <a:rPr lang="en-US" sz="1500" dirty="0" err="1" smtClean="0">
                <a:latin typeface="Times New Roman" pitchFamily="18" charset="0"/>
                <a:cs typeface="Times New Roman" pitchFamily="18" charset="0"/>
              </a:rPr>
              <a:t>resentations</a:t>
            </a:r>
            <a:r>
              <a:rPr lang="en-US" sz="1500" dirty="0" smtClean="0">
                <a:latin typeface="Times New Roman" pitchFamily="18" charset="0"/>
                <a:cs typeface="Times New Roman" pitchFamily="18" charset="0"/>
              </a:rPr>
              <a:t> using RNN encoder–decoder for statistical </a:t>
            </a:r>
            <a:r>
              <a:rPr lang="en-US" sz="1500" dirty="0" err="1" smtClean="0">
                <a:latin typeface="Times New Roman" pitchFamily="18" charset="0"/>
                <a:cs typeface="Times New Roman" pitchFamily="18" charset="0"/>
              </a:rPr>
              <a:t>machinetranslation</a:t>
            </a:r>
            <a:r>
              <a:rPr lang="en-US" sz="1500" dirty="0" smtClean="0">
                <a:latin typeface="Times New Roman" pitchFamily="18" charset="0"/>
                <a:cs typeface="Times New Roman" pitchFamily="18" charset="0"/>
              </a:rPr>
              <a:t>,” </a:t>
            </a:r>
            <a:r>
              <a:rPr lang="en-US" sz="1500" dirty="0" err="1" smtClean="0">
                <a:latin typeface="Times New Roman" pitchFamily="18" charset="0"/>
                <a:cs typeface="Times New Roman" pitchFamily="18" charset="0"/>
              </a:rPr>
              <a:t>inProceedings</a:t>
            </a:r>
            <a:r>
              <a:rPr lang="en-US" sz="1500" dirty="0" smtClean="0">
                <a:latin typeface="Times New Roman" pitchFamily="18" charset="0"/>
                <a:cs typeface="Times New Roman" pitchFamily="18" charset="0"/>
              </a:rPr>
              <a:t> of the 2014 Conference on </a:t>
            </a:r>
            <a:r>
              <a:rPr lang="en-US" sz="1500" dirty="0" err="1" smtClean="0">
                <a:latin typeface="Times New Roman" pitchFamily="18" charset="0"/>
                <a:cs typeface="Times New Roman" pitchFamily="18" charset="0"/>
              </a:rPr>
              <a:t>EmpiricalMethods</a:t>
            </a:r>
            <a:r>
              <a:rPr lang="en-US" sz="1500" dirty="0" smtClean="0">
                <a:latin typeface="Times New Roman" pitchFamily="18" charset="0"/>
                <a:cs typeface="Times New Roman" pitchFamily="18" charset="0"/>
              </a:rPr>
              <a:t> in Natural Language Processing (EMNLP). Association </a:t>
            </a:r>
            <a:r>
              <a:rPr lang="en-US" sz="1500" dirty="0" err="1" smtClean="0">
                <a:latin typeface="Times New Roman" pitchFamily="18" charset="0"/>
                <a:cs typeface="Times New Roman" pitchFamily="18" charset="0"/>
              </a:rPr>
              <a:t>forComputational</a:t>
            </a:r>
            <a:r>
              <a:rPr lang="en-US" sz="1500" dirty="0" smtClean="0">
                <a:latin typeface="Times New Roman" pitchFamily="18" charset="0"/>
                <a:cs typeface="Times New Roman" pitchFamily="18" charset="0"/>
              </a:rPr>
              <a:t> Linguistics, 2014, pp. 1724–1734.</a:t>
            </a:r>
          </a:p>
          <a:p>
            <a:pPr algn="just">
              <a:lnSpc>
                <a:spcPct val="160000"/>
              </a:lnSpc>
            </a:pPr>
            <a:r>
              <a:rPr lang="en-US" sz="1500" dirty="0" smtClean="0">
                <a:latin typeface="Times New Roman" pitchFamily="18" charset="0"/>
                <a:cs typeface="Times New Roman" pitchFamily="18" charset="0"/>
              </a:rPr>
              <a:t>[2]</a:t>
            </a:r>
            <a:r>
              <a:rPr lang="en-US" sz="1500" dirty="0" err="1" smtClean="0">
                <a:latin typeface="Times New Roman" pitchFamily="18" charset="0"/>
                <a:cs typeface="Times New Roman" pitchFamily="18" charset="0"/>
              </a:rPr>
              <a:t>M.Artetxe,G.Labaka,E.Agirre,andK.Cho,“Unsupervised</a:t>
            </a:r>
            <a:r>
              <a:rPr lang="en-US" sz="1500" dirty="0" smtClean="0">
                <a:latin typeface="Times New Roman" pitchFamily="18" charset="0"/>
                <a:cs typeface="Times New Roman" pitchFamily="18" charset="0"/>
              </a:rPr>
              <a:t> neural machine translation,” </a:t>
            </a:r>
            <a:r>
              <a:rPr lang="en-US" sz="1500" dirty="0" err="1" smtClean="0">
                <a:latin typeface="Times New Roman" pitchFamily="18" charset="0"/>
                <a:cs typeface="Times New Roman" pitchFamily="18" charset="0"/>
              </a:rPr>
              <a:t>inInternationalConference</a:t>
            </a:r>
            <a:r>
              <a:rPr lang="en-US" sz="1500" dirty="0" smtClean="0">
                <a:latin typeface="Times New Roman" pitchFamily="18" charset="0"/>
                <a:cs typeface="Times New Roman" pitchFamily="18" charset="0"/>
              </a:rPr>
              <a:t> on Learning Representations, 2018. [Online]. </a:t>
            </a:r>
            <a:r>
              <a:rPr lang="en-US" sz="1500" dirty="0" err="1" smtClean="0">
                <a:latin typeface="Times New Roman" pitchFamily="18" charset="0"/>
                <a:cs typeface="Times New Roman" pitchFamily="18" charset="0"/>
              </a:rPr>
              <a:t>Available:https</a:t>
            </a:r>
            <a:r>
              <a:rPr lang="en-US" sz="1500" dirty="0" smtClean="0">
                <a:latin typeface="Times New Roman" pitchFamily="18" charset="0"/>
                <a:cs typeface="Times New Roman" pitchFamily="18" charset="0"/>
              </a:rPr>
              <a:t>://</a:t>
            </a:r>
            <a:r>
              <a:rPr lang="en-US" sz="1500" dirty="0" err="1" smtClean="0">
                <a:latin typeface="Times New Roman" pitchFamily="18" charset="0"/>
                <a:cs typeface="Times New Roman" pitchFamily="18" charset="0"/>
              </a:rPr>
              <a:t>openreview.net</a:t>
            </a:r>
            <a:r>
              <a:rPr lang="en-US" sz="1500" dirty="0" smtClean="0">
                <a:latin typeface="Times New Roman" pitchFamily="18" charset="0"/>
                <a:cs typeface="Times New Roman" pitchFamily="18" charset="0"/>
              </a:rPr>
              <a:t>/</a:t>
            </a:r>
            <a:r>
              <a:rPr lang="en-US" sz="1500" dirty="0" err="1" smtClean="0">
                <a:latin typeface="Times New Roman" pitchFamily="18" charset="0"/>
                <a:cs typeface="Times New Roman" pitchFamily="18" charset="0"/>
              </a:rPr>
              <a:t>forum?id</a:t>
            </a:r>
            <a:r>
              <a:rPr lang="en-US" sz="1500" dirty="0" smtClean="0">
                <a:latin typeface="Times New Roman" pitchFamily="18" charset="0"/>
                <a:cs typeface="Times New Roman" pitchFamily="18" charset="0"/>
              </a:rPr>
              <a:t>=Sy2ogebAW9. https://ai.100tal.com/dolphin</a:t>
            </a:r>
          </a:p>
          <a:p>
            <a:pPr algn="just">
              <a:lnSpc>
                <a:spcPct val="160000"/>
              </a:lnSpc>
            </a:pPr>
            <a:r>
              <a:rPr lang="en-US" sz="1500" dirty="0" smtClean="0"/>
              <a:t>3]Y. Sun, Y. Chen, X. Wang, and X. Tang, “Deep learning </a:t>
            </a:r>
            <a:r>
              <a:rPr lang="en-US" sz="1500" dirty="0" err="1" smtClean="0"/>
              <a:t>facerepresentation</a:t>
            </a:r>
            <a:r>
              <a:rPr lang="en-US" sz="1500" dirty="0" smtClean="0"/>
              <a:t> by joint identification-verification,” </a:t>
            </a:r>
            <a:r>
              <a:rPr lang="en-US" sz="1500" dirty="0" err="1" smtClean="0"/>
              <a:t>inAdvances</a:t>
            </a:r>
            <a:r>
              <a:rPr lang="en-US" sz="1500" dirty="0" smtClean="0"/>
              <a:t> </a:t>
            </a:r>
            <a:r>
              <a:rPr lang="en-US" sz="1500" dirty="0" err="1" smtClean="0"/>
              <a:t>inneural</a:t>
            </a:r>
            <a:r>
              <a:rPr lang="en-US" sz="1500" dirty="0" smtClean="0"/>
              <a:t> information processing systems, 2014, pp. 1988–1996.</a:t>
            </a:r>
          </a:p>
          <a:p>
            <a:pPr algn="just">
              <a:lnSpc>
                <a:spcPct val="160000"/>
              </a:lnSpc>
            </a:pPr>
            <a:r>
              <a:rPr lang="en-US" sz="1500" dirty="0" smtClean="0"/>
              <a:t>[4]L. Tran, X. Yin, and X. Liu, “Disentangled representation </a:t>
            </a:r>
            <a:r>
              <a:rPr lang="en-US" sz="1500" dirty="0" err="1" smtClean="0"/>
              <a:t>learninggan</a:t>
            </a:r>
            <a:r>
              <a:rPr lang="en-US" sz="1500" dirty="0" smtClean="0"/>
              <a:t> for pose-invariant face recognition,” </a:t>
            </a:r>
            <a:r>
              <a:rPr lang="en-US" sz="1500" dirty="0" err="1" smtClean="0"/>
              <a:t>inProceedings</a:t>
            </a:r>
            <a:r>
              <a:rPr lang="en-US" sz="1500" dirty="0" smtClean="0"/>
              <a:t> of the </a:t>
            </a:r>
            <a:r>
              <a:rPr lang="en-US" sz="1500" dirty="0" err="1" smtClean="0"/>
              <a:t>IEEEConference</a:t>
            </a:r>
            <a:r>
              <a:rPr lang="en-US" sz="1500" dirty="0" smtClean="0"/>
              <a:t> on Computer Vision and Pattern Recognition, 2017, pp.1415–1424.</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858000"/>
          </a:xfrm>
        </p:spPr>
        <p:txBody>
          <a:bodyPr>
            <a:noAutofit/>
          </a:bodyPr>
          <a:lstStyle/>
          <a:p>
            <a:pPr algn="just">
              <a:lnSpc>
                <a:spcPct val="170000"/>
              </a:lnSpc>
              <a:buNone/>
            </a:pPr>
            <a:r>
              <a:rPr lang="en-US" sz="1500" dirty="0" smtClean="0">
                <a:latin typeface="Times New Roman" pitchFamily="18" charset="0"/>
                <a:cs typeface="Times New Roman" pitchFamily="18" charset="0"/>
              </a:rPr>
              <a:t>[5]H. Wang, N. Wang, and D.-Y. </a:t>
            </a:r>
            <a:r>
              <a:rPr lang="en-US" sz="1500" dirty="0" err="1" smtClean="0">
                <a:latin typeface="Times New Roman" pitchFamily="18" charset="0"/>
                <a:cs typeface="Times New Roman" pitchFamily="18" charset="0"/>
              </a:rPr>
              <a:t>Yeung</a:t>
            </a:r>
            <a:r>
              <a:rPr lang="en-US" sz="1500" dirty="0" smtClean="0">
                <a:latin typeface="Times New Roman" pitchFamily="18" charset="0"/>
                <a:cs typeface="Times New Roman" pitchFamily="18" charset="0"/>
              </a:rPr>
              <a:t>, “Collaborative deep learn-</a:t>
            </a:r>
            <a:r>
              <a:rPr lang="en-US" sz="1500" dirty="0" err="1" smtClean="0">
                <a:latin typeface="Times New Roman" pitchFamily="18" charset="0"/>
                <a:cs typeface="Times New Roman" pitchFamily="18" charset="0"/>
              </a:rPr>
              <a:t>ing</a:t>
            </a:r>
            <a:r>
              <a:rPr lang="en-US" sz="1500" dirty="0" smtClean="0">
                <a:latin typeface="Times New Roman" pitchFamily="18" charset="0"/>
                <a:cs typeface="Times New Roman" pitchFamily="18" charset="0"/>
              </a:rPr>
              <a:t> for recommender systems,” </a:t>
            </a:r>
            <a:r>
              <a:rPr lang="en-US" sz="1500" dirty="0" err="1" smtClean="0">
                <a:latin typeface="Times New Roman" pitchFamily="18" charset="0"/>
                <a:cs typeface="Times New Roman" pitchFamily="18" charset="0"/>
              </a:rPr>
              <a:t>inProceedings</a:t>
            </a:r>
            <a:r>
              <a:rPr lang="en-US" sz="1500" dirty="0" smtClean="0">
                <a:latin typeface="Times New Roman" pitchFamily="18" charset="0"/>
                <a:cs typeface="Times New Roman" pitchFamily="18" charset="0"/>
              </a:rPr>
              <a:t> of the 21th ACMSIGKDD international conference on knowledge discovery and </a:t>
            </a:r>
            <a:r>
              <a:rPr lang="en-US" sz="1500" dirty="0" err="1" smtClean="0">
                <a:latin typeface="Times New Roman" pitchFamily="18" charset="0"/>
                <a:cs typeface="Times New Roman" pitchFamily="18" charset="0"/>
              </a:rPr>
              <a:t>datamining</a:t>
            </a:r>
            <a:r>
              <a:rPr lang="en-US" sz="1500" dirty="0" smtClean="0">
                <a:latin typeface="Times New Roman" pitchFamily="18" charset="0"/>
                <a:cs typeface="Times New Roman" pitchFamily="18" charset="0"/>
              </a:rPr>
              <a:t>. ACM, 2015, pp. 1235–1244</a:t>
            </a:r>
          </a:p>
          <a:p>
            <a:pPr algn="just">
              <a:lnSpc>
                <a:spcPct val="170000"/>
              </a:lnSpc>
              <a:buNone/>
            </a:pPr>
            <a:r>
              <a:rPr lang="en-US" sz="1500" dirty="0" smtClean="0">
                <a:latin typeface="Times New Roman" pitchFamily="18" charset="0"/>
                <a:cs typeface="Times New Roman" pitchFamily="18" charset="0"/>
              </a:rPr>
              <a:t>6]Y. Zhang, Q. Ai, X. Chen, and W. B. Croft, “Joint </a:t>
            </a:r>
            <a:r>
              <a:rPr lang="en-US" sz="1500" dirty="0" err="1" smtClean="0">
                <a:latin typeface="Times New Roman" pitchFamily="18" charset="0"/>
                <a:cs typeface="Times New Roman" pitchFamily="18" charset="0"/>
              </a:rPr>
              <a:t>representationlearning</a:t>
            </a:r>
            <a:r>
              <a:rPr lang="en-US" sz="1500" dirty="0" smtClean="0">
                <a:latin typeface="Times New Roman" pitchFamily="18" charset="0"/>
                <a:cs typeface="Times New Roman" pitchFamily="18" charset="0"/>
              </a:rPr>
              <a:t> for top-n recommendation with heterogeneous </a:t>
            </a:r>
            <a:r>
              <a:rPr lang="en-US" sz="1500" dirty="0" err="1" smtClean="0">
                <a:latin typeface="Times New Roman" pitchFamily="18" charset="0"/>
                <a:cs typeface="Times New Roman" pitchFamily="18" charset="0"/>
              </a:rPr>
              <a:t>informa-tion</a:t>
            </a:r>
            <a:r>
              <a:rPr lang="en-US" sz="1500" dirty="0" smtClean="0">
                <a:latin typeface="Times New Roman" pitchFamily="18" charset="0"/>
                <a:cs typeface="Times New Roman" pitchFamily="18" charset="0"/>
              </a:rPr>
              <a:t> sources,” </a:t>
            </a:r>
            <a:r>
              <a:rPr lang="en-US" sz="1500" dirty="0" err="1" smtClean="0">
                <a:latin typeface="Times New Roman" pitchFamily="18" charset="0"/>
                <a:cs typeface="Times New Roman" pitchFamily="18" charset="0"/>
              </a:rPr>
              <a:t>inProceedings</a:t>
            </a:r>
            <a:r>
              <a:rPr lang="en-US" sz="1500" dirty="0" smtClean="0">
                <a:latin typeface="Times New Roman" pitchFamily="18" charset="0"/>
                <a:cs typeface="Times New Roman" pitchFamily="18" charset="0"/>
              </a:rPr>
              <a:t> of the 2017 ACM on Conference </a:t>
            </a:r>
            <a:r>
              <a:rPr lang="en-US" sz="1500" dirty="0" err="1" smtClean="0">
                <a:latin typeface="Times New Roman" pitchFamily="18" charset="0"/>
                <a:cs typeface="Times New Roman" pitchFamily="18" charset="0"/>
              </a:rPr>
              <a:t>onInformation</a:t>
            </a:r>
            <a:r>
              <a:rPr lang="en-US" sz="1500" dirty="0" smtClean="0">
                <a:latin typeface="Times New Roman" pitchFamily="18" charset="0"/>
                <a:cs typeface="Times New Roman" pitchFamily="18" charset="0"/>
              </a:rPr>
              <a:t> and Knowledge Management.ACM, 2017, pp. 1449–1458.</a:t>
            </a:r>
          </a:p>
          <a:p>
            <a:pPr algn="just">
              <a:lnSpc>
                <a:spcPct val="170000"/>
              </a:lnSpc>
              <a:buNone/>
            </a:pPr>
            <a:r>
              <a:rPr lang="en-US" sz="1500" dirty="0" smtClean="0">
                <a:latin typeface="Times New Roman" pitchFamily="18" charset="0"/>
                <a:cs typeface="Times New Roman" pitchFamily="18" charset="0"/>
              </a:rPr>
              <a:t>[7]Y. </a:t>
            </a:r>
            <a:r>
              <a:rPr lang="en-US" sz="1500" dirty="0" err="1" smtClean="0">
                <a:latin typeface="Times New Roman" pitchFamily="18" charset="0"/>
                <a:cs typeface="Times New Roman" pitchFamily="18" charset="0"/>
              </a:rPr>
              <a:t>Bengio</a:t>
            </a:r>
            <a:r>
              <a:rPr lang="en-US" sz="1500" dirty="0" smtClean="0">
                <a:latin typeface="Times New Roman" pitchFamily="18" charset="0"/>
                <a:cs typeface="Times New Roman" pitchFamily="18" charset="0"/>
              </a:rPr>
              <a:t>, A. </a:t>
            </a:r>
            <a:r>
              <a:rPr lang="en-US" sz="1500" dirty="0" err="1" smtClean="0">
                <a:latin typeface="Times New Roman" pitchFamily="18" charset="0"/>
                <a:cs typeface="Times New Roman" pitchFamily="18" charset="0"/>
              </a:rPr>
              <a:t>Courville</a:t>
            </a:r>
            <a:r>
              <a:rPr lang="en-US" sz="1500" dirty="0" smtClean="0">
                <a:latin typeface="Times New Roman" pitchFamily="18" charset="0"/>
                <a:cs typeface="Times New Roman" pitchFamily="18" charset="0"/>
              </a:rPr>
              <a:t>, and P. Vincent, “Representation </a:t>
            </a:r>
            <a:r>
              <a:rPr lang="en-US" sz="1500" dirty="0" err="1" smtClean="0">
                <a:latin typeface="Times New Roman" pitchFamily="18" charset="0"/>
                <a:cs typeface="Times New Roman" pitchFamily="18" charset="0"/>
              </a:rPr>
              <a:t>learning:A</a:t>
            </a:r>
            <a:r>
              <a:rPr lang="en-US" sz="1500" dirty="0" smtClean="0">
                <a:latin typeface="Times New Roman" pitchFamily="18" charset="0"/>
                <a:cs typeface="Times New Roman" pitchFamily="18" charset="0"/>
              </a:rPr>
              <a:t> review and new </a:t>
            </a:r>
            <a:r>
              <a:rPr lang="en-US" sz="1500" dirty="0" err="1" smtClean="0">
                <a:latin typeface="Times New Roman" pitchFamily="18" charset="0"/>
                <a:cs typeface="Times New Roman" pitchFamily="18" charset="0"/>
              </a:rPr>
              <a:t>perspectives,”IEEE</a:t>
            </a:r>
            <a:r>
              <a:rPr lang="en-US" sz="1500" dirty="0" smtClean="0">
                <a:latin typeface="Times New Roman" pitchFamily="18" charset="0"/>
                <a:cs typeface="Times New Roman" pitchFamily="18" charset="0"/>
              </a:rPr>
              <a:t> transactions on </a:t>
            </a:r>
            <a:r>
              <a:rPr lang="en-US" sz="1500" dirty="0" err="1" smtClean="0">
                <a:latin typeface="Times New Roman" pitchFamily="18" charset="0"/>
                <a:cs typeface="Times New Roman" pitchFamily="18" charset="0"/>
              </a:rPr>
              <a:t>patternanalysis</a:t>
            </a:r>
            <a:r>
              <a:rPr lang="en-US" sz="1500" dirty="0" smtClean="0">
                <a:latin typeface="Times New Roman" pitchFamily="18" charset="0"/>
                <a:cs typeface="Times New Roman" pitchFamily="18" charset="0"/>
              </a:rPr>
              <a:t> and machine intelligence, vol. 35, no. 8, pp. 1798–1828, 2013.</a:t>
            </a:r>
          </a:p>
          <a:p>
            <a:pPr algn="just">
              <a:lnSpc>
                <a:spcPct val="170000"/>
              </a:lnSpc>
              <a:buNone/>
            </a:pPr>
            <a:r>
              <a:rPr lang="en-US" sz="1500" dirty="0" smtClean="0">
                <a:latin typeface="Times New Roman" pitchFamily="18" charset="0"/>
                <a:cs typeface="Times New Roman" pitchFamily="18" charset="0"/>
              </a:rPr>
              <a:t>[8]G. Dong and H. Liu Feature engineering for machine learning and data analytics. CRC Press, 2018.[9]Y. </a:t>
            </a:r>
            <a:r>
              <a:rPr lang="en-US" sz="1500" dirty="0" err="1" smtClean="0">
                <a:latin typeface="Times New Roman" pitchFamily="18" charset="0"/>
                <a:cs typeface="Times New Roman" pitchFamily="18" charset="0"/>
              </a:rPr>
              <a:t>LeCun</a:t>
            </a:r>
            <a:r>
              <a:rPr lang="en-US" sz="1500" dirty="0" smtClean="0">
                <a:latin typeface="Times New Roman" pitchFamily="18" charset="0"/>
                <a:cs typeface="Times New Roman" pitchFamily="18" charset="0"/>
              </a:rPr>
              <a:t>, Y. </a:t>
            </a:r>
            <a:r>
              <a:rPr lang="en-US" sz="1500" dirty="0" err="1" smtClean="0">
                <a:latin typeface="Times New Roman" pitchFamily="18" charset="0"/>
                <a:cs typeface="Times New Roman" pitchFamily="18" charset="0"/>
              </a:rPr>
              <a:t>Bengio</a:t>
            </a:r>
            <a:r>
              <a:rPr lang="en-US" sz="1500" dirty="0" smtClean="0">
                <a:latin typeface="Times New Roman" pitchFamily="18" charset="0"/>
                <a:cs typeface="Times New Roman" pitchFamily="18" charset="0"/>
              </a:rPr>
              <a:t>,  and G. Hinton, “Deep learning,” nature, vol.521, no. 7553, p. 436, 2015.</a:t>
            </a:r>
          </a:p>
          <a:p>
            <a:pPr algn="just">
              <a:lnSpc>
                <a:spcPct val="170000"/>
              </a:lnSpc>
              <a:buNone/>
            </a:pPr>
            <a:r>
              <a:rPr lang="en-US" sz="1500" dirty="0" smtClean="0">
                <a:latin typeface="Times New Roman" pitchFamily="18" charset="0"/>
                <a:cs typeface="Times New Roman" pitchFamily="18" charset="0"/>
              </a:rPr>
              <a:t>[10] D. Tang, F. Wei, N. Yang, M. Zhou, T. Liu, and B. Qin, “Learning sentiment-specific word embedding for twitter sentiment classification,” in Proceedings of the 52nd Annual Meeting of the Association for Computational Linguistics (Volume 1: Long Papers), vol. 1, 2014,pp. 1555–1565.</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1192</TotalTime>
  <Words>1245</Words>
  <Application>Microsoft Office PowerPoint</Application>
  <PresentationFormat>On-screen Show (4:3)</PresentationFormat>
  <Paragraphs>61</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Representation Learning from Limited Educational Data with Crowd sourced Labels</vt:lpstr>
      <vt:lpstr>Abstract</vt:lpstr>
      <vt:lpstr>Slide 3</vt:lpstr>
      <vt:lpstr>Existing System</vt:lpstr>
      <vt:lpstr>Disadvantage of Existing System</vt:lpstr>
      <vt:lpstr>PROPOSED SYSTEM :</vt:lpstr>
      <vt:lpstr>ADVANTAGE</vt:lpstr>
      <vt:lpstr>Slide 8</vt:lpstr>
      <vt:lpstr>Architecture Diagram </vt:lpstr>
      <vt:lpstr>SOFTWARE REQUIREMENTS:</vt:lpstr>
      <vt:lpstr>HARDWARE REQUIREMENTS:</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534</cp:revision>
  <dcterms:created xsi:type="dcterms:W3CDTF">2006-08-16T00:00:00Z</dcterms:created>
  <dcterms:modified xsi:type="dcterms:W3CDTF">2021-03-28T00:45:21Z</dcterms:modified>
</cp:coreProperties>
</file>