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09-Apr-21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09-Apr-21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Periodic Communities Mining in Temporal Networks Concepts and Algorithms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762000"/>
            <a:ext cx="7498080" cy="6096000"/>
          </a:xfrm>
        </p:spPr>
        <p:txBody>
          <a:bodyPr>
            <a:noAutofit/>
          </a:bodyPr>
          <a:lstStyle/>
          <a:p>
            <a:pPr algn="just">
              <a:lnSpc>
                <a:spcPct val="170000"/>
              </a:lnSpc>
            </a:pPr>
            <a:r>
              <a:rPr lang="en-US" sz="1700" dirty="0" smtClean="0">
                <a:latin typeface="Times New Roman" pitchFamily="18" charset="0"/>
                <a:cs typeface="Times New Roman" pitchFamily="18" charset="0"/>
              </a:rPr>
              <a:t>Periodicity is a frequently happening phenomenon for social interactions in temporal networks.</a:t>
            </a:r>
          </a:p>
          <a:p>
            <a:pPr algn="just">
              <a:lnSpc>
                <a:spcPct val="170000"/>
              </a:lnSpc>
            </a:pPr>
            <a:r>
              <a:rPr lang="en-US" sz="1700" dirty="0" smtClean="0">
                <a:latin typeface="Times New Roman" pitchFamily="18" charset="0"/>
                <a:cs typeface="Times New Roman" pitchFamily="18" charset="0"/>
              </a:rPr>
              <a:t> Mining periodic communities are essential to understanding periodic group behaviors in temporal networks. Unfortunately, most previous studies for community mining in temporal networks ignore the periodic patterns of communities. </a:t>
            </a:r>
          </a:p>
          <a:p>
            <a:pPr algn="just">
              <a:lnSpc>
                <a:spcPct val="170000"/>
              </a:lnSpc>
            </a:pPr>
            <a:r>
              <a:rPr lang="en-US" sz="1700" dirty="0" smtClean="0">
                <a:latin typeface="Times New Roman" pitchFamily="18" charset="0"/>
                <a:cs typeface="Times New Roman" pitchFamily="18" charset="0"/>
              </a:rPr>
              <a:t>In this paper, we study the problem of seeking periodic communities in a temporal network, where each edge is associated with a set of timestamps. We propose novel models, including σ-periodic k-core and σ –periodic k-clique, that represent periodic communities in temporal networks. </a:t>
            </a:r>
          </a:p>
          <a:p>
            <a:pPr algn="just">
              <a:lnSpc>
                <a:spcPct val="170000"/>
              </a:lnSpc>
            </a:pPr>
            <a:r>
              <a:rPr lang="en-US" sz="1700" dirty="0" smtClean="0">
                <a:latin typeface="Times New Roman" pitchFamily="18" charset="0"/>
                <a:cs typeface="Times New Roman" pitchFamily="18" charset="0"/>
              </a:rPr>
              <a:t>Specifically, </a:t>
            </a:r>
            <a:r>
              <a:rPr lang="en-US" sz="1700" dirty="0" err="1" smtClean="0">
                <a:latin typeface="Times New Roman" pitchFamily="18" charset="0"/>
                <a:cs typeface="Times New Roman" pitchFamily="18" charset="0"/>
              </a:rPr>
              <a:t>aσ</a:t>
            </a:r>
            <a:r>
              <a:rPr lang="en-US" sz="1700" dirty="0" smtClean="0">
                <a:latin typeface="Times New Roman" pitchFamily="18" charset="0"/>
                <a:cs typeface="Times New Roman" pitchFamily="18" charset="0"/>
              </a:rPr>
              <a:t>- periodic k-core(</a:t>
            </a:r>
            <a:r>
              <a:rPr lang="en-US" sz="1700" dirty="0" err="1" smtClean="0">
                <a:latin typeface="Times New Roman" pitchFamily="18" charset="0"/>
                <a:cs typeface="Times New Roman" pitchFamily="18" charset="0"/>
              </a:rPr>
              <a:t>orσ</a:t>
            </a:r>
            <a:r>
              <a:rPr lang="en-US" sz="1700" dirty="0" smtClean="0">
                <a:latin typeface="Times New Roman" pitchFamily="18" charset="0"/>
                <a:cs typeface="Times New Roman" pitchFamily="18" charset="0"/>
              </a:rPr>
              <a:t>-periodic k-clique) is a k-core (or clique with size larger thank) that appears at least σ  times periodically in the temporal graph. </a:t>
            </a:r>
            <a:endParaRPr lang="en-IN" sz="17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1700" dirty="0" smtClean="0">
                <a:latin typeface="Times New Roman" pitchFamily="18" charset="0"/>
                <a:cs typeface="Times New Roman" pitchFamily="18" charset="0"/>
              </a:rPr>
              <a:t>The problem of searching periodic core is efficient but the resulting communities may be not enough cohesive; the problem of enumerating all periodic cliques is not efficient (NP-hard) but the resulting communities are very cohesive. </a:t>
            </a:r>
          </a:p>
          <a:p>
            <a:pPr algn="just">
              <a:lnSpc>
                <a:spcPct val="150000"/>
              </a:lnSpc>
            </a:pPr>
            <a:r>
              <a:rPr lang="en-US" sz="1700" dirty="0" smtClean="0">
                <a:latin typeface="Times New Roman" pitchFamily="18" charset="0"/>
                <a:cs typeface="Times New Roman" pitchFamily="18" charset="0"/>
              </a:rPr>
              <a:t>To compute all of them efficiently, we first develop two effective graph reduction techniques to significantly prune the temporal graph.</a:t>
            </a:r>
          </a:p>
          <a:p>
            <a:pPr algn="just">
              <a:lnSpc>
                <a:spcPct val="150000"/>
              </a:lnSpc>
            </a:pPr>
            <a:r>
              <a:rPr lang="en-US" sz="1700" dirty="0" smtClean="0">
                <a:latin typeface="Times New Roman" pitchFamily="18" charset="0"/>
                <a:cs typeface="Times New Roman" pitchFamily="18" charset="0"/>
              </a:rPr>
              <a:t> Then, we transform the temporal graph into a static graph and prove that mining the periodic communities in the temporal graph equals mining communities in the transformed graph.</a:t>
            </a:r>
          </a:p>
          <a:p>
            <a:pPr algn="just">
              <a:lnSpc>
                <a:spcPct val="150000"/>
              </a:lnSpc>
            </a:pPr>
            <a:r>
              <a:rPr lang="en-US" sz="1700" dirty="0" smtClean="0">
                <a:latin typeface="Times New Roman" pitchFamily="18" charset="0"/>
                <a:cs typeface="Times New Roman" pitchFamily="18" charset="0"/>
              </a:rPr>
              <a:t> Subsequently, we propose a decomposition algorithm to search maximal σ-periodic k-core, a Bron-Kerbosch style algorithm to enumerate all maxi </a:t>
            </a:r>
            <a:r>
              <a:rPr lang="en-US" sz="1700" dirty="0" err="1" smtClean="0">
                <a:latin typeface="Times New Roman" pitchFamily="18" charset="0"/>
                <a:cs typeface="Times New Roman" pitchFamily="18" charset="0"/>
              </a:rPr>
              <a:t>malσ</a:t>
            </a:r>
            <a:r>
              <a:rPr lang="en-US" sz="1700" dirty="0" smtClean="0">
                <a:latin typeface="Times New Roman" pitchFamily="18" charset="0"/>
                <a:cs typeface="Times New Roman" pitchFamily="18" charset="0"/>
              </a:rPr>
              <a:t>-periodic k-cliques, and a branch-and-bound style algorithm to find the maxi mum σ-periodic clique. The results of extensive experiments on five real-life datasets demonstrate the efficiency, scalability, and effectiveness of our algorithms.</a:t>
            </a:r>
            <a:endParaRPr lang="en-IN" sz="17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We conduct comprehensive experiments using 9 real-life temporal graphs to evaluate the proposed algorithm. </a:t>
            </a:r>
          </a:p>
          <a:p>
            <a:pPr algn="just">
              <a:lnSpc>
                <a:spcPct val="150000"/>
              </a:lnSpc>
            </a:pPr>
            <a:r>
              <a:rPr lang="en-US" sz="2000" dirty="0" smtClean="0">
                <a:latin typeface="Times New Roman" pitchFamily="18" charset="0"/>
                <a:cs typeface="Times New Roman" pitchFamily="18" charset="0"/>
              </a:rPr>
              <a:t>The results indicate that our algorithms significantly outperform the baselines in terms of the com-munity quality. </a:t>
            </a:r>
          </a:p>
          <a:p>
            <a:pPr algn="just">
              <a:lnSpc>
                <a:spcPct val="150000"/>
              </a:lnSpc>
            </a:pPr>
            <a:r>
              <a:rPr lang="en-US" sz="2000" dirty="0" smtClean="0">
                <a:latin typeface="Times New Roman" pitchFamily="18" charset="0"/>
                <a:cs typeface="Times New Roman" pitchFamily="18" charset="0"/>
              </a:rPr>
              <a:t>We also perform a case study on the Enron dataset. </a:t>
            </a:r>
          </a:p>
          <a:p>
            <a:pPr algn="just">
              <a:lnSpc>
                <a:spcPct val="150000"/>
              </a:lnSpc>
            </a:pPr>
            <a:r>
              <a:rPr lang="en-US" sz="2000" dirty="0" smtClean="0">
                <a:latin typeface="Times New Roman" pitchFamily="18" charset="0"/>
                <a:cs typeface="Times New Roman" pitchFamily="18" charset="0"/>
              </a:rPr>
              <a:t>The results demonstrate that our approach can identify many meaningful and interesting bursting communities that cannot be found by the other methods. </a:t>
            </a:r>
          </a:p>
          <a:p>
            <a:pPr algn="just">
              <a:lnSpc>
                <a:spcPct val="150000"/>
              </a:lnSpc>
            </a:pPr>
            <a:r>
              <a:rPr lang="en-US" sz="2000" dirty="0" smtClean="0">
                <a:latin typeface="Times New Roman" pitchFamily="18" charset="0"/>
                <a:cs typeface="Times New Roman" pitchFamily="18" charset="0"/>
              </a:rPr>
              <a:t>In addition, we also evaluate the efficiency of the proposed algorithms, and the results demonstrate the high efficiency of our algorithms.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447800"/>
            <a:ext cx="7498080" cy="4343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investigate a novel data mining problem for temporal networks : periodic community mining, or the detection of all communities that occur at regular time intervals, and show that the proposed technique can be applied to discover the inherent periodicity of communities in a temporal network. </a:t>
            </a:r>
          </a:p>
          <a:p>
            <a:pPr algn="just">
              <a:lnSpc>
                <a:spcPct val="150000"/>
              </a:lnSpc>
            </a:pPr>
            <a:r>
              <a:rPr lang="en-US" sz="2000" dirty="0" smtClean="0">
                <a:latin typeface="Times New Roman" pitchFamily="18" charset="0"/>
                <a:cs typeface="Times New Roman" pitchFamily="18" charset="0"/>
              </a:rPr>
              <a:t>Mining the periodic community patterns could be very useful for  many practical applications, two of which are listed as follows.</a:t>
            </a:r>
          </a:p>
          <a:p>
            <a:pPr algn="just">
              <a:lnSpc>
                <a:spcPct val="150000"/>
              </a:lnSpc>
            </a:pPr>
            <a:r>
              <a:rPr lang="en-US" sz="2000" dirty="0" smtClean="0">
                <a:latin typeface="Times New Roman" pitchFamily="18" charset="0"/>
                <a:cs typeface="Times New Roman" pitchFamily="18" charset="0"/>
              </a:rPr>
              <a:t>The problem of mining communities on temporal graphs has attracted much attention due to numerous applications.</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static methods divide a network into different communities based on static graph where the relationship between nodes and edges will not change. </a:t>
            </a:r>
          </a:p>
          <a:p>
            <a:pPr algn="just">
              <a:lnSpc>
                <a:spcPct val="150000"/>
              </a:lnSpc>
            </a:pPr>
            <a:r>
              <a:rPr lang="en-US" sz="2000" dirty="0" smtClean="0">
                <a:latin typeface="Times New Roman" pitchFamily="18" charset="0"/>
                <a:cs typeface="Times New Roman" pitchFamily="18" charset="0"/>
              </a:rPr>
              <a:t>However, increasing numbers of real datasets cannot be denoted by a static graph since edges and nodes are changing constantly. </a:t>
            </a:r>
          </a:p>
          <a:p>
            <a:pPr algn="just">
              <a:lnSpc>
                <a:spcPct val="150000"/>
              </a:lnSpc>
            </a:pPr>
            <a:r>
              <a:rPr lang="en-US" sz="2000" dirty="0" smtClean="0">
                <a:latin typeface="Times New Roman" pitchFamily="18" charset="0"/>
                <a:cs typeface="Times New Roman" pitchFamily="18" charset="0"/>
              </a:rPr>
              <a:t>These data sets are called temporal data and the networks consisting of temporal data are called temporal networks. Temporal approaches are proposed to deal with temporal networks Structure-based methods and incremental analysis are the two most common methods used for community detection in a temporal network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vi-VN" sz="2000" dirty="0" smtClean="0">
                <a:latin typeface="Times New Roman" pitchFamily="18" charset="0"/>
                <a:cs typeface="Times New Roman" pitchFamily="18" charset="0"/>
              </a:rPr>
              <a:t>we conduct extensive experiments to eval-uate the efficiency and effectiveness of the proposed algorithms.</a:t>
            </a:r>
            <a:endParaRPr lang="en-US" sz="2000" dirty="0" smtClean="0">
              <a:latin typeface="Times New Roman" pitchFamily="18" charset="0"/>
              <a:cs typeface="Times New Roman" pitchFamily="18" charset="0"/>
            </a:endParaRPr>
          </a:p>
          <a:p>
            <a:pPr algn="just">
              <a:lnSpc>
                <a:spcPct val="150000"/>
              </a:lnSpc>
            </a:pPr>
            <a:r>
              <a:rPr lang="vi-VN" sz="2000" dirty="0" smtClean="0">
                <a:latin typeface="Times New Roman" pitchFamily="18" charset="0"/>
                <a:cs typeface="Times New Roman" pitchFamily="18" charset="0"/>
              </a:rPr>
              <a:t> In our experiments, we implement various algo-rithms for comparison.•MPCO-KCis a baseline algorithm integrated with k-corereduction techniques. </a:t>
            </a:r>
            <a:endParaRPr lang="en-US" sz="2000" dirty="0" smtClean="0">
              <a:latin typeface="Times New Roman" pitchFamily="18" charset="0"/>
              <a:cs typeface="Times New Roman" pitchFamily="18" charset="0"/>
            </a:endParaRPr>
          </a:p>
          <a:p>
            <a:pPr algn="just">
              <a:lnSpc>
                <a:spcPct val="150000"/>
              </a:lnSpc>
            </a:pPr>
            <a:r>
              <a:rPr lang="vi-VN" sz="2000" dirty="0" smtClean="0">
                <a:latin typeface="Times New Roman" pitchFamily="18" charset="0"/>
                <a:cs typeface="Times New Roman" pitchFamily="18" charset="0"/>
              </a:rPr>
              <a:t>It first computesPTuandEPTuvfor nodes and edges inKCoreofGusing Algorithm 2,and then constructs a transformed graph ̃G. </a:t>
            </a:r>
            <a:endParaRPr lang="en-US" sz="2000" dirty="0" smtClean="0">
              <a:latin typeface="Times New Roman" pitchFamily="18" charset="0"/>
              <a:cs typeface="Times New Roman" pitchFamily="18" charset="0"/>
            </a:endParaRPr>
          </a:p>
          <a:p>
            <a:pPr algn="just">
              <a:lnSpc>
                <a:spcPct val="150000"/>
              </a:lnSpc>
            </a:pPr>
            <a:r>
              <a:rPr lang="vi-VN" sz="2000" dirty="0" smtClean="0">
                <a:latin typeface="Times New Roman" pitchFamily="18" charset="0"/>
                <a:cs typeface="Times New Roman" pitchFamily="18" charset="0"/>
              </a:rPr>
              <a:t>It uses thecore decomposition algorithm to searchMPCoreon ̃G.•MPCO-NCdenotes the</a:t>
            </a:r>
            <a:r>
              <a:rPr lang="en-US" sz="2000" dirty="0" smtClean="0">
                <a:latin typeface="Times New Roman" pitchFamily="18" charset="0"/>
                <a:cs typeface="Times New Roman" pitchFamily="18" charset="0"/>
              </a:rPr>
              <a:t> </a:t>
            </a:r>
            <a:r>
              <a:rPr lang="vi-VN" sz="2000" dirty="0" smtClean="0">
                <a:latin typeface="Times New Roman" pitchFamily="18" charset="0"/>
                <a:cs typeface="Times New Roman" pitchFamily="18" charset="0"/>
              </a:rPr>
              <a:t>MPCO-KC</a:t>
            </a:r>
            <a:r>
              <a:rPr lang="en-US" sz="2000" dirty="0" smtClean="0">
                <a:latin typeface="Times New Roman" pitchFamily="18" charset="0"/>
                <a:cs typeface="Times New Roman" pitchFamily="18" charset="0"/>
              </a:rPr>
              <a:t> </a:t>
            </a:r>
            <a:r>
              <a:rPr lang="vi-VN" sz="2000" dirty="0" smtClean="0">
                <a:latin typeface="Times New Roman" pitchFamily="18" charset="0"/>
                <a:cs typeface="Times New Roman" pitchFamily="18" charset="0"/>
              </a:rPr>
              <a:t>algorithm integratedwith thePNClusterreduction rule.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Estimating potential infection transmission routes in hospital wards using wearable proximity sensors </a:t>
                      </a:r>
                      <a:endParaRPr lang="en-IN" dirty="0"/>
                    </a:p>
                  </a:txBody>
                  <a:tcPr/>
                </a:tc>
                <a:tc>
                  <a:txBody>
                    <a:bodyPr/>
                    <a:lstStyle/>
                    <a:p>
                      <a:pPr algn="ctr"/>
                      <a:r>
                        <a:rPr lang="en-US" sz="1800" dirty="0" smtClean="0">
                          <a:latin typeface="Times New Roman" pitchFamily="18" charset="0"/>
                          <a:cs typeface="Times New Roman" pitchFamily="18" charset="0"/>
                        </a:rPr>
                        <a:t>P. </a:t>
                      </a:r>
                      <a:r>
                        <a:rPr lang="en-US" sz="1800" dirty="0" err="1" smtClean="0">
                          <a:latin typeface="Times New Roman" pitchFamily="18" charset="0"/>
                          <a:cs typeface="Times New Roman" pitchFamily="18" charset="0"/>
                        </a:rPr>
                        <a:t>Vanhems</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Barrat</a:t>
                      </a:r>
                      <a:r>
                        <a:rPr lang="en-US" sz="1800" dirty="0" smtClean="0">
                          <a:latin typeface="Times New Roman" pitchFamily="18" charset="0"/>
                          <a:cs typeface="Times New Roman" pitchFamily="18" charset="0"/>
                        </a:rPr>
                        <a:t>, C. </a:t>
                      </a:r>
                      <a:r>
                        <a:rPr lang="en-US" sz="1800" dirty="0" err="1" smtClean="0">
                          <a:latin typeface="Times New Roman" pitchFamily="18" charset="0"/>
                          <a:cs typeface="Times New Roman" pitchFamily="18" charset="0"/>
                        </a:rPr>
                        <a:t>Cattuto</a:t>
                      </a:r>
                      <a:r>
                        <a:rPr lang="en-US" sz="1800" dirty="0" smtClean="0">
                          <a:latin typeface="Times New Roman" pitchFamily="18" charset="0"/>
                          <a:cs typeface="Times New Roman" pitchFamily="18" charset="0"/>
                        </a:rPr>
                        <a:t>, J.-F. </a:t>
                      </a:r>
                      <a:r>
                        <a:rPr lang="en-US" sz="1800" dirty="0" err="1" smtClean="0">
                          <a:latin typeface="Times New Roman" pitchFamily="18" charset="0"/>
                          <a:cs typeface="Times New Roman" pitchFamily="18" charset="0"/>
                        </a:rPr>
                        <a:t>Pinton</a:t>
                      </a:r>
                      <a:r>
                        <a:rPr lang="en-US" sz="1800" dirty="0" smtClean="0">
                          <a:latin typeface="Times New Roman" pitchFamily="18" charset="0"/>
                          <a:cs typeface="Times New Roman" pitchFamily="18" charset="0"/>
                        </a:rPr>
                        <a:t>, N. </a:t>
                      </a:r>
                      <a:r>
                        <a:rPr lang="en-US" sz="1800" dirty="0" err="1" smtClean="0">
                          <a:latin typeface="Times New Roman" pitchFamily="18" charset="0"/>
                          <a:cs typeface="Times New Roman" pitchFamily="18" charset="0"/>
                        </a:rPr>
                        <a:t>Khanafer,C</a:t>
                      </a:r>
                      <a:r>
                        <a:rPr lang="en-US" sz="1800" dirty="0" smtClean="0">
                          <a:latin typeface="Times New Roman" pitchFamily="18" charset="0"/>
                          <a:cs typeface="Times New Roman" pitchFamily="18" charset="0"/>
                        </a:rPr>
                        <a:t>. Regis, B. a Kim, B. Comte, and N. </a:t>
                      </a:r>
                      <a:r>
                        <a:rPr lang="en-US" sz="1800" dirty="0" err="1" smtClean="0">
                          <a:latin typeface="Times New Roman" pitchFamily="18" charset="0"/>
                          <a:cs typeface="Times New Roman" pitchFamily="18" charset="0"/>
                        </a:rPr>
                        <a:t>Voirin</a:t>
                      </a:r>
                      <a:r>
                        <a:rPr lang="en-US" sz="1800" dirty="0" smtClean="0">
                          <a:latin typeface="Times New Roman" pitchFamily="18" charset="0"/>
                          <a:cs typeface="Times New Roman" pitchFamily="18" charset="0"/>
                        </a:rPr>
                        <a:t>, </a:t>
                      </a:r>
                      <a:endParaRPr lang="en-IN" dirty="0"/>
                    </a:p>
                  </a:txBody>
                  <a:tcPr/>
                </a:tc>
                <a:tc>
                  <a:txBody>
                    <a:bodyPr/>
                    <a:lstStyle/>
                    <a:p>
                      <a:pPr algn="just"/>
                      <a:r>
                        <a:rPr lang="en-US" dirty="0" smtClean="0"/>
                        <a:t>A detailed description and quantification of contacts in hospitals provides key information for HAIs epidemiology and for the design and validation of control measures. We used wearable sensors to detect close-range interactions between individuals in the geriatric unit of a university hospital.</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Contact patterns among high school students</a:t>
                      </a:r>
                      <a:endParaRPr lang="en-IN" dirty="0" smtClean="0"/>
                    </a:p>
                    <a:p>
                      <a:pPr algn="ctr"/>
                      <a:endParaRPr lang="en-IN" dirty="0"/>
                    </a:p>
                  </a:txBody>
                  <a:tcPr/>
                </a:tc>
                <a:tc>
                  <a:txBody>
                    <a:bodyPr/>
                    <a:lstStyle/>
                    <a:p>
                      <a:pPr algn="ctr"/>
                      <a:r>
                        <a:rPr lang="en-US" sz="1800" dirty="0" smtClean="0">
                          <a:latin typeface="Times New Roman" pitchFamily="18" charset="0"/>
                          <a:cs typeface="Times New Roman" pitchFamily="18" charset="0"/>
                        </a:rPr>
                        <a:t>J. </a:t>
                      </a:r>
                      <a:r>
                        <a:rPr lang="en-US" sz="1800" dirty="0" err="1" smtClean="0">
                          <a:latin typeface="Times New Roman" pitchFamily="18" charset="0"/>
                          <a:cs typeface="Times New Roman" pitchFamily="18" charset="0"/>
                        </a:rPr>
                        <a:t>Fournet</a:t>
                      </a:r>
                      <a:r>
                        <a:rPr lang="en-US" sz="1800" dirty="0" smtClean="0">
                          <a:latin typeface="Times New Roman" pitchFamily="18" charset="0"/>
                          <a:cs typeface="Times New Roman" pitchFamily="18" charset="0"/>
                        </a:rPr>
                        <a:t> and A. </a:t>
                      </a:r>
                      <a:r>
                        <a:rPr lang="en-US" sz="1800" dirty="0" err="1" smtClean="0">
                          <a:latin typeface="Times New Roman" pitchFamily="18" charset="0"/>
                          <a:cs typeface="Times New Roman" pitchFamily="18" charset="0"/>
                        </a:rPr>
                        <a:t>Barrat</a:t>
                      </a:r>
                      <a:r>
                        <a:rPr lang="en-US" sz="1800" dirty="0" smtClean="0">
                          <a:latin typeface="Times New Roman" pitchFamily="18" charset="0"/>
                          <a:cs typeface="Times New Roman" pitchFamily="18" charset="0"/>
                        </a:rPr>
                        <a:t>, </a:t>
                      </a:r>
                      <a:endParaRPr lang="en-IN" dirty="0" smtClean="0"/>
                    </a:p>
                    <a:p>
                      <a:pPr algn="ctr"/>
                      <a:endParaRPr lang="en-IN" dirty="0"/>
                    </a:p>
                  </a:txBody>
                  <a:tcPr/>
                </a:tc>
                <a:tc>
                  <a:txBody>
                    <a:bodyPr/>
                    <a:lstStyle/>
                    <a:p>
                      <a:pPr algn="just"/>
                      <a:r>
                        <a:rPr kumimoji="0" lang="en-US" b="0" i="0" kern="1200" dirty="0" smtClean="0">
                          <a:solidFill>
                            <a:schemeClr val="dk1"/>
                          </a:solidFill>
                          <a:latin typeface="+mn-lt"/>
                          <a:ea typeface="+mn-ea"/>
                          <a:cs typeface="+mn-cs"/>
                        </a:rPr>
                        <a:t>We discuss the interest of the present analysis and data sets for various fields, including in social sciences in order to better understand and model human behavior and interactions in different contexts, and in epidemiology in order to inform models describing the spread of infectious diseases and design targeted containment strategies</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Diversified temporal sub graph pattern mining</a:t>
                      </a:r>
                      <a:endParaRPr lang="en-IN" dirty="0" smtClean="0"/>
                    </a:p>
                    <a:p>
                      <a:pPr algn="just"/>
                      <a:endParaRPr lang="en-IN" dirty="0"/>
                    </a:p>
                  </a:txBody>
                  <a:tcPr/>
                </a:tc>
                <a:tc>
                  <a:txBody>
                    <a:bodyPr/>
                    <a:lstStyle/>
                    <a:p>
                      <a:pPr algn="just"/>
                      <a:r>
                        <a:rPr lang="en-US" sz="1800" dirty="0" smtClean="0">
                          <a:latin typeface="Times New Roman" pitchFamily="18" charset="0"/>
                          <a:cs typeface="Times New Roman" pitchFamily="18" charset="0"/>
                        </a:rPr>
                        <a:t>Y. Yang, D. Yan, H. Wu, J. Cheng, S. Zhou, and J. C. S. Lui,</a:t>
                      </a:r>
                      <a:endParaRPr lang="en-IN" dirty="0"/>
                    </a:p>
                  </a:txBody>
                  <a:tcPr/>
                </a:tc>
                <a:tc>
                  <a:txBody>
                    <a:bodyPr/>
                    <a:lstStyle/>
                    <a:p>
                      <a:pPr algn="just"/>
                      <a:r>
                        <a:rPr lang="en-US" dirty="0" smtClean="0"/>
                        <a:t>We propose a divide-and-conquer algorithm along with effective pruning techniques, and our approach runs 2 to 3 orders of magnitude faster than a baseline algorithm and obtains high-quality temporal sub graph patterns in real temporal graphs.</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Fast computation of dense temporal sub graphs</a:t>
                      </a:r>
                      <a:endParaRPr lang="en-IN" dirty="0" smtClean="0"/>
                    </a:p>
                    <a:p>
                      <a:pPr algn="just"/>
                      <a:endParaRPr lang="en-IN" dirty="0"/>
                    </a:p>
                  </a:txBody>
                  <a:tcPr/>
                </a:tc>
                <a:tc>
                  <a:txBody>
                    <a:bodyPr/>
                    <a:lstStyle/>
                    <a:p>
                      <a:pPr algn="just"/>
                      <a:r>
                        <a:rPr lang="en-US" sz="1800" dirty="0" smtClean="0">
                          <a:latin typeface="Times New Roman" pitchFamily="18" charset="0"/>
                          <a:cs typeface="Times New Roman" pitchFamily="18" charset="0"/>
                        </a:rPr>
                        <a:t>S. Ma, R. Hu, L. Wang, X. Lin, and J. Huai, </a:t>
                      </a:r>
                      <a:endParaRPr lang="en-IN" dirty="0"/>
                    </a:p>
                  </a:txBody>
                  <a:tcPr/>
                </a:tc>
                <a:tc>
                  <a:txBody>
                    <a:bodyPr/>
                    <a:lstStyle/>
                    <a:p>
                      <a:pPr algn="just"/>
                      <a:r>
                        <a:rPr kumimoji="0" lang="en-US" b="0" i="0" kern="1200" dirty="0" smtClean="0">
                          <a:solidFill>
                            <a:schemeClr val="dk1"/>
                          </a:solidFill>
                          <a:latin typeface="+mn-lt"/>
                          <a:ea typeface="+mn-ea"/>
                          <a:cs typeface="+mn-cs"/>
                        </a:rPr>
                        <a:t>We focus on a special class of temporal networks whose nodes and edges are kept fixed, but edge weights constantly and regularly vary with timestamps.</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png"/>
          <p:cNvPicPr>
            <a:picLocks noGrp="1" noChangeAspect="1" noChangeArrowheads="1"/>
          </p:cNvPicPr>
          <p:nvPr>
            <p:ph idx="1"/>
          </p:nvPr>
        </p:nvPicPr>
        <p:blipFill>
          <a:blip r:embed="rId2"/>
          <a:srcRect/>
          <a:stretch>
            <a:fillRect/>
          </a:stretch>
        </p:blipFill>
        <p:spPr bwMode="auto">
          <a:xfrm>
            <a:off x="1600200" y="1643062"/>
            <a:ext cx="6846887" cy="4410075"/>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800" dirty="0" smtClean="0">
                <a:latin typeface="Times New Roman" pitchFamily="18" charset="0"/>
                <a:cs typeface="Times New Roman" pitchFamily="18" charset="0"/>
              </a:rPr>
              <a:t>[1]P. Vanhems, A. Barrat, C. Cattuto, J.-F. Pinton, N. Khanafer,C. Regis, B. a Kim, B. Comte, and N. Voirin, “Estimating potential infection transmission routes in hospital wards using wearable proximity sensors ,” PLoS ONE, vol. 8, p. e73970, 2013. </a:t>
            </a:r>
          </a:p>
          <a:p>
            <a:pPr algn="just">
              <a:lnSpc>
                <a:spcPct val="160000"/>
              </a:lnSpc>
            </a:pPr>
            <a:r>
              <a:rPr lang="en-US" sz="1800" dirty="0" smtClean="0">
                <a:latin typeface="Times New Roman" pitchFamily="18" charset="0"/>
                <a:cs typeface="Times New Roman" pitchFamily="18" charset="0"/>
              </a:rPr>
              <a:t>[2]J. Fournet and A. Barrat, “Contact patterns among high school students,” PLOS ONE, vol. 9, p. e107878, 2014.</a:t>
            </a:r>
          </a:p>
          <a:p>
            <a:pPr algn="just">
              <a:lnSpc>
                <a:spcPct val="160000"/>
              </a:lnSpc>
            </a:pPr>
            <a:r>
              <a:rPr lang="en-US" sz="1800" dirty="0" smtClean="0">
                <a:latin typeface="Times New Roman" pitchFamily="18" charset="0"/>
                <a:cs typeface="Times New Roman" pitchFamily="18" charset="0"/>
              </a:rPr>
              <a:t>[3]Y. Yang, D. Yan, H. Wu, J. Cheng, S. Zhou, and J. C. S. Lui ,“ Diversified temporal sub graph pattern mining,” in KDD, 2016.</a:t>
            </a:r>
          </a:p>
          <a:p>
            <a:pPr algn="just">
              <a:lnSpc>
                <a:spcPct val="160000"/>
              </a:lnSpc>
            </a:pPr>
            <a:r>
              <a:rPr lang="en-US" sz="1800" dirty="0" smtClean="0">
                <a:latin typeface="Times New Roman" pitchFamily="18" charset="0"/>
                <a:cs typeface="Times New Roman" pitchFamily="18" charset="0"/>
              </a:rPr>
              <a:t>[4]S. Ma, R. Hu, L. Wang, X. Lin, and J. Huai, “Fast computation of dense temporal sub graphs,” in ICDE, 2017.</a:t>
            </a:r>
          </a:p>
          <a:p>
            <a:pPr algn="just">
              <a:lnSpc>
                <a:spcPct val="160000"/>
              </a:lnSpc>
            </a:pPr>
            <a:r>
              <a:rPr lang="en-US" sz="1800" dirty="0" smtClean="0">
                <a:latin typeface="Times New Roman" pitchFamily="18" charset="0"/>
                <a:cs typeface="Times New Roman" pitchFamily="18" charset="0"/>
              </a:rPr>
              <a:t>[5]R.-H. Li, J. Su, L. Qin, J. X. Yu, and Q. Dai, “Persistent community search in temporal networks,” in ICDE, 2018.</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76200"/>
            <a:ext cx="7650480" cy="6553200"/>
          </a:xfrm>
        </p:spPr>
        <p:txBody>
          <a:bodyPr>
            <a:normAutofit lnSpcReduction="10000"/>
          </a:bodyPr>
          <a:lstStyle/>
          <a:p>
            <a:pPr algn="just">
              <a:lnSpc>
                <a:spcPct val="170000"/>
              </a:lnSpc>
            </a:pPr>
            <a:r>
              <a:rPr lang="en-US" sz="1800" dirty="0" smtClean="0">
                <a:latin typeface="Times New Roman" pitchFamily="18" charset="0"/>
                <a:cs typeface="Times New Roman" pitchFamily="18" charset="0"/>
              </a:rPr>
              <a:t>[6]I. R.Fischhoff, S. R.Sundaresan, J. Cordingley, H. M.Larkin, and M.-J. Sellier, “Social relationships and reproductive state influence leadership roles in movements of plains zebra, equus burchellii ,” Animal Behaviour, vol. 73, no. 5, pp. 825–831, 2007.</a:t>
            </a:r>
          </a:p>
          <a:p>
            <a:pPr algn="just">
              <a:lnSpc>
                <a:spcPct val="170000"/>
              </a:lnSpc>
            </a:pPr>
            <a:r>
              <a:rPr lang="en-US" sz="1800" dirty="0" smtClean="0">
                <a:latin typeface="Times New Roman" pitchFamily="18" charset="0"/>
                <a:cs typeface="Times New Roman" pitchFamily="18" charset="0"/>
              </a:rPr>
              <a:t>[7]H. Wu, J. Cheng, Y. Lu, Y. Ke, Y. Huang, D. Yan, and H. Wu, “Core decomposition in large temporal graphs,” in IEEE International Conference on Big Data, 2015.</a:t>
            </a:r>
          </a:p>
          <a:p>
            <a:pPr algn="just">
              <a:lnSpc>
                <a:spcPct val="170000"/>
              </a:lnSpc>
            </a:pPr>
            <a:r>
              <a:rPr lang="en-US" sz="1800" dirty="0" smtClean="0">
                <a:latin typeface="Times New Roman" pitchFamily="18" charset="0"/>
                <a:cs typeface="Times New Roman" pitchFamily="18" charset="0"/>
              </a:rPr>
              <a:t>[8]V. Batagelj and M. Zsaversnik, “An O(m) algorithm for cores decomposition of networks ,” CoRR cs.DS/0310049, 2003.</a:t>
            </a:r>
          </a:p>
          <a:p>
            <a:pPr algn="just">
              <a:lnSpc>
                <a:spcPct val="170000"/>
              </a:lnSpc>
            </a:pPr>
            <a:r>
              <a:rPr lang="en-US" sz="1800" dirty="0" smtClean="0">
                <a:latin typeface="Times New Roman" pitchFamily="18" charset="0"/>
                <a:cs typeface="Times New Roman" pitchFamily="18" charset="0"/>
              </a:rPr>
              <a:t>[9]S. B. Seidman, “Network structure and minimum degree ,” Social networks, vol. 5, no. 3, pp. 269–287, 1983.</a:t>
            </a:r>
          </a:p>
          <a:p>
            <a:pPr algn="just">
              <a:lnSpc>
                <a:spcPct val="170000"/>
              </a:lnSpc>
            </a:pPr>
            <a:r>
              <a:rPr lang="en-US" sz="1800" dirty="0" smtClean="0">
                <a:latin typeface="Times New Roman" pitchFamily="18" charset="0"/>
                <a:cs typeface="Times New Roman" pitchFamily="18" charset="0"/>
              </a:rPr>
              <a:t>[10] L. Chang, J. X. Yu, L. Qin, X. Lin, C. Liu, and W. Liang, “Efficiently computing k-edge connected components via graph decomposition,” in SIGMOD, 2013.</a:t>
            </a:r>
          </a:p>
          <a:p>
            <a:pPr algn="just">
              <a:lnSpc>
                <a:spcPct val="170000"/>
              </a:lnSpc>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1213</TotalTime>
  <Words>1378</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Periodic Communities Mining in Temporal Networks Concepts and Algorithms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544</cp:revision>
  <dcterms:created xsi:type="dcterms:W3CDTF">2006-08-16T00:00:00Z</dcterms:created>
  <dcterms:modified xsi:type="dcterms:W3CDTF">2021-04-10T06:37:17Z</dcterms:modified>
</cp:coreProperties>
</file>