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23-Mar-21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23-Mar-21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23-Mar-21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Object Discovery From a Single Unlabeled Image by Mining Frequent Item set With Multi-scale Features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762000"/>
            <a:ext cx="7498080" cy="5715000"/>
          </a:xfrm>
        </p:spPr>
        <p:txBody>
          <a:bodyPr>
            <a:noAutofit/>
          </a:bodyPr>
          <a:lstStyle/>
          <a:p>
            <a:pPr algn="just">
              <a:lnSpc>
                <a:spcPct val="170000"/>
              </a:lnSpc>
            </a:pPr>
            <a:r>
              <a:rPr lang="en-US" sz="1900" dirty="0" smtClean="0">
                <a:latin typeface="Times New Roman" pitchFamily="18" charset="0"/>
                <a:cs typeface="Times New Roman" pitchFamily="18" charset="0"/>
              </a:rPr>
              <a:t>The goal of our work is to discover </a:t>
            </a:r>
            <a:r>
              <a:rPr lang="en-US" sz="1900" dirty="0" smtClean="0">
                <a:latin typeface="Times New Roman" pitchFamily="18" charset="0"/>
                <a:cs typeface="Times New Roman" pitchFamily="18" charset="0"/>
              </a:rPr>
              <a:t>dominant objects </a:t>
            </a:r>
            <a:r>
              <a:rPr lang="en-US" sz="1900" dirty="0" smtClean="0">
                <a:latin typeface="Times New Roman" pitchFamily="18" charset="0"/>
                <a:cs typeface="Times New Roman" pitchFamily="18" charset="0"/>
              </a:rPr>
              <a:t>in a very general setting where only a single </a:t>
            </a:r>
            <a:r>
              <a:rPr lang="en-US" sz="1900" dirty="0" smtClean="0">
                <a:latin typeface="Times New Roman" pitchFamily="18" charset="0"/>
                <a:cs typeface="Times New Roman" pitchFamily="18" charset="0"/>
              </a:rPr>
              <a:t>un labeled image </a:t>
            </a:r>
            <a:r>
              <a:rPr lang="en-US" sz="1900" dirty="0" smtClean="0">
                <a:latin typeface="Times New Roman" pitchFamily="18" charset="0"/>
                <a:cs typeface="Times New Roman" pitchFamily="18" charset="0"/>
              </a:rPr>
              <a:t>is given. </a:t>
            </a:r>
            <a:endParaRPr lang="en-US" sz="1900" dirty="0" smtClean="0">
              <a:latin typeface="Times New Roman" pitchFamily="18" charset="0"/>
              <a:cs typeface="Times New Roman" pitchFamily="18" charset="0"/>
            </a:endParaRPr>
          </a:p>
          <a:p>
            <a:pPr algn="just">
              <a:lnSpc>
                <a:spcPct val="170000"/>
              </a:lnSpc>
            </a:pPr>
            <a:r>
              <a:rPr lang="en-US" sz="1900" dirty="0" smtClean="0">
                <a:latin typeface="Times New Roman" pitchFamily="18" charset="0"/>
                <a:cs typeface="Times New Roman" pitchFamily="18" charset="0"/>
              </a:rPr>
              <a:t>This </a:t>
            </a:r>
            <a:r>
              <a:rPr lang="en-US" sz="1900" dirty="0" smtClean="0">
                <a:latin typeface="Times New Roman" pitchFamily="18" charset="0"/>
                <a:cs typeface="Times New Roman" pitchFamily="18" charset="0"/>
              </a:rPr>
              <a:t>is far more challenge than typical co-localization or weakly-supervised localization tasks. </a:t>
            </a:r>
            <a:endParaRPr lang="en-US" sz="1900" dirty="0" smtClean="0">
              <a:latin typeface="Times New Roman" pitchFamily="18" charset="0"/>
              <a:cs typeface="Times New Roman" pitchFamily="18" charset="0"/>
            </a:endParaRPr>
          </a:p>
          <a:p>
            <a:pPr algn="just">
              <a:lnSpc>
                <a:spcPct val="170000"/>
              </a:lnSpc>
            </a:pPr>
            <a:r>
              <a:rPr lang="en-US" sz="1900" dirty="0" smtClean="0">
                <a:latin typeface="Times New Roman" pitchFamily="18" charset="0"/>
                <a:cs typeface="Times New Roman" pitchFamily="18" charset="0"/>
              </a:rPr>
              <a:t>To </a:t>
            </a:r>
            <a:r>
              <a:rPr lang="en-US" sz="1900" dirty="0" smtClean="0">
                <a:latin typeface="Times New Roman" pitchFamily="18" charset="0"/>
                <a:cs typeface="Times New Roman" pitchFamily="18" charset="0"/>
              </a:rPr>
              <a:t>tackle </a:t>
            </a:r>
            <a:r>
              <a:rPr lang="en-US" sz="1900" dirty="0" smtClean="0">
                <a:latin typeface="Times New Roman" pitchFamily="18" charset="0"/>
                <a:cs typeface="Times New Roman" pitchFamily="18" charset="0"/>
              </a:rPr>
              <a:t>this problem</a:t>
            </a:r>
            <a:r>
              <a:rPr lang="en-US" sz="1900" dirty="0" smtClean="0">
                <a:latin typeface="Times New Roman" pitchFamily="18" charset="0"/>
                <a:cs typeface="Times New Roman" pitchFamily="18" charset="0"/>
              </a:rPr>
              <a:t>, we propose a simple but effective pattern </a:t>
            </a:r>
            <a:r>
              <a:rPr lang="en-US" sz="1900" dirty="0" smtClean="0">
                <a:latin typeface="Times New Roman" pitchFamily="18" charset="0"/>
                <a:cs typeface="Times New Roman" pitchFamily="18" charset="0"/>
              </a:rPr>
              <a:t>mining-based method</a:t>
            </a:r>
            <a:r>
              <a:rPr lang="en-US" sz="1900" dirty="0" smtClean="0">
                <a:latin typeface="Times New Roman" pitchFamily="18" charset="0"/>
                <a:cs typeface="Times New Roman" pitchFamily="18" charset="0"/>
              </a:rPr>
              <a:t>, called Object Location Mining (OLM), which </a:t>
            </a:r>
            <a:r>
              <a:rPr lang="en-US" sz="1900" dirty="0" smtClean="0">
                <a:latin typeface="Times New Roman" pitchFamily="18" charset="0"/>
                <a:cs typeface="Times New Roman" pitchFamily="18" charset="0"/>
              </a:rPr>
              <a:t>exploits the </a:t>
            </a:r>
            <a:r>
              <a:rPr lang="en-US" sz="1900" dirty="0" smtClean="0">
                <a:latin typeface="Times New Roman" pitchFamily="18" charset="0"/>
                <a:cs typeface="Times New Roman" pitchFamily="18" charset="0"/>
              </a:rPr>
              <a:t>advantages of data mining and feature representation of pre-trained convolutional neural networks (CNNs). </a:t>
            </a:r>
            <a:endParaRPr lang="en-US" sz="1900" dirty="0" smtClean="0">
              <a:latin typeface="Times New Roman" pitchFamily="18" charset="0"/>
              <a:cs typeface="Times New Roman" pitchFamily="18" charset="0"/>
            </a:endParaRPr>
          </a:p>
          <a:p>
            <a:pPr algn="just">
              <a:lnSpc>
                <a:spcPct val="170000"/>
              </a:lnSpc>
            </a:pPr>
            <a:r>
              <a:rPr lang="en-US" sz="1900" dirty="0" smtClean="0">
                <a:latin typeface="Times New Roman" pitchFamily="18" charset="0"/>
                <a:cs typeface="Times New Roman" pitchFamily="18" charset="0"/>
              </a:rPr>
              <a:t>Specifically</a:t>
            </a:r>
            <a:r>
              <a:rPr lang="en-US" sz="1900" dirty="0" smtClean="0">
                <a:latin typeface="Times New Roman" pitchFamily="18" charset="0"/>
                <a:cs typeface="Times New Roman" pitchFamily="18" charset="0"/>
              </a:rPr>
              <a:t>, </a:t>
            </a:r>
            <a:r>
              <a:rPr lang="en-US" sz="1900" dirty="0" smtClean="0">
                <a:latin typeface="Times New Roman" pitchFamily="18" charset="0"/>
                <a:cs typeface="Times New Roman" pitchFamily="18" charset="0"/>
              </a:rPr>
              <a:t>we first </a:t>
            </a:r>
            <a:r>
              <a:rPr lang="en-US" sz="1900" dirty="0" smtClean="0">
                <a:latin typeface="Times New Roman" pitchFamily="18" charset="0"/>
                <a:cs typeface="Times New Roman" pitchFamily="18" charset="0"/>
              </a:rPr>
              <a:t>convert the feature maps from a pre-trained CNN </a:t>
            </a:r>
            <a:r>
              <a:rPr lang="en-US" sz="1900" dirty="0" smtClean="0">
                <a:latin typeface="Times New Roman" pitchFamily="18" charset="0"/>
                <a:cs typeface="Times New Roman" pitchFamily="18" charset="0"/>
              </a:rPr>
              <a:t>model into </a:t>
            </a:r>
            <a:r>
              <a:rPr lang="en-US" sz="1900" dirty="0" smtClean="0">
                <a:latin typeface="Times New Roman" pitchFamily="18" charset="0"/>
                <a:cs typeface="Times New Roman" pitchFamily="18" charset="0"/>
              </a:rPr>
              <a:t>a set of transactions, and then discovers frequent </a:t>
            </a:r>
            <a:r>
              <a:rPr lang="en-US" sz="1900" dirty="0" smtClean="0">
                <a:latin typeface="Times New Roman" pitchFamily="18" charset="0"/>
                <a:cs typeface="Times New Roman" pitchFamily="18" charset="0"/>
              </a:rPr>
              <a:t>patterns from </a:t>
            </a:r>
            <a:r>
              <a:rPr lang="en-US" sz="1900" dirty="0" smtClean="0">
                <a:latin typeface="Times New Roman" pitchFamily="18" charset="0"/>
                <a:cs typeface="Times New Roman" pitchFamily="18" charset="0"/>
              </a:rPr>
              <a:t>transaction database through pattern mining techniques</a:t>
            </a:r>
            <a:r>
              <a:rPr lang="en-US" sz="1900" dirty="0" smtClean="0">
                <a:latin typeface="Times New Roman" pitchFamily="18" charset="0"/>
                <a:cs typeface="Times New Roman" pitchFamily="18" charset="0"/>
              </a:rPr>
              <a:t>.</a:t>
            </a:r>
            <a:endParaRPr lang="en-IN" sz="19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943600"/>
          </a:xfrm>
        </p:spPr>
        <p:txBody>
          <a:bodyPr>
            <a:noAutofit/>
          </a:bodyPr>
          <a:lstStyle/>
          <a:p>
            <a:pPr algn="just">
              <a:lnSpc>
                <a:spcPct val="150000"/>
              </a:lnSpc>
            </a:pPr>
            <a:r>
              <a:rPr lang="en-US" sz="1900" dirty="0" smtClean="0">
                <a:latin typeface="Times New Roman" pitchFamily="18" charset="0"/>
                <a:cs typeface="Times New Roman" pitchFamily="18" charset="0"/>
              </a:rPr>
              <a:t>We observe that those discovered </a:t>
            </a:r>
            <a:r>
              <a:rPr lang="en-US" sz="1900" dirty="0" smtClean="0">
                <a:latin typeface="Times New Roman" pitchFamily="18" charset="0"/>
                <a:cs typeface="Times New Roman" pitchFamily="18" charset="0"/>
              </a:rPr>
              <a:t>patterns, i.e</a:t>
            </a:r>
            <a:r>
              <a:rPr lang="en-US" sz="1900" dirty="0" smtClean="0">
                <a:latin typeface="Times New Roman" pitchFamily="18" charset="0"/>
                <a:cs typeface="Times New Roman" pitchFamily="18" charset="0"/>
              </a:rPr>
              <a:t>., </a:t>
            </a:r>
            <a:r>
              <a:rPr lang="en-US" sz="1900" dirty="0" smtClean="0">
                <a:latin typeface="Times New Roman" pitchFamily="18" charset="0"/>
                <a:cs typeface="Times New Roman" pitchFamily="18" charset="0"/>
              </a:rPr>
              <a:t>co-occurrence highlighted </a:t>
            </a:r>
            <a:r>
              <a:rPr lang="en-US" sz="1900" dirty="0" smtClean="0">
                <a:latin typeface="Times New Roman" pitchFamily="18" charset="0"/>
                <a:cs typeface="Times New Roman" pitchFamily="18" charset="0"/>
              </a:rPr>
              <a:t>regions, typically hold appearance and spatial </a:t>
            </a:r>
            <a:r>
              <a:rPr lang="en-US" sz="1900" dirty="0" smtClean="0">
                <a:latin typeface="Times New Roman" pitchFamily="18" charset="0"/>
                <a:cs typeface="Times New Roman" pitchFamily="18" charset="0"/>
              </a:rPr>
              <a:t>consistency</a:t>
            </a:r>
            <a:r>
              <a:rPr lang="en-US" sz="1900" dirty="0" smtClean="0">
                <a:latin typeface="Times New Roman" pitchFamily="18" charset="0"/>
                <a:cs typeface="Times New Roman" pitchFamily="18" charset="0"/>
              </a:rPr>
              <a:t>. </a:t>
            </a:r>
            <a:endParaRPr lang="en-US"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Motivated </a:t>
            </a:r>
            <a:r>
              <a:rPr lang="en-US" sz="1900" dirty="0" smtClean="0">
                <a:latin typeface="Times New Roman" pitchFamily="18" charset="0"/>
                <a:cs typeface="Times New Roman" pitchFamily="18" charset="0"/>
              </a:rPr>
              <a:t>by this observation, we can easily </a:t>
            </a:r>
            <a:r>
              <a:rPr lang="en-US" sz="1900" dirty="0" smtClean="0">
                <a:latin typeface="Times New Roman" pitchFamily="18" charset="0"/>
                <a:cs typeface="Times New Roman" pitchFamily="18" charset="0"/>
              </a:rPr>
              <a:t>discover and </a:t>
            </a:r>
            <a:r>
              <a:rPr lang="en-US" sz="1900" dirty="0" smtClean="0">
                <a:latin typeface="Times New Roman" pitchFamily="18" charset="0"/>
                <a:cs typeface="Times New Roman" pitchFamily="18" charset="0"/>
              </a:rPr>
              <a:t>localize possible objects by merging relevant </a:t>
            </a:r>
            <a:r>
              <a:rPr lang="en-US" sz="1900" dirty="0" smtClean="0">
                <a:latin typeface="Times New Roman" pitchFamily="18" charset="0"/>
                <a:cs typeface="Times New Roman" pitchFamily="18" charset="0"/>
              </a:rPr>
              <a:t>meaningful patterns</a:t>
            </a:r>
            <a:r>
              <a:rPr lang="en-US" sz="1900" dirty="0" smtClean="0">
                <a:latin typeface="Times New Roman" pitchFamily="18" charset="0"/>
                <a:cs typeface="Times New Roman" pitchFamily="18" charset="0"/>
              </a:rPr>
              <a:t>. </a:t>
            </a:r>
            <a:endParaRPr lang="en-US"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Extensive </a:t>
            </a:r>
            <a:r>
              <a:rPr lang="en-US" sz="1900" dirty="0" smtClean="0">
                <a:latin typeface="Times New Roman" pitchFamily="18" charset="0"/>
                <a:cs typeface="Times New Roman" pitchFamily="18" charset="0"/>
              </a:rPr>
              <a:t>experiments on a variety of </a:t>
            </a:r>
            <a:r>
              <a:rPr lang="en-US" sz="1900" dirty="0" smtClean="0">
                <a:latin typeface="Times New Roman" pitchFamily="18" charset="0"/>
                <a:cs typeface="Times New Roman" pitchFamily="18" charset="0"/>
              </a:rPr>
              <a:t>bench marks demonstrate </a:t>
            </a:r>
            <a:r>
              <a:rPr lang="en-US" sz="1900" dirty="0" smtClean="0">
                <a:latin typeface="Times New Roman" pitchFamily="18" charset="0"/>
                <a:cs typeface="Times New Roman" pitchFamily="18" charset="0"/>
              </a:rPr>
              <a:t>that OLM achieves competitive localization </a:t>
            </a:r>
            <a:r>
              <a:rPr lang="en-US" sz="1900" dirty="0" smtClean="0">
                <a:latin typeface="Times New Roman" pitchFamily="18" charset="0"/>
                <a:cs typeface="Times New Roman" pitchFamily="18" charset="0"/>
              </a:rPr>
              <a:t>performance </a:t>
            </a:r>
            <a:r>
              <a:rPr lang="en-US" sz="1900" dirty="0" smtClean="0">
                <a:latin typeface="Times New Roman" pitchFamily="18" charset="0"/>
                <a:cs typeface="Times New Roman" pitchFamily="18" charset="0"/>
              </a:rPr>
              <a:t>compared with the state-of-the-art methods. </a:t>
            </a:r>
            <a:endParaRPr lang="en-US"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We also evaluate </a:t>
            </a:r>
            <a:r>
              <a:rPr lang="en-US" sz="1900" dirty="0" smtClean="0">
                <a:latin typeface="Times New Roman" pitchFamily="18" charset="0"/>
                <a:cs typeface="Times New Roman" pitchFamily="18" charset="0"/>
              </a:rPr>
              <a:t>our approach compared with unsupervised </a:t>
            </a:r>
            <a:r>
              <a:rPr lang="en-US" sz="1900" dirty="0" smtClean="0">
                <a:latin typeface="Times New Roman" pitchFamily="18" charset="0"/>
                <a:cs typeface="Times New Roman" pitchFamily="18" charset="0"/>
              </a:rPr>
              <a:t>saliency detection </a:t>
            </a:r>
            <a:r>
              <a:rPr lang="en-US" sz="1900" dirty="0" smtClean="0">
                <a:latin typeface="Times New Roman" pitchFamily="18" charset="0"/>
                <a:cs typeface="Times New Roman" pitchFamily="18" charset="0"/>
              </a:rPr>
              <a:t>methods and achieves competitive results on </a:t>
            </a:r>
            <a:r>
              <a:rPr lang="en-US" sz="1900" dirty="0" smtClean="0">
                <a:latin typeface="Times New Roman" pitchFamily="18" charset="0"/>
                <a:cs typeface="Times New Roman" pitchFamily="18" charset="0"/>
              </a:rPr>
              <a:t>seven benchmark </a:t>
            </a:r>
            <a:r>
              <a:rPr lang="en-US" sz="1900" dirty="0" smtClean="0">
                <a:latin typeface="Times New Roman" pitchFamily="18" charset="0"/>
                <a:cs typeface="Times New Roman" pitchFamily="18" charset="0"/>
              </a:rPr>
              <a:t>datasets. </a:t>
            </a:r>
            <a:endParaRPr lang="en-US"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Moreover</a:t>
            </a:r>
            <a:r>
              <a:rPr lang="en-US" sz="1900" dirty="0" smtClean="0">
                <a:latin typeface="Times New Roman" pitchFamily="18" charset="0"/>
                <a:cs typeface="Times New Roman" pitchFamily="18" charset="0"/>
              </a:rPr>
              <a:t>, we conduct experiments on fine-grained classification to show that our proposed method </a:t>
            </a:r>
            <a:r>
              <a:rPr lang="en-US" sz="1900" dirty="0" smtClean="0">
                <a:latin typeface="Times New Roman" pitchFamily="18" charset="0"/>
                <a:cs typeface="Times New Roman" pitchFamily="18" charset="0"/>
              </a:rPr>
              <a:t>can locate </a:t>
            </a:r>
            <a:r>
              <a:rPr lang="en-US" sz="1900" dirty="0" smtClean="0">
                <a:latin typeface="Times New Roman" pitchFamily="18" charset="0"/>
                <a:cs typeface="Times New Roman" pitchFamily="18" charset="0"/>
              </a:rPr>
              <a:t>the entire object and parts accurately, which can </a:t>
            </a:r>
            <a:r>
              <a:rPr lang="en-US" sz="1900" dirty="0" smtClean="0">
                <a:latin typeface="Times New Roman" pitchFamily="18" charset="0"/>
                <a:cs typeface="Times New Roman" pitchFamily="18" charset="0"/>
              </a:rPr>
              <a:t>benefit to </a:t>
            </a:r>
            <a:r>
              <a:rPr lang="en-US" sz="1900" dirty="0" smtClean="0">
                <a:latin typeface="Times New Roman" pitchFamily="18" charset="0"/>
                <a:cs typeface="Times New Roman" pitchFamily="18" charset="0"/>
              </a:rPr>
              <a:t>improving the classification results significantly.</a:t>
            </a:r>
            <a:endParaRPr lang="en-IN" sz="1900" dirty="0" smtClean="0">
              <a:latin typeface="Times New Roman" pitchFamily="18" charset="0"/>
              <a:cs typeface="Times New Roman" pitchFamily="18" charset="0"/>
            </a:endParaRPr>
          </a:p>
          <a:p>
            <a:pPr algn="just">
              <a:lnSpc>
                <a:spcPct val="150000"/>
              </a:lnSpc>
            </a:pPr>
            <a:endParaRPr lang="en-IN" sz="1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762000"/>
            <a:ext cx="7498080" cy="6096000"/>
          </a:xfrm>
        </p:spPr>
        <p:txBody>
          <a:bodyPr>
            <a:noAutofit/>
          </a:bodyPr>
          <a:lstStyle/>
          <a:p>
            <a:pPr algn="just">
              <a:lnSpc>
                <a:spcPct val="150000"/>
              </a:lnSpc>
            </a:pPr>
            <a:r>
              <a:rPr lang="en-US" sz="2000" dirty="0" smtClean="0">
                <a:latin typeface="Times New Roman" pitchFamily="18" charset="0"/>
                <a:cs typeface="Times New Roman" pitchFamily="18" charset="0"/>
              </a:rPr>
              <a:t>Frequent pattern mining searches for recurring relationships in a given dataset. t</a:t>
            </a:r>
            <a:r>
              <a:rPr lang="en-US" sz="2000" dirty="0" smtClean="0">
                <a:latin typeface="Times New Roman" pitchFamily="18" charset="0"/>
                <a:cs typeface="Times New Roman" pitchFamily="18" charset="0"/>
              </a:rPr>
              <a:t>his </a:t>
            </a:r>
            <a:r>
              <a:rPr lang="en-US" sz="2000" dirty="0" smtClean="0">
                <a:latin typeface="Times New Roman" pitchFamily="18" charset="0"/>
                <a:cs typeface="Times New Roman" pitchFamily="18" charset="0"/>
              </a:rPr>
              <a:t>section introduces the basic concepts of </a:t>
            </a:r>
            <a:r>
              <a:rPr lang="en-US" sz="2000" dirty="0" smtClean="0">
                <a:latin typeface="Times New Roman" pitchFamily="18" charset="0"/>
                <a:cs typeface="Times New Roman" pitchFamily="18" charset="0"/>
              </a:rPr>
              <a:t>frequent pattern </a:t>
            </a:r>
            <a:r>
              <a:rPr lang="en-US" sz="2000" dirty="0" smtClean="0">
                <a:latin typeface="Times New Roman" pitchFamily="18" charset="0"/>
                <a:cs typeface="Times New Roman" pitchFamily="18" charset="0"/>
              </a:rPr>
              <a:t>mining </a:t>
            </a:r>
            <a:r>
              <a:rPr lang="en-US" sz="2000" dirty="0" smtClean="0">
                <a:latin typeface="Times New Roman" pitchFamily="18" charset="0"/>
                <a:cs typeface="Times New Roman" pitchFamily="18" charset="0"/>
              </a:rPr>
              <a:t>for the </a:t>
            </a:r>
            <a:r>
              <a:rPr lang="en-US" sz="2000" dirty="0" smtClean="0">
                <a:latin typeface="Times New Roman" pitchFamily="18" charset="0"/>
                <a:cs typeface="Times New Roman" pitchFamily="18" charset="0"/>
              </a:rPr>
              <a:t>discovery of interesting associations and correlations between </a:t>
            </a:r>
            <a:r>
              <a:rPr lang="en-US" sz="2000" dirty="0" smtClean="0">
                <a:latin typeface="Times New Roman" pitchFamily="18" charset="0"/>
                <a:cs typeface="Times New Roman" pitchFamily="18" charset="0"/>
              </a:rPr>
              <a:t>item sets in transactional </a:t>
            </a:r>
            <a:r>
              <a:rPr lang="en-US" sz="2000" dirty="0" smtClean="0">
                <a:latin typeface="Times New Roman" pitchFamily="18" charset="0"/>
                <a:cs typeface="Times New Roman" pitchFamily="18" charset="0"/>
              </a:rPr>
              <a:t>and relational databases.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begin </a:t>
            </a:r>
            <a:r>
              <a:rPr lang="en-US" sz="2000" dirty="0" smtClean="0">
                <a:latin typeface="Times New Roman" pitchFamily="18" charset="0"/>
                <a:cs typeface="Times New Roman" pitchFamily="18" charset="0"/>
              </a:rPr>
              <a:t>presenting an </a:t>
            </a:r>
            <a:r>
              <a:rPr lang="en-US" sz="2000" dirty="0" smtClean="0">
                <a:latin typeface="Times New Roman" pitchFamily="18" charset="0"/>
                <a:cs typeface="Times New Roman" pitchFamily="18" charset="0"/>
              </a:rPr>
              <a:t>example of market basket analysis, the earliest form of frequent </a:t>
            </a:r>
            <a:r>
              <a:rPr lang="en-US" sz="2000" dirty="0" smtClean="0">
                <a:latin typeface="Times New Roman" pitchFamily="18" charset="0"/>
                <a:cs typeface="Times New Roman" pitchFamily="18" charset="0"/>
              </a:rPr>
              <a:t>pattern mining </a:t>
            </a:r>
            <a:r>
              <a:rPr lang="en-US" sz="2000" dirty="0" smtClean="0">
                <a:latin typeface="Times New Roman" pitchFamily="18" charset="0"/>
                <a:cs typeface="Times New Roman" pitchFamily="18" charset="0"/>
              </a:rPr>
              <a:t>for association </a:t>
            </a:r>
            <a:r>
              <a:rPr lang="en-US" sz="2000" dirty="0" smtClean="0">
                <a:latin typeface="Times New Roman" pitchFamily="18" charset="0"/>
                <a:cs typeface="Times New Roman" pitchFamily="18" charset="0"/>
              </a:rPr>
              <a:t>rules.</a:t>
            </a:r>
          </a:p>
          <a:p>
            <a:pPr algn="just">
              <a:lnSpc>
                <a:spcPct val="150000"/>
              </a:lnSpc>
            </a:pPr>
            <a:r>
              <a:rPr lang="en-US" sz="2000" dirty="0" smtClean="0">
                <a:latin typeface="Times New Roman" pitchFamily="18" charset="0"/>
                <a:cs typeface="Times New Roman" pitchFamily="18" charset="0"/>
              </a:rPr>
              <a:t>Frequent item set </a:t>
            </a:r>
            <a:r>
              <a:rPr lang="en-US" sz="2000" dirty="0" smtClean="0">
                <a:latin typeface="Times New Roman" pitchFamily="18" charset="0"/>
                <a:cs typeface="Times New Roman" pitchFamily="18" charset="0"/>
              </a:rPr>
              <a:t>mining leads to the discovery of associations and </a:t>
            </a:r>
            <a:r>
              <a:rPr lang="en-US" sz="2000" dirty="0" smtClean="0">
                <a:latin typeface="Times New Roman" pitchFamily="18" charset="0"/>
                <a:cs typeface="Times New Roman" pitchFamily="18" charset="0"/>
              </a:rPr>
              <a:t>correlations </a:t>
            </a:r>
            <a:r>
              <a:rPr lang="en-US" sz="2000" dirty="0" smtClean="0">
                <a:latin typeface="Times New Roman" pitchFamily="18" charset="0"/>
                <a:cs typeface="Times New Roman" pitchFamily="18" charset="0"/>
              </a:rPr>
              <a:t>among items in large transactional or relational </a:t>
            </a:r>
            <a:r>
              <a:rPr lang="en-US" sz="2000" dirty="0" smtClean="0">
                <a:latin typeface="Times New Roman" pitchFamily="18" charset="0"/>
                <a:cs typeface="Times New Roman" pitchFamily="18" charset="0"/>
              </a:rPr>
              <a:t>datasets. With massive amounts </a:t>
            </a:r>
            <a:r>
              <a:rPr lang="en-US" sz="2000" dirty="0" smtClean="0">
                <a:latin typeface="Times New Roman" pitchFamily="18" charset="0"/>
                <a:cs typeface="Times New Roman" pitchFamily="18" charset="0"/>
              </a:rPr>
              <a:t>of data continuously being collected and stored, many industries </a:t>
            </a:r>
            <a:r>
              <a:rPr lang="en-US" sz="2000" dirty="0" smtClean="0">
                <a:latin typeface="Times New Roman" pitchFamily="18" charset="0"/>
                <a:cs typeface="Times New Roman" pitchFamily="18" charset="0"/>
              </a:rPr>
              <a:t>are becoming </a:t>
            </a:r>
            <a:r>
              <a:rPr lang="en-US" sz="2000" dirty="0" smtClean="0">
                <a:latin typeface="Times New Roman" pitchFamily="18" charset="0"/>
                <a:cs typeface="Times New Roman" pitchFamily="18" charset="0"/>
              </a:rPr>
              <a:t>interested in </a:t>
            </a:r>
            <a:r>
              <a:rPr lang="en-US" sz="2000" dirty="0" smtClean="0">
                <a:latin typeface="Times New Roman" pitchFamily="18" charset="0"/>
                <a:cs typeface="Times New Roman" pitchFamily="18" charset="0"/>
              </a:rPr>
              <a:t>mining such patterns </a:t>
            </a:r>
            <a:r>
              <a:rPr lang="en-US" sz="2000" dirty="0" smtClean="0">
                <a:latin typeface="Times New Roman" pitchFamily="18" charset="0"/>
                <a:cs typeface="Times New Roman" pitchFamily="18" charset="0"/>
              </a:rPr>
              <a:t>from </a:t>
            </a:r>
            <a:r>
              <a:rPr lang="en-US" sz="2000" dirty="0" smtClean="0">
                <a:latin typeface="Times New Roman" pitchFamily="18" charset="0"/>
                <a:cs typeface="Times New Roman" pitchFamily="18" charset="0"/>
              </a:rPr>
              <a:t>their </a:t>
            </a:r>
            <a:r>
              <a:rPr lang="en-US" sz="2000" dirty="0" smtClean="0">
                <a:latin typeface="Times New Roman" pitchFamily="18" charset="0"/>
                <a:cs typeface="Times New Roman" pitchFamily="18" charset="0"/>
              </a:rPr>
              <a:t>databases.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676400" y="1143000"/>
            <a:ext cx="6705600" cy="5715000"/>
          </a:xfrm>
        </p:spPr>
        <p:txBody>
          <a:bodyPr>
            <a:noAutofit/>
          </a:bodyPr>
          <a:lstStyle/>
          <a:p>
            <a:pPr algn="just">
              <a:lnSpc>
                <a:spcPct val="150000"/>
              </a:lnSpc>
            </a:pPr>
            <a:r>
              <a:rPr lang="en-US" sz="2000" dirty="0" smtClean="0">
                <a:latin typeface="Times New Roman" pitchFamily="18" charset="0"/>
                <a:cs typeface="Times New Roman" pitchFamily="18" charset="0"/>
              </a:rPr>
              <a:t>Object </a:t>
            </a:r>
            <a:r>
              <a:rPr lang="en-US" sz="2000" dirty="0" smtClean="0">
                <a:latin typeface="Times New Roman" pitchFamily="18" charset="0"/>
                <a:cs typeface="Times New Roman" pitchFamily="18" charset="0"/>
              </a:rPr>
              <a:t>localization from unlabeled data is a very </a:t>
            </a:r>
            <a:r>
              <a:rPr lang="en-US" sz="2000" dirty="0" smtClean="0">
                <a:latin typeface="Times New Roman" pitchFamily="18" charset="0"/>
                <a:cs typeface="Times New Roman" pitchFamily="18" charset="0"/>
              </a:rPr>
              <a:t>challenging </a:t>
            </a:r>
            <a:r>
              <a:rPr lang="en-US" sz="2000" dirty="0" smtClean="0">
                <a:latin typeface="Times New Roman" pitchFamily="18" charset="0"/>
                <a:cs typeface="Times New Roman" pitchFamily="18" charset="0"/>
              </a:rPr>
              <a:t>problem, there exist a limited number of </a:t>
            </a:r>
            <a:r>
              <a:rPr lang="en-US" sz="2000" dirty="0" smtClean="0">
                <a:latin typeface="Times New Roman" pitchFamily="18" charset="0"/>
                <a:cs typeface="Times New Roman" pitchFamily="18" charset="0"/>
              </a:rPr>
              <a:t>comparable methods.</a:t>
            </a:r>
          </a:p>
          <a:p>
            <a:pPr algn="just">
              <a:lnSpc>
                <a:spcPct val="150000"/>
              </a:lnSpc>
            </a:pPr>
            <a:r>
              <a:rPr lang="en-US" sz="2000" dirty="0" smtClean="0">
                <a:latin typeface="Times New Roman" pitchFamily="18" charset="0"/>
                <a:cs typeface="Times New Roman" pitchFamily="18" charset="0"/>
              </a:rPr>
              <a:t>The extracts </a:t>
            </a:r>
            <a:r>
              <a:rPr lang="en-US" sz="2000" dirty="0" smtClean="0">
                <a:latin typeface="Times New Roman" pitchFamily="18" charset="0"/>
                <a:cs typeface="Times New Roman" pitchFamily="18" charset="0"/>
              </a:rPr>
              <a:t>feature descriptors </a:t>
            </a:r>
            <a:r>
              <a:rPr lang="en-US" sz="2000" dirty="0" smtClean="0">
                <a:latin typeface="Times New Roman" pitchFamily="18" charset="0"/>
                <a:cs typeface="Times New Roman" pitchFamily="18" charset="0"/>
              </a:rPr>
              <a:t>from the </a:t>
            </a:r>
            <a:r>
              <a:rPr lang="en-US" sz="2000" dirty="0" smtClean="0">
                <a:latin typeface="Times New Roman" pitchFamily="18" charset="0"/>
                <a:cs typeface="Times New Roman" pitchFamily="18" charset="0"/>
              </a:rPr>
              <a:t>last max-pooling layer of a pre-trained VGG-16 model </a:t>
            </a:r>
            <a:r>
              <a:rPr lang="en-US" sz="2000" dirty="0" smtClean="0">
                <a:latin typeface="Times New Roman" pitchFamily="18" charset="0"/>
                <a:cs typeface="Times New Roman" pitchFamily="18" charset="0"/>
              </a:rPr>
              <a:t>and </a:t>
            </a:r>
            <a:r>
              <a:rPr lang="en-US" sz="2000" dirty="0" smtClean="0">
                <a:latin typeface="Times New Roman" pitchFamily="18" charset="0"/>
                <a:cs typeface="Times New Roman" pitchFamily="18" charset="0"/>
              </a:rPr>
              <a:t>employs a simple “mean-threshold” strategy to locate </a:t>
            </a:r>
            <a:r>
              <a:rPr lang="en-US" sz="2000" dirty="0" smtClean="0">
                <a:latin typeface="Times New Roman" pitchFamily="18" charset="0"/>
                <a:cs typeface="Times New Roman" pitchFamily="18" charset="0"/>
              </a:rPr>
              <a:t>the main </a:t>
            </a:r>
            <a:r>
              <a:rPr lang="en-US" sz="2000" dirty="0" smtClean="0">
                <a:latin typeface="Times New Roman" pitchFamily="18" charset="0"/>
                <a:cs typeface="Times New Roman" pitchFamily="18" charset="0"/>
              </a:rPr>
              <a:t>objects in fine-grained images</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For promoting the development of saliency community, </a:t>
            </a:r>
            <a:r>
              <a:rPr lang="en-US" sz="2000" dirty="0" smtClean="0">
                <a:latin typeface="Times New Roman" pitchFamily="18" charset="0"/>
                <a:cs typeface="Times New Roman" pitchFamily="18" charset="0"/>
              </a:rPr>
              <a:t>explores </a:t>
            </a:r>
            <a:r>
              <a:rPr lang="en-US" sz="2000" dirty="0" smtClean="0">
                <a:latin typeface="Times New Roman" pitchFamily="18" charset="0"/>
                <a:cs typeface="Times New Roman" pitchFamily="18" charset="0"/>
              </a:rPr>
              <a:t>a deeper insight into the SOD problem and </a:t>
            </a:r>
            <a:r>
              <a:rPr lang="en-US" sz="2000" dirty="0" smtClean="0">
                <a:latin typeface="Times New Roman" pitchFamily="18" charset="0"/>
                <a:cs typeface="Times New Roman" pitchFamily="18" charset="0"/>
              </a:rPr>
              <a:t>proposes a </a:t>
            </a:r>
            <a:r>
              <a:rPr lang="en-US" sz="2000" dirty="0" smtClean="0">
                <a:latin typeface="Times New Roman" pitchFamily="18" charset="0"/>
                <a:cs typeface="Times New Roman" pitchFamily="18" charset="0"/>
              </a:rPr>
              <a:t>new high-quality SOC dataset.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1900" dirty="0" smtClean="0">
                <a:latin typeface="Times New Roman" pitchFamily="18" charset="0"/>
                <a:cs typeface="Times New Roman" pitchFamily="18" charset="0"/>
              </a:rPr>
              <a:t>We propose a novel deep network architecture for unsupervised learning, </a:t>
            </a:r>
            <a:r>
              <a:rPr lang="en-US" sz="1900" dirty="0" smtClean="0">
                <a:latin typeface="Times New Roman" pitchFamily="18" charset="0"/>
                <a:cs typeface="Times New Roman" pitchFamily="18" charset="0"/>
              </a:rPr>
              <a:t>which factors </a:t>
            </a:r>
            <a:r>
              <a:rPr lang="en-US" sz="1900" dirty="0" smtClean="0">
                <a:latin typeface="Times New Roman" pitchFamily="18" charset="0"/>
                <a:cs typeface="Times New Roman" pitchFamily="18" charset="0"/>
              </a:rPr>
              <a:t>the image into multiple object instances that are based on the sparsity </a:t>
            </a:r>
            <a:r>
              <a:rPr lang="en-US" sz="1900" dirty="0" smtClean="0">
                <a:latin typeface="Times New Roman" pitchFamily="18" charset="0"/>
                <a:cs typeface="Times New Roman" pitchFamily="18" charset="0"/>
              </a:rPr>
              <a:t>of images </a:t>
            </a:r>
            <a:r>
              <a:rPr lang="en-US" sz="1900" dirty="0" smtClean="0">
                <a:latin typeface="Times New Roman" pitchFamily="18" charset="0"/>
                <a:cs typeface="Times New Roman" pitchFamily="18" charset="0"/>
              </a:rPr>
              <a:t>and the inter-frame structure of videos</a:t>
            </a:r>
            <a:r>
              <a:rPr lang="en-US" sz="1900" dirty="0" smtClean="0">
                <a:latin typeface="Times New Roman" pitchFamily="18" charset="0"/>
                <a:cs typeface="Times New Roman" pitchFamily="18" charset="0"/>
              </a:rPr>
              <a:t>. </a:t>
            </a:r>
            <a:endParaRPr lang="en-US"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We </a:t>
            </a:r>
            <a:r>
              <a:rPr lang="en-US" sz="1900" dirty="0" smtClean="0">
                <a:latin typeface="Times New Roman" pitchFamily="18" charset="0"/>
                <a:cs typeface="Times New Roman" pitchFamily="18" charset="0"/>
              </a:rPr>
              <a:t>propose a method to discover the primary object in single images by </a:t>
            </a:r>
            <a:r>
              <a:rPr lang="en-US" sz="1900" dirty="0" smtClean="0">
                <a:latin typeface="Times New Roman" pitchFamily="18" charset="0"/>
                <a:cs typeface="Times New Roman" pitchFamily="18" charset="0"/>
              </a:rPr>
              <a:t>completely unsupervised </a:t>
            </a:r>
            <a:r>
              <a:rPr lang="en-US" sz="1900" dirty="0" smtClean="0">
                <a:latin typeface="Times New Roman" pitchFamily="18" charset="0"/>
                <a:cs typeface="Times New Roman" pitchFamily="18" charset="0"/>
              </a:rPr>
              <a:t>learning without any manual annotation or pre-trained </a:t>
            </a:r>
            <a:r>
              <a:rPr lang="en-US" sz="1900" dirty="0" smtClean="0">
                <a:latin typeface="Times New Roman" pitchFamily="18" charset="0"/>
                <a:cs typeface="Times New Roman" pitchFamily="18" charset="0"/>
              </a:rPr>
              <a:t>features.</a:t>
            </a:r>
          </a:p>
          <a:p>
            <a:pPr algn="just">
              <a:lnSpc>
                <a:spcPct val="150000"/>
              </a:lnSpc>
            </a:pPr>
            <a:r>
              <a:rPr lang="en-US" sz="1900" dirty="0" smtClean="0">
                <a:latin typeface="Times New Roman" pitchFamily="18" charset="0"/>
                <a:cs typeface="Times New Roman" pitchFamily="18" charset="0"/>
              </a:rPr>
              <a:t>Our </a:t>
            </a:r>
            <a:r>
              <a:rPr lang="en-US" sz="1900" dirty="0" smtClean="0">
                <a:latin typeface="Times New Roman" pitchFamily="18" charset="0"/>
                <a:cs typeface="Times New Roman" pitchFamily="18" charset="0"/>
              </a:rPr>
              <a:t>segmentation quality tends to increase logarithmically with the amount of </a:t>
            </a:r>
            <a:r>
              <a:rPr lang="en-US" sz="1900" dirty="0" smtClean="0">
                <a:latin typeface="Times New Roman" pitchFamily="18" charset="0"/>
                <a:cs typeface="Times New Roman" pitchFamily="18" charset="0"/>
              </a:rPr>
              <a:t>training data</a:t>
            </a:r>
            <a:r>
              <a:rPr lang="en-US" sz="1900" dirty="0" smtClean="0">
                <a:latin typeface="Times New Roman" pitchFamily="18" charset="0"/>
                <a:cs typeface="Times New Roman" pitchFamily="18" charset="0"/>
              </a:rPr>
              <a:t>, which suggests the infinite possibilities of learning and generalization of </a:t>
            </a:r>
            <a:r>
              <a:rPr lang="en-US" sz="1900" dirty="0" smtClean="0">
                <a:latin typeface="Times New Roman" pitchFamily="18" charset="0"/>
                <a:cs typeface="Times New Roman" pitchFamily="18" charset="0"/>
              </a:rPr>
              <a:t>our model</a:t>
            </a:r>
            <a:r>
              <a:rPr lang="en-US" sz="1900" dirty="0" smtClean="0">
                <a:latin typeface="Times New Roman" pitchFamily="18" charset="0"/>
                <a:cs typeface="Times New Roman" pitchFamily="18" charset="0"/>
              </a:rPr>
              <a:t>. </a:t>
            </a:r>
            <a:endParaRPr lang="en-US" sz="1900" dirty="0" smtClean="0">
              <a:latin typeface="Times New Roman" pitchFamily="18" charset="0"/>
              <a:cs typeface="Times New Roman" pitchFamily="18" charset="0"/>
            </a:endParaRPr>
          </a:p>
          <a:p>
            <a:pPr algn="just">
              <a:lnSpc>
                <a:spcPct val="150000"/>
              </a:lnSpc>
            </a:pPr>
            <a:r>
              <a:rPr lang="en-US" sz="1900" dirty="0" smtClean="0">
                <a:latin typeface="Times New Roman" pitchFamily="18" charset="0"/>
                <a:cs typeface="Times New Roman" pitchFamily="18" charset="0"/>
              </a:rPr>
              <a:t>Besides</a:t>
            </a:r>
            <a:r>
              <a:rPr lang="en-US" sz="1900" dirty="0" smtClean="0">
                <a:latin typeface="Times New Roman" pitchFamily="18" charset="0"/>
                <a:cs typeface="Times New Roman" pitchFamily="18" charset="0"/>
              </a:rPr>
              <a:t>, our model maintains a very high speed in testing and the </a:t>
            </a:r>
            <a:r>
              <a:rPr lang="en-US" sz="1900" dirty="0" smtClean="0">
                <a:latin typeface="Times New Roman" pitchFamily="18" charset="0"/>
                <a:cs typeface="Times New Roman" pitchFamily="18" charset="0"/>
              </a:rPr>
              <a:t>experimental results </a:t>
            </a:r>
            <a:r>
              <a:rPr lang="en-US" sz="1900" dirty="0" smtClean="0">
                <a:latin typeface="Times New Roman" pitchFamily="18" charset="0"/>
                <a:cs typeface="Times New Roman" pitchFamily="18" charset="0"/>
              </a:rPr>
              <a:t>demonstrate that it is at least two orders of magnitude faster than the </a:t>
            </a:r>
            <a:r>
              <a:rPr lang="en-US" sz="1900" dirty="0" smtClean="0">
                <a:latin typeface="Times New Roman" pitchFamily="18" charset="0"/>
                <a:cs typeface="Times New Roman" pitchFamily="18" charset="0"/>
              </a:rPr>
              <a:t>related co-segmentation </a:t>
            </a:r>
            <a:r>
              <a:rPr lang="en-US" sz="1900" dirty="0" smtClean="0">
                <a:latin typeface="Times New Roman" pitchFamily="18" charset="0"/>
                <a:cs typeface="Times New Roman" pitchFamily="18" charset="0"/>
              </a:rPr>
              <a:t>methods</a:t>
            </a:r>
            <a:endParaRPr lang="en-US" sz="19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We propose </a:t>
            </a:r>
            <a:r>
              <a:rPr lang="en-US" sz="2000" dirty="0" smtClean="0">
                <a:latin typeface="Times New Roman" pitchFamily="18" charset="0"/>
                <a:cs typeface="Times New Roman" pitchFamily="18" charset="0"/>
              </a:rPr>
              <a:t>a novel pattern </a:t>
            </a:r>
            <a:r>
              <a:rPr lang="en-US" sz="2000" dirty="0" smtClean="0">
                <a:latin typeface="Times New Roman" pitchFamily="18" charset="0"/>
                <a:cs typeface="Times New Roman" pitchFamily="18" charset="0"/>
              </a:rPr>
              <a:t>mining-based method</a:t>
            </a:r>
            <a:r>
              <a:rPr lang="en-US" sz="2000" dirty="0" smtClean="0">
                <a:latin typeface="Times New Roman" pitchFamily="18" charset="0"/>
                <a:cs typeface="Times New Roman" pitchFamily="18" charset="0"/>
              </a:rPr>
              <a:t>, called Object Location Mining (OLM), for </a:t>
            </a:r>
            <a:r>
              <a:rPr lang="en-US" sz="2000" dirty="0" smtClean="0">
                <a:latin typeface="Times New Roman" pitchFamily="18" charset="0"/>
                <a:cs typeface="Times New Roman" pitchFamily="18" charset="0"/>
              </a:rPr>
              <a:t>object discovery </a:t>
            </a:r>
            <a:r>
              <a:rPr lang="en-US" sz="2000" dirty="0" smtClean="0">
                <a:latin typeface="Times New Roman" pitchFamily="18" charset="0"/>
                <a:cs typeface="Times New Roman" pitchFamily="18" charset="0"/>
              </a:rPr>
              <a:t>and localization from a single unlabeled image. </a:t>
            </a:r>
            <a:r>
              <a:rPr lang="en-US" sz="2000" dirty="0" smtClean="0">
                <a:latin typeface="Times New Roman" pitchFamily="18" charset="0"/>
                <a:cs typeface="Times New Roman" pitchFamily="18" charset="0"/>
              </a:rPr>
              <a:t>Our method </a:t>
            </a:r>
            <a:r>
              <a:rPr lang="en-US" sz="2000" dirty="0" smtClean="0">
                <a:latin typeface="Times New Roman" pitchFamily="18" charset="0"/>
                <a:cs typeface="Times New Roman" pitchFamily="18" charset="0"/>
              </a:rPr>
              <a:t>exploits the advantage of data mining and </a:t>
            </a:r>
            <a:r>
              <a:rPr lang="en-US" sz="2000" dirty="0" smtClean="0">
                <a:latin typeface="Times New Roman" pitchFamily="18" charset="0"/>
                <a:cs typeface="Times New Roman" pitchFamily="18" charset="0"/>
              </a:rPr>
              <a:t>feature representation </a:t>
            </a:r>
            <a:r>
              <a:rPr lang="en-US" sz="2000" dirty="0" smtClean="0">
                <a:latin typeface="Times New Roman" pitchFamily="18" charset="0"/>
                <a:cs typeface="Times New Roman" pitchFamily="18" charset="0"/>
              </a:rPr>
              <a:t>of pre-trained CNN models.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also </a:t>
            </a:r>
            <a:r>
              <a:rPr lang="en-US" sz="2000" dirty="0" smtClean="0">
                <a:latin typeface="Times New Roman" pitchFamily="18" charset="0"/>
                <a:cs typeface="Times New Roman" pitchFamily="18" charset="0"/>
              </a:rPr>
              <a:t>evaluate the localization ability on </a:t>
            </a:r>
            <a:r>
              <a:rPr lang="en-US" sz="2000" dirty="0" smtClean="0">
                <a:latin typeface="Times New Roman" pitchFamily="18" charset="0"/>
                <a:cs typeface="Times New Roman" pitchFamily="18" charset="0"/>
              </a:rPr>
              <a:t>unsupervised saliency </a:t>
            </a:r>
            <a:r>
              <a:rPr lang="en-US" sz="2000" dirty="0" smtClean="0">
                <a:latin typeface="Times New Roman" pitchFamily="18" charset="0"/>
                <a:cs typeface="Times New Roman" pitchFamily="18" charset="0"/>
              </a:rPr>
              <a:t>detection and fine-grained classification </a:t>
            </a:r>
            <a:r>
              <a:rPr lang="en-US" sz="2000" dirty="0" smtClean="0">
                <a:latin typeface="Times New Roman" pitchFamily="18" charset="0"/>
                <a:cs typeface="Times New Roman" pitchFamily="18" charset="0"/>
              </a:rPr>
              <a:t>task .</a:t>
            </a:r>
          </a:p>
          <a:p>
            <a:pPr algn="just">
              <a:lnSpc>
                <a:spcPct val="150000"/>
              </a:lnSpc>
            </a:pPr>
            <a:r>
              <a:rPr lang="en-US" sz="2000" dirty="0" smtClean="0">
                <a:latin typeface="Times New Roman" pitchFamily="18" charset="0"/>
                <a:cs typeface="Times New Roman" pitchFamily="18" charset="0"/>
              </a:rPr>
              <a:t>Our </a:t>
            </a:r>
            <a:r>
              <a:rPr lang="en-US" sz="2000" dirty="0" smtClean="0">
                <a:latin typeface="Times New Roman" pitchFamily="18" charset="0"/>
                <a:cs typeface="Times New Roman" pitchFamily="18" charset="0"/>
              </a:rPr>
              <a:t>method achieves competitive performance </a:t>
            </a:r>
            <a:r>
              <a:rPr lang="en-US" sz="2000" dirty="0" smtClean="0">
                <a:latin typeface="Times New Roman" pitchFamily="18" charset="0"/>
                <a:cs typeface="Times New Roman" pitchFamily="18" charset="0"/>
              </a:rPr>
              <a:t>compared with </a:t>
            </a:r>
            <a:r>
              <a:rPr lang="en-US" sz="2000" dirty="0" smtClean="0">
                <a:latin typeface="Times New Roman" pitchFamily="18" charset="0"/>
                <a:cs typeface="Times New Roman" pitchFamily="18" charset="0"/>
              </a:rPr>
              <a:t>the state-of-the-art methods</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extract the </a:t>
            </a:r>
            <a:r>
              <a:rPr lang="en-US" sz="2000" dirty="0" smtClean="0">
                <a:latin typeface="Times New Roman" pitchFamily="18" charset="0"/>
                <a:cs typeface="Times New Roman" pitchFamily="18" charset="0"/>
              </a:rPr>
              <a:t>deep features from multiple convolutional layers and </a:t>
            </a:r>
            <a:r>
              <a:rPr lang="en-US" sz="2000" dirty="0" smtClean="0">
                <a:latin typeface="Times New Roman" pitchFamily="18" charset="0"/>
                <a:cs typeface="Times New Roman" pitchFamily="18" charset="0"/>
              </a:rPr>
              <a:t>use a </a:t>
            </a:r>
            <a:r>
              <a:rPr lang="en-US" sz="2000" dirty="0" smtClean="0">
                <a:latin typeface="Times New Roman" pitchFamily="18" charset="0"/>
                <a:cs typeface="Times New Roman" pitchFamily="18" charset="0"/>
              </a:rPr>
              <a:t>tunable threshold to select the descriptors that are used </a:t>
            </a:r>
            <a:r>
              <a:rPr lang="en-US" sz="2000" dirty="0" smtClean="0">
                <a:latin typeface="Times New Roman" pitchFamily="18" charset="0"/>
                <a:cs typeface="Times New Roman" pitchFamily="18" charset="0"/>
              </a:rPr>
              <a:t>to convert </a:t>
            </a:r>
            <a:r>
              <a:rPr lang="en-US" sz="2000" dirty="0" smtClean="0">
                <a:latin typeface="Times New Roman" pitchFamily="18" charset="0"/>
                <a:cs typeface="Times New Roman" pitchFamily="18" charset="0"/>
              </a:rPr>
              <a:t>to </a:t>
            </a:r>
            <a:r>
              <a:rPr lang="en-US" sz="2000" dirty="0" smtClean="0">
                <a:latin typeface="Times New Roman" pitchFamily="18" charset="0"/>
                <a:cs typeface="Times New Roman" pitchFamily="18" charset="0"/>
              </a:rPr>
              <a:t>items.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583680"/>
        </p:xfrm>
        <a:graphic>
          <a:graphicData uri="http://schemas.openxmlformats.org/drawingml/2006/table">
            <a:tbl>
              <a:tblPr firstRow="1" bandRow="1">
                <a:tableStyleId>{5C22544A-7EE6-4342-B048-85BDC9FD1C3A}</a:tableStyleId>
              </a:tblPr>
              <a:tblGrid>
                <a:gridCol w="2622550"/>
                <a:gridCol w="2622550"/>
                <a:gridCol w="2622550"/>
              </a:tblGrid>
              <a:tr h="22860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Ssd: Single shot multi box detector</a:t>
                      </a:r>
                      <a:endParaRPr lang="en-IN" dirty="0" smtClean="0"/>
                    </a:p>
                    <a:p>
                      <a:pPr algn="ctr"/>
                      <a:endParaRPr lang="en-IN" dirty="0"/>
                    </a:p>
                  </a:txBody>
                  <a:tcPr/>
                </a:tc>
                <a:tc>
                  <a:txBody>
                    <a:bodyPr/>
                    <a:lstStyle/>
                    <a:p>
                      <a:pPr algn="ctr"/>
                      <a:r>
                        <a:rPr lang="en-US" sz="1800" dirty="0" smtClean="0">
                          <a:latin typeface="Times New Roman" pitchFamily="18" charset="0"/>
                          <a:cs typeface="Times New Roman" pitchFamily="18" charset="0"/>
                        </a:rPr>
                        <a:t>W. Liu, D. Anguelov, D. Erhan, C. Szegedy, S. Reed, C. Y. Fu, and A. C. Berg, </a:t>
                      </a:r>
                      <a:endParaRPr lang="en-IN" dirty="0"/>
                    </a:p>
                  </a:txBody>
                  <a:tcPr/>
                </a:tc>
                <a:tc>
                  <a:txBody>
                    <a:bodyPr/>
                    <a:lstStyle/>
                    <a:p>
                      <a:pPr algn="just"/>
                      <a:r>
                        <a:rPr lang="en-US" dirty="0" smtClean="0"/>
                        <a:t>Our SSD model is simple relative to methods that require object proposals because it completely eliminates proposal generation and subsequent pixel or feature re sampling stage and encapsulates all computation in a single network.</a:t>
                      </a:r>
                      <a:endParaRPr lang="en-IN" dirty="0"/>
                    </a:p>
                  </a:txBody>
                  <a:tcPr/>
                </a:tc>
              </a:tr>
              <a:tr h="370840">
                <a:tc>
                  <a:txBody>
                    <a:bodyPr/>
                    <a:lstStyle/>
                    <a:p>
                      <a:pPr algn="ctr"/>
                      <a:r>
                        <a:rPr lang="en-US" sz="1800" dirty="0" smtClean="0">
                          <a:latin typeface="Times New Roman" pitchFamily="18" charset="0"/>
                          <a:cs typeface="Times New Roman" pitchFamily="18" charset="0"/>
                        </a:rPr>
                        <a:t>You only look once: Unified, real-time object detection</a:t>
                      </a:r>
                      <a:endParaRPr lang="en-IN" dirty="0"/>
                    </a:p>
                  </a:txBody>
                  <a:tcPr/>
                </a:tc>
                <a:tc>
                  <a:txBody>
                    <a:bodyPr/>
                    <a:lstStyle/>
                    <a:p>
                      <a:pPr algn="ctr"/>
                      <a:r>
                        <a:rPr lang="en-US" sz="1800" dirty="0" smtClean="0">
                          <a:latin typeface="Times New Roman" pitchFamily="18" charset="0"/>
                          <a:cs typeface="Times New Roman" pitchFamily="18" charset="0"/>
                        </a:rPr>
                        <a:t>J. Redmon, S. Divvala, R. Girshick, and A. Farhadi, </a:t>
                      </a:r>
                      <a:endParaRPr lang="en-IN" dirty="0"/>
                    </a:p>
                  </a:txBody>
                  <a:tcPr/>
                </a:tc>
                <a:tc>
                  <a:txBody>
                    <a:bodyPr/>
                    <a:lstStyle/>
                    <a:p>
                      <a:pPr algn="just"/>
                      <a:r>
                        <a:rPr kumimoji="0" lang="en-US" kern="1200" dirty="0" smtClean="0">
                          <a:solidFill>
                            <a:schemeClr val="dk1"/>
                          </a:solidFill>
                          <a:latin typeface="+mn-lt"/>
                          <a:ea typeface="+mn-ea"/>
                          <a:cs typeface="+mn-cs"/>
                        </a:rPr>
                        <a:t>we frame object detection as a re-</a:t>
                      </a:r>
                      <a:r>
                        <a:rPr kumimoji="0" lang="en-US" kern="1200" dirty="0" err="1" smtClean="0">
                          <a:solidFill>
                            <a:schemeClr val="dk1"/>
                          </a:solidFill>
                          <a:latin typeface="+mn-lt"/>
                          <a:ea typeface="+mn-ea"/>
                          <a:cs typeface="+mn-cs"/>
                        </a:rPr>
                        <a:t>gression</a:t>
                      </a:r>
                      <a:r>
                        <a:rPr kumimoji="0" lang="en-US" kern="1200" dirty="0" smtClean="0">
                          <a:solidFill>
                            <a:schemeClr val="dk1"/>
                          </a:solidFill>
                          <a:latin typeface="+mn-lt"/>
                          <a:ea typeface="+mn-ea"/>
                          <a:cs typeface="+mn-cs"/>
                        </a:rPr>
                        <a:t> problem to spatially separated bounding boxes </a:t>
                      </a:r>
                      <a:r>
                        <a:rPr kumimoji="0" lang="en-US" kern="1200" dirty="0" err="1" smtClean="0">
                          <a:solidFill>
                            <a:schemeClr val="dk1"/>
                          </a:solidFill>
                          <a:latin typeface="+mn-lt"/>
                          <a:ea typeface="+mn-ea"/>
                          <a:cs typeface="+mn-cs"/>
                        </a:rPr>
                        <a:t>andassociated</a:t>
                      </a:r>
                      <a:r>
                        <a:rPr kumimoji="0" lang="en-US" kern="1200" dirty="0" smtClean="0">
                          <a:solidFill>
                            <a:schemeClr val="dk1"/>
                          </a:solidFill>
                          <a:latin typeface="+mn-lt"/>
                          <a:ea typeface="+mn-ea"/>
                          <a:cs typeface="+mn-cs"/>
                        </a:rPr>
                        <a:t> class probabilities. A single neural network pre-</a:t>
                      </a:r>
                      <a:r>
                        <a:rPr kumimoji="0" lang="en-US" kern="1200" dirty="0" err="1" smtClean="0">
                          <a:solidFill>
                            <a:schemeClr val="dk1"/>
                          </a:solidFill>
                          <a:latin typeface="+mn-lt"/>
                          <a:ea typeface="+mn-ea"/>
                          <a:cs typeface="+mn-cs"/>
                        </a:rPr>
                        <a:t>dicts</a:t>
                      </a:r>
                      <a:r>
                        <a:rPr kumimoji="0" lang="en-US" kern="1200" dirty="0" smtClean="0">
                          <a:solidFill>
                            <a:schemeClr val="dk1"/>
                          </a:solidFill>
                          <a:latin typeface="+mn-lt"/>
                          <a:ea typeface="+mn-ea"/>
                          <a:cs typeface="+mn-cs"/>
                        </a:rPr>
                        <a:t> bounding boxes and class probabilities directly </a:t>
                      </a:r>
                      <a:r>
                        <a:rPr kumimoji="0" lang="en-US" kern="1200" dirty="0" err="1" smtClean="0">
                          <a:solidFill>
                            <a:schemeClr val="dk1"/>
                          </a:solidFill>
                          <a:latin typeface="+mn-lt"/>
                          <a:ea typeface="+mn-ea"/>
                          <a:cs typeface="+mn-cs"/>
                        </a:rPr>
                        <a:t>fromfull</a:t>
                      </a:r>
                      <a:r>
                        <a:rPr kumimoji="0" lang="en-US" kern="1200" dirty="0" smtClean="0">
                          <a:solidFill>
                            <a:schemeClr val="dk1"/>
                          </a:solidFill>
                          <a:latin typeface="+mn-lt"/>
                          <a:ea typeface="+mn-ea"/>
                          <a:cs typeface="+mn-cs"/>
                        </a:rPr>
                        <a:t> images in one evaluation</a:t>
                      </a:r>
                      <a:r>
                        <a:rPr lang="en-US" dirty="0" smtClean="0"/>
                        <a:t> </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dirty="0" smtClean="0"/>
                        <a:t>DESCRIPTION</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pitchFamily="18" charset="0"/>
                          <a:cs typeface="Times New Roman" pitchFamily="18" charset="0"/>
                        </a:rPr>
                        <a:t>Learning deep features for discriminative localization</a:t>
                      </a:r>
                      <a:endParaRPr lang="en-IN" dirty="0" smtClean="0"/>
                    </a:p>
                    <a:p>
                      <a:pPr algn="just"/>
                      <a:endParaRPr lang="en-IN" dirty="0"/>
                    </a:p>
                  </a:txBody>
                  <a:tcPr/>
                </a:tc>
                <a:tc>
                  <a:txBody>
                    <a:bodyPr/>
                    <a:lstStyle/>
                    <a:p>
                      <a:pPr algn="just"/>
                      <a:r>
                        <a:rPr lang="en-US" sz="1800" dirty="0" smtClean="0">
                          <a:latin typeface="Times New Roman" pitchFamily="18" charset="0"/>
                          <a:cs typeface="Times New Roman" pitchFamily="18" charset="0"/>
                        </a:rPr>
                        <a:t>B. Zhou, A. Khosla, A. Lapedriza, A. Oliva, and A. Torralba, </a:t>
                      </a:r>
                      <a:endParaRPr lang="en-IN" dirty="0"/>
                    </a:p>
                  </a:txBody>
                  <a:tcPr/>
                </a:tc>
                <a:tc>
                  <a:txBody>
                    <a:bodyPr/>
                    <a:lstStyle/>
                    <a:p>
                      <a:pPr algn="just"/>
                      <a:r>
                        <a:rPr lang="en-US" dirty="0" smtClean="0"/>
                        <a:t>This technique was previously proposed as a means for regularizing training, we find that it actually builds a generic localizable deep representation that exposes the implicit attention of CNNs on an image.</a:t>
                      </a:r>
                      <a:endParaRPr lang="en-IN" dirty="0"/>
                    </a:p>
                  </a:txBody>
                  <a:tcPr/>
                </a:tc>
              </a:tr>
              <a:tr h="370840">
                <a:tc>
                  <a:txBody>
                    <a:bodyPr/>
                    <a:lstStyle/>
                    <a:p>
                      <a:pPr algn="just"/>
                      <a:r>
                        <a:rPr lang="en-US" sz="1800" dirty="0" smtClean="0">
                          <a:latin typeface="Times New Roman" pitchFamily="18" charset="0"/>
                          <a:cs typeface="Times New Roman" pitchFamily="18" charset="0"/>
                        </a:rPr>
                        <a:t>Wildcat: Weakly supervised learning of deep convnets for image classification, point wise localization and segmentation</a:t>
                      </a:r>
                      <a:endParaRPr lang="en-IN" dirty="0"/>
                    </a:p>
                  </a:txBody>
                  <a:tcPr/>
                </a:tc>
                <a:tc>
                  <a:txBody>
                    <a:bodyPr/>
                    <a:lstStyle/>
                    <a:p>
                      <a:pPr algn="just"/>
                      <a:r>
                        <a:rPr lang="en-US" sz="1800" dirty="0" smtClean="0">
                          <a:latin typeface="Times New Roman" pitchFamily="18" charset="0"/>
                          <a:cs typeface="Times New Roman" pitchFamily="18" charset="0"/>
                        </a:rPr>
                        <a:t>T. Durand, T. Mordan, N. Thome, and M. Cord, </a:t>
                      </a:r>
                      <a:endParaRPr lang="en-IN" dirty="0"/>
                    </a:p>
                  </a:txBody>
                  <a:tcPr/>
                </a:tc>
                <a:tc>
                  <a:txBody>
                    <a:bodyPr/>
                    <a:lstStyle/>
                    <a:p>
                      <a:pPr algn="just"/>
                      <a:r>
                        <a:rPr lang="en-US" dirty="0" smtClean="0"/>
                        <a:t>This paper introduces WILDCAT, a deep learning method which jointly aims at aligning image regions for gaining spatial invariance and learning strongly localized features.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9.png"/>
          <p:cNvPicPr>
            <a:picLocks noGrp="1" noChangeAspect="1" noChangeArrowheads="1"/>
          </p:cNvPicPr>
          <p:nvPr>
            <p:ph idx="1"/>
          </p:nvPr>
        </p:nvPicPr>
        <p:blipFill>
          <a:blip r:embed="rId2"/>
          <a:srcRect/>
          <a:stretch>
            <a:fillRect/>
          </a:stretch>
        </p:blipFill>
        <p:spPr bwMode="auto">
          <a:xfrm>
            <a:off x="1752600" y="1371600"/>
            <a:ext cx="6439049"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 W. Liu, D. Anguelov, D. Erhan, C. Szegedy, S. Reed, C. Y. Fu, </a:t>
            </a:r>
            <a:r>
              <a:rPr lang="en-US" sz="1600" dirty="0" smtClean="0">
                <a:latin typeface="Times New Roman" pitchFamily="18" charset="0"/>
                <a:cs typeface="Times New Roman" pitchFamily="18" charset="0"/>
              </a:rPr>
              <a:t>and A</a:t>
            </a:r>
            <a:r>
              <a:rPr lang="en-US" sz="1600" dirty="0" smtClean="0">
                <a:latin typeface="Times New Roman" pitchFamily="18" charset="0"/>
                <a:cs typeface="Times New Roman" pitchFamily="18" charset="0"/>
              </a:rPr>
              <a:t>. C. Berg, “Ssd: Single shot </a:t>
            </a:r>
            <a:r>
              <a:rPr lang="en-US" sz="1600" dirty="0" smtClean="0">
                <a:latin typeface="Times New Roman" pitchFamily="18" charset="0"/>
                <a:cs typeface="Times New Roman" pitchFamily="18" charset="0"/>
              </a:rPr>
              <a:t>multi box </a:t>
            </a:r>
            <a:r>
              <a:rPr lang="en-US" sz="1600" dirty="0" smtClean="0">
                <a:latin typeface="Times New Roman" pitchFamily="18" charset="0"/>
                <a:cs typeface="Times New Roman" pitchFamily="18" charset="0"/>
              </a:rPr>
              <a:t>detector,” inECCV, 2016, pp.21–37</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2] J. Redmon, S. Divvala, R. Girshick, and A. Farhadi, “You only </a:t>
            </a:r>
            <a:r>
              <a:rPr lang="en-US" sz="1600" dirty="0" smtClean="0">
                <a:latin typeface="Times New Roman" pitchFamily="18" charset="0"/>
                <a:cs typeface="Times New Roman" pitchFamily="18" charset="0"/>
              </a:rPr>
              <a:t>look once</a:t>
            </a:r>
            <a:r>
              <a:rPr lang="en-US" sz="1600" dirty="0" smtClean="0">
                <a:latin typeface="Times New Roman" pitchFamily="18" charset="0"/>
                <a:cs typeface="Times New Roman" pitchFamily="18" charset="0"/>
              </a:rPr>
              <a:t>: Unified, real-time object detection,” </a:t>
            </a:r>
            <a:r>
              <a:rPr lang="en-US" sz="1600" dirty="0" smtClean="0">
                <a:latin typeface="Times New Roman" pitchFamily="18" charset="0"/>
                <a:cs typeface="Times New Roman" pitchFamily="18" charset="0"/>
              </a:rPr>
              <a:t>in CVPR</a:t>
            </a:r>
            <a:r>
              <a:rPr lang="en-US" sz="1600" dirty="0" smtClean="0">
                <a:latin typeface="Times New Roman" pitchFamily="18" charset="0"/>
                <a:cs typeface="Times New Roman" pitchFamily="18" charset="0"/>
              </a:rPr>
              <a:t>, 2016, pp. 779–788</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3] B. Zhou, A. Khosla, A. Lapedriza, A. Oliva, and A. Torralba, “</a:t>
            </a:r>
            <a:r>
              <a:rPr lang="en-US" sz="1600" dirty="0" smtClean="0">
                <a:latin typeface="Times New Roman" pitchFamily="18" charset="0"/>
                <a:cs typeface="Times New Roman" pitchFamily="18" charset="0"/>
              </a:rPr>
              <a:t>Learning deep </a:t>
            </a:r>
            <a:r>
              <a:rPr lang="en-US" sz="1600" dirty="0" smtClean="0">
                <a:latin typeface="Times New Roman" pitchFamily="18" charset="0"/>
                <a:cs typeface="Times New Roman" pitchFamily="18" charset="0"/>
              </a:rPr>
              <a:t>features for discriminative localization,” </a:t>
            </a:r>
            <a:r>
              <a:rPr lang="en-US" sz="1600" dirty="0" smtClean="0">
                <a:latin typeface="Times New Roman" pitchFamily="18" charset="0"/>
                <a:cs typeface="Times New Roman" pitchFamily="18" charset="0"/>
              </a:rPr>
              <a:t>in CVPR</a:t>
            </a:r>
            <a:r>
              <a:rPr lang="en-US" sz="1600" dirty="0" smtClean="0">
                <a:latin typeface="Times New Roman" pitchFamily="18" charset="0"/>
                <a:cs typeface="Times New Roman" pitchFamily="18" charset="0"/>
              </a:rPr>
              <a:t>, 2016, pp.2921–2929</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4] T. Durand, T. Mordan, N. Thome, and M. Cord, “Wildcat: </a:t>
            </a:r>
            <a:r>
              <a:rPr lang="en-US" sz="1600" dirty="0" smtClean="0">
                <a:latin typeface="Times New Roman" pitchFamily="18" charset="0"/>
                <a:cs typeface="Times New Roman" pitchFamily="18" charset="0"/>
              </a:rPr>
              <a:t>Weakly supervised </a:t>
            </a:r>
            <a:r>
              <a:rPr lang="en-US" sz="1600" dirty="0" smtClean="0">
                <a:latin typeface="Times New Roman" pitchFamily="18" charset="0"/>
                <a:cs typeface="Times New Roman" pitchFamily="18" charset="0"/>
              </a:rPr>
              <a:t>learning of deep convnets for image classification, </a:t>
            </a:r>
            <a:r>
              <a:rPr lang="en-US" sz="1600" dirty="0" smtClean="0">
                <a:latin typeface="Times New Roman" pitchFamily="18" charset="0"/>
                <a:cs typeface="Times New Roman" pitchFamily="18" charset="0"/>
              </a:rPr>
              <a:t>point wise localization </a:t>
            </a:r>
            <a:r>
              <a:rPr lang="en-US" sz="1600" dirty="0" smtClean="0">
                <a:latin typeface="Times New Roman" pitchFamily="18" charset="0"/>
                <a:cs typeface="Times New Roman" pitchFamily="18" charset="0"/>
              </a:rPr>
              <a:t>and segmentation,” </a:t>
            </a:r>
            <a:r>
              <a:rPr lang="en-US" sz="1600" dirty="0" smtClean="0">
                <a:latin typeface="Times New Roman" pitchFamily="18" charset="0"/>
                <a:cs typeface="Times New Roman" pitchFamily="18" charset="0"/>
              </a:rPr>
              <a:t>in CVPR</a:t>
            </a:r>
            <a:r>
              <a:rPr lang="en-US" sz="1600" dirty="0" smtClean="0">
                <a:latin typeface="Times New Roman" pitchFamily="18" charset="0"/>
                <a:cs typeface="Times New Roman" pitchFamily="18" charset="0"/>
              </a:rPr>
              <a:t>, 2017, pp. 5957–5966</a:t>
            </a:r>
            <a:r>
              <a:rPr lang="en-US" sz="1600" dirty="0" smtClean="0">
                <a:latin typeface="Times New Roman" pitchFamily="18" charset="0"/>
                <a:cs typeface="Times New Roman" pitchFamily="18" charset="0"/>
              </a:rPr>
              <a:t>.</a:t>
            </a:r>
          </a:p>
          <a:p>
            <a:pPr algn="just">
              <a:lnSpc>
                <a:spcPct val="160000"/>
              </a:lnSpc>
            </a:pPr>
            <a:r>
              <a:rPr lang="en-US" sz="1600" dirty="0" smtClean="0">
                <a:latin typeface="Times New Roman" pitchFamily="18" charset="0"/>
                <a:cs typeface="Times New Roman" pitchFamily="18" charset="0"/>
              </a:rPr>
              <a:t>[5</a:t>
            </a:r>
            <a:r>
              <a:rPr lang="en-US" sz="1600" dirty="0" smtClean="0">
                <a:latin typeface="Times New Roman" pitchFamily="18" charset="0"/>
                <a:cs typeface="Times New Roman" pitchFamily="18" charset="0"/>
              </a:rPr>
              <a:t>] X. Zhang, Y. Wei, J. Feng, Y. Yang, and T. S. Huang, “</a:t>
            </a:r>
            <a:r>
              <a:rPr lang="en-US" sz="1600" dirty="0" smtClean="0">
                <a:latin typeface="Times New Roman" pitchFamily="18" charset="0"/>
                <a:cs typeface="Times New Roman" pitchFamily="18" charset="0"/>
              </a:rPr>
              <a:t>Adversarial complementary </a:t>
            </a:r>
            <a:r>
              <a:rPr lang="en-US" sz="1600" dirty="0" smtClean="0">
                <a:latin typeface="Times New Roman" pitchFamily="18" charset="0"/>
                <a:cs typeface="Times New Roman" pitchFamily="18" charset="0"/>
              </a:rPr>
              <a:t>learning for weakly supervised object localization,” </a:t>
            </a:r>
            <a:r>
              <a:rPr lang="en-US" sz="1600" dirty="0" smtClean="0">
                <a:latin typeface="Times New Roman" pitchFamily="18" charset="0"/>
                <a:cs typeface="Times New Roman" pitchFamily="18" charset="0"/>
              </a:rPr>
              <a:t>in CVPR</a:t>
            </a:r>
            <a:r>
              <a:rPr lang="en-US" sz="1600" dirty="0" smtClean="0">
                <a:latin typeface="Times New Roman" pitchFamily="18" charset="0"/>
                <a:cs typeface="Times New Roman" pitchFamily="18" charset="0"/>
              </a:rPr>
              <a:t>, 2018, pp. 1325–1334.</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lnSpc>
                <a:spcPct val="170000"/>
              </a:lnSpc>
            </a:pP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6] K. Tang, A. Joulin, L. J. Li, and F. F. Li, “Co-localization in </a:t>
            </a:r>
            <a:r>
              <a:rPr lang="en-US" sz="1600" dirty="0" smtClean="0">
                <a:latin typeface="Times New Roman" pitchFamily="18" charset="0"/>
                <a:cs typeface="Times New Roman" pitchFamily="18" charset="0"/>
              </a:rPr>
              <a:t>real-world images</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in CVPR</a:t>
            </a:r>
            <a:r>
              <a:rPr lang="en-US" sz="1600" dirty="0" smtClean="0">
                <a:latin typeface="Times New Roman" pitchFamily="18" charset="0"/>
                <a:cs typeface="Times New Roman" pitchFamily="18" charset="0"/>
              </a:rPr>
              <a:t>, 2014, pp. 1464–1471</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7] A. Joulin, K. Tang, and F. F. Li, “Efficient image and video co-localization with </a:t>
            </a:r>
            <a:r>
              <a:rPr lang="en-US" sz="1600" dirty="0" smtClean="0">
                <a:latin typeface="Times New Roman" pitchFamily="18" charset="0"/>
                <a:cs typeface="Times New Roman" pitchFamily="18" charset="0"/>
              </a:rPr>
              <a:t>frank-</a:t>
            </a:r>
            <a:r>
              <a:rPr lang="en-US" sz="1600" dirty="0" err="1" smtClean="0">
                <a:latin typeface="Times New Roman" pitchFamily="18" charset="0"/>
                <a:cs typeface="Times New Roman" pitchFamily="18" charset="0"/>
              </a:rPr>
              <a:t>wolfe</a:t>
            </a:r>
            <a:r>
              <a:rPr lang="en-US" sz="1600" dirty="0" smtClean="0">
                <a:latin typeface="Times New Roman" pitchFamily="18" charset="0"/>
                <a:cs typeface="Times New Roman" pitchFamily="18" charset="0"/>
              </a:rPr>
              <a:t> </a:t>
            </a:r>
            <a:r>
              <a:rPr lang="en-US" sz="1600" dirty="0" smtClean="0">
                <a:latin typeface="Times New Roman" pitchFamily="18" charset="0"/>
                <a:cs typeface="Times New Roman" pitchFamily="18" charset="0"/>
              </a:rPr>
              <a:t>algorithm,” inECCV, 2014, pp. 253–268</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8] M. Cho, S. Kwak, C. Schmid, and J. Ponce, “Unsupervised </a:t>
            </a:r>
            <a:r>
              <a:rPr lang="en-US" sz="1600" dirty="0" smtClean="0">
                <a:latin typeface="Times New Roman" pitchFamily="18" charset="0"/>
                <a:cs typeface="Times New Roman" pitchFamily="18" charset="0"/>
              </a:rPr>
              <a:t>object discovery </a:t>
            </a:r>
            <a:r>
              <a:rPr lang="en-US" sz="1600" dirty="0" smtClean="0">
                <a:latin typeface="Times New Roman" pitchFamily="18" charset="0"/>
                <a:cs typeface="Times New Roman" pitchFamily="18" charset="0"/>
              </a:rPr>
              <a:t>and localization in the wild: Part-based matching </a:t>
            </a:r>
            <a:r>
              <a:rPr lang="en-US" sz="1600" dirty="0" smtClean="0">
                <a:latin typeface="Times New Roman" pitchFamily="18" charset="0"/>
                <a:cs typeface="Times New Roman" pitchFamily="18" charset="0"/>
              </a:rPr>
              <a:t>with bottom-up </a:t>
            </a:r>
            <a:r>
              <a:rPr lang="en-US" sz="1600" dirty="0" smtClean="0">
                <a:latin typeface="Times New Roman" pitchFamily="18" charset="0"/>
                <a:cs typeface="Times New Roman" pitchFamily="18" charset="0"/>
              </a:rPr>
              <a:t>region proposals,” </a:t>
            </a:r>
            <a:r>
              <a:rPr lang="en-US" sz="1600" dirty="0" smtClean="0">
                <a:latin typeface="Times New Roman" pitchFamily="18" charset="0"/>
                <a:cs typeface="Times New Roman" pitchFamily="18" charset="0"/>
              </a:rPr>
              <a:t>in CVPR</a:t>
            </a:r>
            <a:r>
              <a:rPr lang="en-US" sz="1600" dirty="0" smtClean="0">
                <a:latin typeface="Times New Roman" pitchFamily="18" charset="0"/>
                <a:cs typeface="Times New Roman" pitchFamily="18" charset="0"/>
              </a:rPr>
              <a:t>, 2015, pp. 1201–1210</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9] Y. Li, L. Liu, C. Shen, and A. V. D. Hengel, “Image co-localization </a:t>
            </a:r>
            <a:r>
              <a:rPr lang="en-US" sz="1600" dirty="0" smtClean="0">
                <a:latin typeface="Times New Roman" pitchFamily="18" charset="0"/>
                <a:cs typeface="Times New Roman" pitchFamily="18" charset="0"/>
              </a:rPr>
              <a:t>by mimicking </a:t>
            </a:r>
            <a:r>
              <a:rPr lang="en-US" sz="1600" dirty="0" smtClean="0">
                <a:latin typeface="Times New Roman" pitchFamily="18" charset="0"/>
                <a:cs typeface="Times New Roman" pitchFamily="18" charset="0"/>
              </a:rPr>
              <a:t>a good detector’s confidence score distribution,” inECCV,2016, pp. 19–34</a:t>
            </a:r>
            <a:r>
              <a:rPr lang="en-US" sz="1600" dirty="0" smtClean="0">
                <a:latin typeface="Times New Roman" pitchFamily="18" charset="0"/>
                <a:cs typeface="Times New Roman" pitchFamily="18" charset="0"/>
              </a:rPr>
              <a:t>.</a:t>
            </a:r>
          </a:p>
          <a:p>
            <a:pPr algn="just">
              <a:lnSpc>
                <a:spcPct val="170000"/>
              </a:lnSpc>
            </a:pPr>
            <a:r>
              <a:rPr lang="en-US" sz="1600" dirty="0" smtClean="0">
                <a:latin typeface="Times New Roman" pitchFamily="18" charset="0"/>
                <a:cs typeface="Times New Roman" pitchFamily="18" charset="0"/>
              </a:rPr>
              <a:t>[</a:t>
            </a:r>
            <a:r>
              <a:rPr lang="en-US" sz="1600" dirty="0" smtClean="0">
                <a:latin typeface="Times New Roman" pitchFamily="18" charset="0"/>
                <a:cs typeface="Times New Roman" pitchFamily="18" charset="0"/>
              </a:rPr>
              <a:t>10] X. S. Wei, C. L. Zhang, Y. Li, C. W. Xie, J. Wu, C. Shen, and Z. H.Zhou, “Deep descriptor transforming for image co-localization,” </a:t>
            </a:r>
            <a:r>
              <a:rPr lang="en-US" sz="1600" dirty="0" smtClean="0">
                <a:latin typeface="Times New Roman" pitchFamily="18" charset="0"/>
                <a:cs typeface="Times New Roman" pitchFamily="18" charset="0"/>
              </a:rPr>
              <a:t>in IJCAI</a:t>
            </a:r>
            <a:r>
              <a:rPr lang="en-US" sz="1600" dirty="0" smtClean="0">
                <a:latin typeface="Times New Roman" pitchFamily="18" charset="0"/>
                <a:cs typeface="Times New Roman" pitchFamily="18" charset="0"/>
              </a:rPr>
              <a:t>, 2017, pp. 3048–3054.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1233</TotalTime>
  <Words>1365</Words>
  <Application>Microsoft Office PowerPoint</Application>
  <PresentationFormat>On-screen Show (4:3)</PresentationFormat>
  <Paragraphs>72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Object Discovery From a Single Unlabeled Image by Mining Frequent Item set With Multi-scale Features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542</cp:revision>
  <dcterms:created xsi:type="dcterms:W3CDTF">2006-08-16T00:00:00Z</dcterms:created>
  <dcterms:modified xsi:type="dcterms:W3CDTF">2021-03-24T00:30:00Z</dcterms:modified>
</cp:coreProperties>
</file>