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09-Apr-21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09-Apr-21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Making Frequent-Pattern Mining Scalable, Efficient, and Compact on Nonvolatile Memories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70000"/>
              </a:lnSpc>
            </a:pPr>
            <a:r>
              <a:rPr lang="en-US" sz="1800" dirty="0" smtClean="0">
                <a:latin typeface="Times New Roman" pitchFamily="18" charset="0"/>
                <a:cs typeface="Times New Roman" pitchFamily="18" charset="0"/>
              </a:rPr>
              <a:t>Frequent-pattern mining is a common means to reveal the hidden trends behind data. However, most frequent-pattern mining algorithms are designed for DRAM, instead of nonvolatile memories (NVMs) which are preferred by energy-limited systems.</a:t>
            </a:r>
          </a:p>
          <a:p>
            <a:pPr algn="just">
              <a:lnSpc>
                <a:spcPct val="170000"/>
              </a:lnSpc>
            </a:pPr>
            <a:r>
              <a:rPr lang="en-US" sz="1800" dirty="0" smtClean="0">
                <a:latin typeface="Times New Roman" pitchFamily="18" charset="0"/>
                <a:cs typeface="Times New Roman" pitchFamily="18" charset="0"/>
              </a:rPr>
              <a:t>Due to the huge differences between the characteristics of NVMs and those of DRAM, existing frequent-pattern mining algorithms encounter the issues of write amplification and energy waste when they are run on NVMs.</a:t>
            </a:r>
          </a:p>
          <a:p>
            <a:pPr algn="just">
              <a:lnSpc>
                <a:spcPct val="170000"/>
              </a:lnSpc>
            </a:pPr>
            <a:r>
              <a:rPr lang="en-US" sz="1800" dirty="0" smtClean="0">
                <a:latin typeface="Times New Roman" pitchFamily="18" charset="0"/>
                <a:cs typeface="Times New Roman" pitchFamily="18" charset="0"/>
              </a:rPr>
              <a:t>Moreover, the design complexity is exaggerated when parallel computing architecture is introduced to speedup the mining process. </a:t>
            </a:r>
          </a:p>
          <a:p>
            <a:pPr algn="just">
              <a:lnSpc>
                <a:spcPct val="170000"/>
              </a:lnSpc>
            </a:pPr>
            <a:r>
              <a:rPr lang="en-US" sz="1800" dirty="0" smtClean="0">
                <a:latin typeface="Times New Roman" pitchFamily="18" charset="0"/>
                <a:cs typeface="Times New Roman" pitchFamily="18" charset="0"/>
              </a:rPr>
              <a:t>A scalable, time-efficient, and energy-economic solution to the frequent-pattern mining problem is thus urgently needed.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62500" lnSpcReduction="20000"/>
          </a:bodyPr>
          <a:lstStyle/>
          <a:p>
            <a:pPr algn="just">
              <a:lnSpc>
                <a:spcPct val="150000"/>
              </a:lnSpc>
            </a:pPr>
            <a:r>
              <a:rPr lang="en-US" sz="2900" dirty="0" smtClean="0">
                <a:latin typeface="Times New Roman" pitchFamily="18" charset="0"/>
                <a:cs typeface="Times New Roman" pitchFamily="18" charset="0"/>
              </a:rPr>
              <a:t>By considering the NVM characteristics, Pev FP-tree accelerates the mining process and enhances the energy efficiency, as compared to a straight for-ward design of FP-trees on the parallel architecture. </a:t>
            </a:r>
          </a:p>
          <a:p>
            <a:pPr algn="just">
              <a:lnSpc>
                <a:spcPct val="150000"/>
              </a:lnSpc>
            </a:pPr>
            <a:r>
              <a:rPr lang="en-US" sz="2900" dirty="0" smtClean="0">
                <a:latin typeface="Times New Roman" pitchFamily="18" charset="0"/>
                <a:cs typeface="Times New Roman" pitchFamily="18" charset="0"/>
              </a:rPr>
              <a:t>Moreover, Pev FP-tree offers superior scalability in terms of the degrees of parallelism of the mining algorithm and the branching factor of its tree structure.</a:t>
            </a:r>
          </a:p>
          <a:p>
            <a:pPr algn="just">
              <a:lnSpc>
                <a:spcPct val="150000"/>
              </a:lnSpc>
            </a:pPr>
            <a:r>
              <a:rPr lang="en-US" sz="2900" dirty="0" smtClean="0">
                <a:latin typeface="Times New Roman" pitchFamily="18" charset="0"/>
                <a:cs typeface="Times New Roman" pitchFamily="18" charset="0"/>
              </a:rPr>
              <a:t>Observing that keys are often sparsely distributed in FP-trees, we also propose a compression technique to PevFP-tree, namely compressed Pev FP-tree (CpevFP-tree), which further enhances the time and energy efficiencies of PevFP-tree. </a:t>
            </a:r>
          </a:p>
          <a:p>
            <a:pPr algn="just">
              <a:lnSpc>
                <a:spcPct val="150000"/>
              </a:lnSpc>
            </a:pPr>
            <a:r>
              <a:rPr lang="en-US" sz="2900" dirty="0" smtClean="0">
                <a:latin typeface="Times New Roman" pitchFamily="18" charset="0"/>
                <a:cs typeface="Times New Roman" pitchFamily="18" charset="0"/>
              </a:rPr>
              <a:t>The proposed PevFP-tree and CpevFP-tree are evaluated by a series of experiments based on realistic datasets from diversified application scenarios, where CpevFP-tree achieves 88.73% of performance improvements over a straightforward design of FP-trees in the parallel architecture, and 79.47% of performance improvements over PevFP-tree, on average.</a:t>
            </a:r>
            <a:endParaRPr lang="en-IN" sz="2900" dirty="0" smtClean="0">
              <a:latin typeface="Times New Roman" pitchFamily="18" charset="0"/>
              <a:cs typeface="Times New Roman" pitchFamily="18" charset="0"/>
            </a:endParaRP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1800" dirty="0" smtClean="0">
                <a:latin typeface="Times New Roman" pitchFamily="18" charset="0"/>
                <a:cs typeface="Times New Roman" pitchFamily="18" charset="0"/>
              </a:rPr>
              <a:t>DATA collection and the need for real-time analytics are rising rap-idly. Pattern matching is an important operation used in many big-data applications such as network security, data mining, and genomics. </a:t>
            </a:r>
          </a:p>
          <a:p>
            <a:pPr algn="just">
              <a:lnSpc>
                <a:spcPct val="150000"/>
              </a:lnSpc>
            </a:pPr>
            <a:r>
              <a:rPr lang="en-US" sz="1800" dirty="0" smtClean="0">
                <a:latin typeface="Times New Roman" pitchFamily="18" charset="0"/>
                <a:cs typeface="Times New Roman" pitchFamily="18" charset="0"/>
              </a:rPr>
              <a:t>These patterns are often complex, needing to support a variety of inexact matches.</a:t>
            </a:r>
          </a:p>
          <a:p>
            <a:pPr algn="just">
              <a:lnSpc>
                <a:spcPct val="150000"/>
              </a:lnSpc>
            </a:pPr>
            <a:r>
              <a:rPr lang="en-US" sz="1800" dirty="0" smtClean="0">
                <a:latin typeface="Times New Roman" pitchFamily="18" charset="0"/>
                <a:cs typeface="Times New Roman" pitchFamily="18" charset="0"/>
              </a:rPr>
              <a:t> One leading methodology for in exact pattern matching is therefore to use regular expressions or equivalent finite automata to identify these complex patterns .</a:t>
            </a:r>
          </a:p>
          <a:p>
            <a:pPr algn="just">
              <a:lnSpc>
                <a:spcPct val="150000"/>
              </a:lnSpc>
            </a:pPr>
            <a:r>
              <a:rPr lang="en-US" sz="1800" dirty="0" smtClean="0">
                <a:latin typeface="Times New Roman" pitchFamily="18" charset="0"/>
                <a:cs typeface="Times New Roman" pitchFamily="18" charset="0"/>
              </a:rPr>
              <a:t>For NFA processing in memory-centric models, each input requires two processing phases : state matching, where the input symbol is decoded and the states whose rules match the input symbol are detected through reading a row of memory, and state transition, where successor states are activated by propagating signals through the interconnect.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This work aims to greatly enhance the scalability of in-memory frequent-pattern mining, there exist other solutions to the scalability problem, such as implementing the frequent-pattern mining methods with Map Reduce over a disk-based Hadoop data analytics framework.</a:t>
            </a:r>
          </a:p>
          <a:p>
            <a:pPr algn="just">
              <a:lnSpc>
                <a:spcPct val="150000"/>
              </a:lnSpc>
            </a:pPr>
            <a:r>
              <a:rPr lang="en-US" sz="2000" dirty="0" smtClean="0">
                <a:latin typeface="Times New Roman" pitchFamily="18" charset="0"/>
                <a:cs typeface="Times New Roman" pitchFamily="18" charset="0"/>
              </a:rPr>
              <a:t>The problem could be further exacerbated with the skewed write performance and energy consumption of NVMs. </a:t>
            </a:r>
          </a:p>
          <a:p>
            <a:pPr algn="just">
              <a:lnSpc>
                <a:spcPct val="150000"/>
              </a:lnSpc>
            </a:pPr>
            <a:r>
              <a:rPr lang="en-US" sz="2000" dirty="0" smtClean="0">
                <a:latin typeface="Times New Roman" pitchFamily="18" charset="0"/>
                <a:cs typeface="Times New Roman" pitchFamily="18" charset="0"/>
              </a:rPr>
              <a:t>when the to-be-mined dataset grows rapidly with time and the number of children of an FP-tree node could become unlimited. </a:t>
            </a:r>
          </a:p>
          <a:p>
            <a:pPr algn="just">
              <a:lnSpc>
                <a:spcPct val="150000"/>
              </a:lnSpc>
            </a:pPr>
            <a:r>
              <a:rPr lang="en-US" sz="2000" dirty="0" smtClean="0">
                <a:latin typeface="Times New Roman" pitchFamily="18" charset="0"/>
                <a:cs typeface="Times New Roman" pitchFamily="18" charset="0"/>
              </a:rPr>
              <a:t>Based on EvFP-tree, this work proposes effectivemeans to extend the FP-tree structure so that the scalabilityissue could be solved.</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1800" dirty="0" smtClean="0">
                <a:latin typeface="Times New Roman" pitchFamily="18" charset="0"/>
                <a:cs typeface="Times New Roman" pitchFamily="18" charset="0"/>
              </a:rPr>
              <a:t>we propose a compact, low-overhead, and yet flexible in-memory interconnect architecture that efficiently implements routing for next-state activation, and can be applied to the existing in-memory automata processing architectures. </a:t>
            </a:r>
          </a:p>
          <a:p>
            <a:pPr algn="just">
              <a:lnSpc>
                <a:spcPct val="150000"/>
              </a:lnSpc>
            </a:pPr>
            <a:r>
              <a:rPr lang="en-US" sz="1800" dirty="0" smtClean="0">
                <a:latin typeface="Times New Roman" pitchFamily="18" charset="0"/>
                <a:cs typeface="Times New Roman" pitchFamily="18" charset="0"/>
              </a:rPr>
              <a:t>We use SRAM 8Tsubarrays to evaluate our interconnect.</a:t>
            </a:r>
          </a:p>
          <a:p>
            <a:pPr algn="just">
              <a:lnSpc>
                <a:spcPct val="150000"/>
              </a:lnSpc>
            </a:pPr>
            <a:r>
              <a:rPr lang="en-US" sz="1800" dirty="0" smtClean="0">
                <a:latin typeface="Times New Roman" pitchFamily="18" charset="0"/>
                <a:cs typeface="Times New Roman" pitchFamily="18" charset="0"/>
              </a:rPr>
              <a:t>We present a new place-and-route algorithm that is 1-2orders of magnitude faster than the AP compiler, and pro-vide an open-source cycle-accurate automata simulator toper form software optimization on the automata and map them to the proposed architecture.</a:t>
            </a:r>
          </a:p>
          <a:p>
            <a:pPr algn="just">
              <a:lnSpc>
                <a:spcPct val="150000"/>
              </a:lnSpc>
            </a:pPr>
            <a:r>
              <a:rPr lang="en-US" sz="1800" dirty="0" smtClean="0">
                <a:latin typeface="Times New Roman" pitchFamily="18" charset="0"/>
                <a:cs typeface="Times New Roman" pitchFamily="18" charset="0"/>
              </a:rPr>
              <a:t> We develop an in-house cycle-accurate automata simulator1to perform software optimization on the automata, map them to the proposed architecture, and extract per-cycle statistics.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NVMs provide outstanding access performance and energy consumption as compared with DRAM or hard disk, revision of existing algorithms designed for DRAM or hard disk is often necessary to adapt to the intrinsic characteristics of NVMs, so as to fully exploit the advantages of NVMs.</a:t>
            </a:r>
          </a:p>
          <a:p>
            <a:pPr algn="just">
              <a:lnSpc>
                <a:spcPct val="150000"/>
              </a:lnSpc>
            </a:pPr>
            <a:r>
              <a:rPr lang="en-US" sz="2000" dirty="0" smtClean="0">
                <a:latin typeface="Times New Roman" pitchFamily="18" charset="0"/>
                <a:cs typeface="Times New Roman" pitchFamily="18" charset="0"/>
              </a:rPr>
              <a:t>This paper proposes parallel evergreen frequent-pattern tree (PevFP-tree), a highly scalable frequent-pattern mining method for multi-core processors and a shared main memory based on byte-addressable NVMs.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9428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In-memory big data management and processing :A survey </a:t>
                      </a:r>
                      <a:endParaRPr lang="en-IN" dirty="0"/>
                    </a:p>
                  </a:txBody>
                  <a:tcPr/>
                </a:tc>
                <a:tc>
                  <a:txBody>
                    <a:bodyPr/>
                    <a:lstStyle/>
                    <a:p>
                      <a:pPr algn="ctr"/>
                      <a:r>
                        <a:rPr lang="en-US" sz="1800" dirty="0" smtClean="0">
                          <a:latin typeface="Times New Roman" pitchFamily="18" charset="0"/>
                          <a:cs typeface="Times New Roman" pitchFamily="18" charset="0"/>
                        </a:rPr>
                        <a:t>H. Zhang et al., </a:t>
                      </a:r>
                      <a:endParaRPr lang="en-IN" dirty="0"/>
                    </a:p>
                  </a:txBody>
                  <a:tcPr/>
                </a:tc>
                <a:tc>
                  <a:txBody>
                    <a:bodyPr/>
                    <a:lstStyle/>
                    <a:p>
                      <a:pPr algn="just"/>
                      <a:r>
                        <a:rPr lang="en-US" dirty="0" smtClean="0"/>
                        <a:t>In this survey, we aim to provide a thorough review of a wide range of in-memory data management and processing proposals and systems, including both data storage systems and data processing frameworks.</a:t>
                      </a:r>
                      <a:endParaRPr lang="en-IN" dirty="0"/>
                    </a:p>
                  </a:txBody>
                  <a:tcPr/>
                </a:tc>
              </a:tr>
              <a:tr h="370840">
                <a:tc>
                  <a:txBody>
                    <a:bodyPr/>
                    <a:lstStyle/>
                    <a:p>
                      <a:pPr algn="ctr"/>
                      <a:r>
                        <a:rPr lang="en-US" sz="1800" dirty="0" smtClean="0">
                          <a:latin typeface="Times New Roman" pitchFamily="18" charset="0"/>
                          <a:cs typeface="Times New Roman" pitchFamily="18" charset="0"/>
                        </a:rPr>
                        <a:t>Fast algorithms for mining association rules in large database</a:t>
                      </a:r>
                      <a:endParaRPr lang="en-IN" dirty="0"/>
                    </a:p>
                  </a:txBody>
                  <a:tcPr/>
                </a:tc>
                <a:tc>
                  <a:txBody>
                    <a:bodyPr/>
                    <a:lstStyle/>
                    <a:p>
                      <a:pPr algn="ctr"/>
                      <a:r>
                        <a:rPr lang="en-US" sz="1800" dirty="0" smtClean="0">
                          <a:latin typeface="Times New Roman" pitchFamily="18" charset="0"/>
                          <a:cs typeface="Times New Roman" pitchFamily="18" charset="0"/>
                        </a:rPr>
                        <a:t>R. Agarwal and R. Srikant, </a:t>
                      </a:r>
                      <a:endParaRPr lang="en-IN" dirty="0"/>
                    </a:p>
                  </a:txBody>
                  <a:tcPr/>
                </a:tc>
                <a:tc>
                  <a:txBody>
                    <a:bodyPr/>
                    <a:lstStyle/>
                    <a:p>
                      <a:pPr algn="just"/>
                      <a:r>
                        <a:rPr kumimoji="0" lang="en-US" kern="1200" dirty="0" smtClean="0">
                          <a:solidFill>
                            <a:schemeClr val="dk1"/>
                          </a:solidFill>
                          <a:latin typeface="+mn-lt"/>
                          <a:ea typeface="+mn-ea"/>
                          <a:cs typeface="+mn-cs"/>
                        </a:rPr>
                        <a:t>We present two new algorithms for solving thii problem that are fundamentally different from the known </a:t>
                      </a:r>
                    </a:p>
                    <a:p>
                      <a:pPr algn="just"/>
                      <a:r>
                        <a:rPr kumimoji="0" lang="en-US" kern="1200" dirty="0" smtClean="0">
                          <a:solidFill>
                            <a:schemeClr val="dk1"/>
                          </a:solidFill>
                          <a:latin typeface="+mn-lt"/>
                          <a:ea typeface="+mn-ea"/>
                          <a:cs typeface="+mn-cs"/>
                        </a:rPr>
                        <a:t>algorithms.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1198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Mining frequent patterns without candidate generation</a:t>
                      </a:r>
                      <a:endParaRPr lang="en-IN" dirty="0"/>
                    </a:p>
                  </a:txBody>
                  <a:tcPr/>
                </a:tc>
                <a:tc>
                  <a:txBody>
                    <a:bodyPr/>
                    <a:lstStyle/>
                    <a:p>
                      <a:pPr algn="just"/>
                      <a:r>
                        <a:rPr lang="en-US" sz="1800" dirty="0" smtClean="0">
                          <a:latin typeface="Times New Roman" pitchFamily="18" charset="0"/>
                          <a:cs typeface="Times New Roman" pitchFamily="18" charset="0"/>
                        </a:rPr>
                        <a:t>J. Han, J. Pei, and Y. Yin, </a:t>
                      </a:r>
                      <a:endParaRPr lang="en-IN" dirty="0"/>
                    </a:p>
                  </a:txBody>
                  <a:tcPr/>
                </a:tc>
                <a:tc>
                  <a:txBody>
                    <a:bodyPr/>
                    <a:lstStyle/>
                    <a:p>
                      <a:pPr algn="just"/>
                      <a:r>
                        <a:rPr kumimoji="0" lang="en-US" kern="1200" dirty="0" smtClean="0">
                          <a:solidFill>
                            <a:schemeClr val="dk1"/>
                          </a:solidFill>
                          <a:latin typeface="+mn-lt"/>
                          <a:ea typeface="+mn-ea"/>
                          <a:cs typeface="+mn-cs"/>
                        </a:rPr>
                        <a:t>Mining frequent patterns in transaction databases, time</a:t>
                      </a:r>
                      <a:r>
                        <a:rPr kumimoji="0" lang="en-US" kern="1200" baseline="0" dirty="0" smtClean="0">
                          <a:solidFill>
                            <a:schemeClr val="dk1"/>
                          </a:solidFill>
                          <a:latin typeface="+mn-lt"/>
                          <a:ea typeface="+mn-ea"/>
                          <a:cs typeface="+mn-cs"/>
                        </a:rPr>
                        <a:t> </a:t>
                      </a:r>
                      <a:r>
                        <a:rPr kumimoji="0" lang="en-US" kern="1200" dirty="0" smtClean="0">
                          <a:solidFill>
                            <a:schemeClr val="dk1"/>
                          </a:solidFill>
                          <a:latin typeface="+mn-lt"/>
                          <a:ea typeface="+mn-ea"/>
                          <a:cs typeface="+mn-cs"/>
                        </a:rPr>
                        <a:t>series data bases, and many other kinds of data bases has been studied popularly in data mining research.</a:t>
                      </a:r>
                      <a:endParaRPr lang="en-IN" dirty="0"/>
                    </a:p>
                  </a:txBody>
                  <a:tcPr/>
                </a:tc>
              </a:tr>
              <a:tr h="370840">
                <a:tc>
                  <a:txBody>
                    <a:bodyPr/>
                    <a:lstStyle/>
                    <a:p>
                      <a:pPr algn="just"/>
                      <a:r>
                        <a:rPr lang="en-US" sz="1800" dirty="0" smtClean="0">
                          <a:latin typeface="Times New Roman" pitchFamily="18" charset="0"/>
                          <a:cs typeface="Times New Roman" pitchFamily="18" charset="0"/>
                        </a:rPr>
                        <a:t>Software enabled wear-leveling for hybrid pcm main memory on embedded systems</a:t>
                      </a:r>
                      <a:endParaRPr lang="en-IN" dirty="0"/>
                    </a:p>
                  </a:txBody>
                  <a:tcPr/>
                </a:tc>
                <a:tc>
                  <a:txBody>
                    <a:bodyPr/>
                    <a:lstStyle/>
                    <a:p>
                      <a:pPr algn="just"/>
                      <a:r>
                        <a:rPr lang="en-US" sz="1800" dirty="0" smtClean="0">
                          <a:latin typeface="Times New Roman" pitchFamily="18" charset="0"/>
                          <a:cs typeface="Times New Roman" pitchFamily="18" charset="0"/>
                        </a:rPr>
                        <a:t>J. Hu, Q. Zhuge, C. J. Xue, W.-C. Tseng, and E. H.-M. Sha, </a:t>
                      </a:r>
                      <a:endParaRPr lang="en-IN" dirty="0"/>
                    </a:p>
                  </a:txBody>
                  <a:tcPr/>
                </a:tc>
                <a:tc>
                  <a:txBody>
                    <a:bodyPr/>
                    <a:lstStyle/>
                    <a:p>
                      <a:pPr algn="just"/>
                      <a:r>
                        <a:rPr lang="en-US" dirty="0" smtClean="0"/>
                        <a:t>we propose software enabled wear-leveling techniques to further extend PCM's lifetime when it is adopted in embedded systems.</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1.png"/>
          <p:cNvPicPr>
            <a:picLocks noGrp="1" noChangeAspect="1" noChangeArrowheads="1"/>
          </p:cNvPicPr>
          <p:nvPr>
            <p:ph idx="1"/>
          </p:nvPr>
        </p:nvPicPr>
        <p:blipFill>
          <a:blip r:embed="rId2"/>
          <a:srcRect/>
          <a:stretch>
            <a:fillRect/>
          </a:stretch>
        </p:blipFill>
        <p:spPr bwMode="auto">
          <a:xfrm>
            <a:off x="2362200" y="1790700"/>
            <a:ext cx="5118100" cy="4114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943600"/>
          </a:xfrm>
        </p:spPr>
        <p:txBody>
          <a:bodyPr>
            <a:noAutofit/>
          </a:bodyPr>
          <a:lstStyle/>
          <a:p>
            <a:pPr algn="just">
              <a:lnSpc>
                <a:spcPct val="160000"/>
              </a:lnSpc>
            </a:pPr>
            <a:r>
              <a:rPr lang="en-US" sz="1400" dirty="0" smtClean="0"/>
              <a:t>[1</a:t>
            </a:r>
            <a:r>
              <a:rPr lang="en-US" sz="1500" dirty="0" smtClean="0">
                <a:latin typeface="Times New Roman" pitchFamily="18" charset="0"/>
                <a:cs typeface="Times New Roman" pitchFamily="18" charset="0"/>
              </a:rPr>
              <a:t>] H. Zhang et al., “In-memory big data management and processing :A survey , ” IEEE Transactions on Knowledge and Data Engineering(TKDE’15), vol. 27, no. 7, pp. 1920–1948, Jul. 2015.</a:t>
            </a:r>
          </a:p>
          <a:p>
            <a:pPr algn="just">
              <a:lnSpc>
                <a:spcPct val="160000"/>
              </a:lnSpc>
            </a:pPr>
            <a:r>
              <a:rPr lang="en-US" sz="1500" dirty="0" smtClean="0">
                <a:latin typeface="Times New Roman" pitchFamily="18" charset="0"/>
                <a:cs typeface="Times New Roman" pitchFamily="18" charset="0"/>
              </a:rPr>
              <a:t>[2] R. </a:t>
            </a:r>
            <a:r>
              <a:rPr lang="en-US" sz="1500" dirty="0" err="1" smtClean="0">
                <a:latin typeface="Times New Roman" pitchFamily="18" charset="0"/>
                <a:cs typeface="Times New Roman" pitchFamily="18" charset="0"/>
              </a:rPr>
              <a:t>Agarwal</a:t>
            </a:r>
            <a:r>
              <a:rPr lang="en-US" sz="1500" dirty="0" smtClean="0">
                <a:latin typeface="Times New Roman" pitchFamily="18" charset="0"/>
                <a:cs typeface="Times New Roman" pitchFamily="18" charset="0"/>
              </a:rPr>
              <a:t> and R. </a:t>
            </a:r>
            <a:r>
              <a:rPr lang="en-US" sz="1500" dirty="0" err="1" smtClean="0">
                <a:latin typeface="Times New Roman" pitchFamily="18" charset="0"/>
                <a:cs typeface="Times New Roman" pitchFamily="18" charset="0"/>
              </a:rPr>
              <a:t>Srikant</a:t>
            </a:r>
            <a:r>
              <a:rPr lang="en-US" sz="1500" dirty="0" smtClean="0">
                <a:latin typeface="Times New Roman" pitchFamily="18" charset="0"/>
                <a:cs typeface="Times New Roman" pitchFamily="18" charset="0"/>
              </a:rPr>
              <a:t>, “Fast algorithms for mining association rules in large database,” in Proceedings of the 20th International Conference on Very Large Data Bases (VLDB’94), vol. 1215, 1994, pp. 487–499.</a:t>
            </a:r>
          </a:p>
          <a:p>
            <a:pPr algn="just">
              <a:lnSpc>
                <a:spcPct val="160000"/>
              </a:lnSpc>
            </a:pPr>
            <a:r>
              <a:rPr lang="en-US" sz="1500" dirty="0" smtClean="0">
                <a:latin typeface="Times New Roman" pitchFamily="18" charset="0"/>
                <a:cs typeface="Times New Roman" pitchFamily="18" charset="0"/>
              </a:rPr>
              <a:t>[3] J. Han, J. Pei, and Y. Yin, “Mining frequent patterns without candidate generation,” ACM SIGMOD International Conference on Management of Data (SIGMOD’00), vol. 29, no. 2, pp. 1–12, May 2000.</a:t>
            </a:r>
          </a:p>
          <a:p>
            <a:pPr algn="just">
              <a:lnSpc>
                <a:spcPct val="160000"/>
              </a:lnSpc>
            </a:pPr>
            <a:r>
              <a:rPr lang="en-US" sz="1500" dirty="0" smtClean="0">
                <a:latin typeface="Times New Roman" pitchFamily="18" charset="0"/>
                <a:cs typeface="Times New Roman" pitchFamily="18" charset="0"/>
              </a:rPr>
              <a:t>[4] J. </a:t>
            </a:r>
            <a:r>
              <a:rPr lang="en-US" sz="1500" dirty="0" err="1" smtClean="0">
                <a:latin typeface="Times New Roman" pitchFamily="18" charset="0"/>
                <a:cs typeface="Times New Roman" pitchFamily="18" charset="0"/>
              </a:rPr>
              <a:t>Hu</a:t>
            </a:r>
            <a:r>
              <a:rPr lang="en-US" sz="1500" dirty="0" smtClean="0">
                <a:latin typeface="Times New Roman" pitchFamily="18" charset="0"/>
                <a:cs typeface="Times New Roman" pitchFamily="18" charset="0"/>
              </a:rPr>
              <a:t>, Q. </a:t>
            </a:r>
            <a:r>
              <a:rPr lang="en-US" sz="1500" dirty="0" err="1" smtClean="0">
                <a:latin typeface="Times New Roman" pitchFamily="18" charset="0"/>
                <a:cs typeface="Times New Roman" pitchFamily="18" charset="0"/>
              </a:rPr>
              <a:t>Zhuge</a:t>
            </a:r>
            <a:r>
              <a:rPr lang="en-US" sz="1500" dirty="0" smtClean="0">
                <a:latin typeface="Times New Roman" pitchFamily="18" charset="0"/>
                <a:cs typeface="Times New Roman" pitchFamily="18" charset="0"/>
              </a:rPr>
              <a:t>, C. J. </a:t>
            </a:r>
            <a:r>
              <a:rPr lang="en-US" sz="1500" dirty="0" err="1" smtClean="0">
                <a:latin typeface="Times New Roman" pitchFamily="18" charset="0"/>
                <a:cs typeface="Times New Roman" pitchFamily="18" charset="0"/>
              </a:rPr>
              <a:t>Xue</a:t>
            </a:r>
            <a:r>
              <a:rPr lang="en-US" sz="1500" dirty="0" smtClean="0">
                <a:latin typeface="Times New Roman" pitchFamily="18" charset="0"/>
                <a:cs typeface="Times New Roman" pitchFamily="18" charset="0"/>
              </a:rPr>
              <a:t>, W.-C. Tseng, and E. H.-M. </a:t>
            </a:r>
            <a:r>
              <a:rPr lang="en-US" sz="1500" dirty="0" err="1" smtClean="0">
                <a:latin typeface="Times New Roman" pitchFamily="18" charset="0"/>
                <a:cs typeface="Times New Roman" pitchFamily="18" charset="0"/>
              </a:rPr>
              <a:t>Sha</a:t>
            </a:r>
            <a:r>
              <a:rPr lang="en-US" sz="1500" dirty="0" smtClean="0">
                <a:latin typeface="Times New Roman" pitchFamily="18" charset="0"/>
                <a:cs typeface="Times New Roman" pitchFamily="18" charset="0"/>
              </a:rPr>
              <a:t>, “Software enabled wear-leveling for hybrid </a:t>
            </a:r>
            <a:r>
              <a:rPr lang="en-US" sz="1500" dirty="0" err="1" smtClean="0">
                <a:latin typeface="Times New Roman" pitchFamily="18" charset="0"/>
                <a:cs typeface="Times New Roman" pitchFamily="18" charset="0"/>
              </a:rPr>
              <a:t>pcm</a:t>
            </a:r>
            <a:r>
              <a:rPr lang="en-US" sz="1500" dirty="0" smtClean="0">
                <a:latin typeface="Times New Roman" pitchFamily="18" charset="0"/>
                <a:cs typeface="Times New Roman" pitchFamily="18" charset="0"/>
              </a:rPr>
              <a:t> main memory on embedded systems,” in Proceedings of the 2013 IEEE Conference on Design , Automation &amp; Test in Europe (DATE’13), 2013, pp. 599–602.</a:t>
            </a:r>
          </a:p>
          <a:p>
            <a:pPr algn="just">
              <a:lnSpc>
                <a:spcPct val="160000"/>
              </a:lnSpc>
            </a:pPr>
            <a:r>
              <a:rPr lang="en-US" sz="1500" dirty="0" smtClean="0">
                <a:latin typeface="Times New Roman" pitchFamily="18" charset="0"/>
                <a:cs typeface="Times New Roman" pitchFamily="18" charset="0"/>
              </a:rPr>
              <a:t>[5] S. </a:t>
            </a:r>
            <a:r>
              <a:rPr lang="en-US" sz="1500" dirty="0" err="1" smtClean="0">
                <a:latin typeface="Times New Roman" pitchFamily="18" charset="0"/>
                <a:cs typeface="Times New Roman" pitchFamily="18" charset="0"/>
              </a:rPr>
              <a:t>Motaman</a:t>
            </a:r>
            <a:r>
              <a:rPr lang="en-US" sz="1500" dirty="0" smtClean="0">
                <a:latin typeface="Times New Roman" pitchFamily="18" charset="0"/>
                <a:cs typeface="Times New Roman" pitchFamily="18" charset="0"/>
              </a:rPr>
              <a:t>, S. </a:t>
            </a:r>
            <a:r>
              <a:rPr lang="en-US" sz="1500" dirty="0" err="1" smtClean="0">
                <a:latin typeface="Times New Roman" pitchFamily="18" charset="0"/>
                <a:cs typeface="Times New Roman" pitchFamily="18" charset="0"/>
              </a:rPr>
              <a:t>Ghosh</a:t>
            </a:r>
            <a:r>
              <a:rPr lang="en-US" sz="1500" dirty="0" smtClean="0">
                <a:latin typeface="Times New Roman" pitchFamily="18" charset="0"/>
                <a:cs typeface="Times New Roman" pitchFamily="18" charset="0"/>
              </a:rPr>
              <a:t>, and N. </a:t>
            </a:r>
            <a:r>
              <a:rPr lang="en-US" sz="1500" dirty="0" err="1" smtClean="0">
                <a:latin typeface="Times New Roman" pitchFamily="18" charset="0"/>
                <a:cs typeface="Times New Roman" pitchFamily="18" charset="0"/>
              </a:rPr>
              <a:t>Rathi</a:t>
            </a:r>
            <a:r>
              <a:rPr lang="en-US" sz="1500" dirty="0" smtClean="0">
                <a:latin typeface="Times New Roman" pitchFamily="18" charset="0"/>
                <a:cs typeface="Times New Roman" pitchFamily="18" charset="0"/>
              </a:rPr>
              <a:t>, “Impact of process-variations </a:t>
            </a:r>
            <a:r>
              <a:rPr lang="en-US" sz="1500" dirty="0" err="1" smtClean="0">
                <a:latin typeface="Times New Roman" pitchFamily="18" charset="0"/>
                <a:cs typeface="Times New Roman" pitchFamily="18" charset="0"/>
              </a:rPr>
              <a:t>insttram</a:t>
            </a:r>
            <a:r>
              <a:rPr lang="en-US" sz="1500" dirty="0" smtClean="0">
                <a:latin typeface="Times New Roman" pitchFamily="18" charset="0"/>
                <a:cs typeface="Times New Roman" pitchFamily="18" charset="0"/>
              </a:rPr>
              <a:t> and adaptive boosting for robustness,” in Proceedings of the 2015Design Automation and Test in Europe (DATE’15), 2015, pp. 1431–1436.</a:t>
            </a:r>
          </a:p>
          <a:p>
            <a:pPr algn="just">
              <a:lnSpc>
                <a:spcPct val="160000"/>
              </a:lnSpc>
            </a:pP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85000" lnSpcReduction="20000"/>
          </a:bodyPr>
          <a:lstStyle/>
          <a:p>
            <a:pPr algn="just">
              <a:lnSpc>
                <a:spcPct val="170000"/>
              </a:lnSpc>
            </a:pPr>
            <a:r>
              <a:rPr lang="en-US" sz="1900" dirty="0" smtClean="0">
                <a:latin typeface="Times New Roman" pitchFamily="18" charset="0"/>
                <a:cs typeface="Times New Roman" pitchFamily="18" charset="0"/>
              </a:rPr>
              <a:t>[6] Y. Lin, P.-C. Huang, D. Liu, X. Zhu, and L. Liang, “Making in-memory frequent pattern mining durable and energy efficient,” into appear in International Conference on Parallel Processing (ICPP), Aug. 2016.</a:t>
            </a:r>
          </a:p>
          <a:p>
            <a:pPr algn="just">
              <a:lnSpc>
                <a:spcPct val="170000"/>
              </a:lnSpc>
            </a:pPr>
            <a:r>
              <a:rPr lang="en-US" sz="1900" dirty="0" smtClean="0">
                <a:latin typeface="Times New Roman" pitchFamily="18" charset="0"/>
                <a:cs typeface="Times New Roman" pitchFamily="18" charset="0"/>
              </a:rPr>
              <a:t>[7] O. Kun, O. Qing, L. Zhitang, and Z. Zhengda, “Optimization and implementation of speech codec based on symmetric multi-process or platform,” in 2009 International Conference on Multimedia Information Networking and Security, vol. 2, Nov 2009, pp. 234–237.</a:t>
            </a:r>
          </a:p>
          <a:p>
            <a:pPr algn="just">
              <a:lnSpc>
                <a:spcPct val="170000"/>
              </a:lnSpc>
            </a:pPr>
            <a:r>
              <a:rPr lang="en-US" sz="1900" dirty="0" smtClean="0">
                <a:latin typeface="Times New Roman" pitchFamily="18" charset="0"/>
                <a:cs typeface="Times New Roman" pitchFamily="18" charset="0"/>
              </a:rPr>
              <a:t>[8] J. L. Koh and S. F. Shieh, “An efficient approach for maintaining association rules based on adjusting FP-Tree structures ,” Springer, pp.417–424, 2004.</a:t>
            </a:r>
          </a:p>
          <a:p>
            <a:pPr algn="just">
              <a:lnSpc>
                <a:spcPct val="170000"/>
              </a:lnSpc>
            </a:pPr>
            <a:r>
              <a:rPr lang="en-US" sz="1900" dirty="0" smtClean="0">
                <a:latin typeface="Times New Roman" pitchFamily="18" charset="0"/>
                <a:cs typeface="Times New Roman" pitchFamily="18" charset="0"/>
              </a:rPr>
              <a:t>[9] W. Cheung and O. Zaiane, “Incremental mining of frequent pattern </a:t>
            </a:r>
            <a:r>
              <a:rPr lang="en-US" sz="1900" dirty="0" err="1" smtClean="0">
                <a:latin typeface="Times New Roman" pitchFamily="18" charset="0"/>
                <a:cs typeface="Times New Roman" pitchFamily="18" charset="0"/>
              </a:rPr>
              <a:t>swith</a:t>
            </a:r>
            <a:r>
              <a:rPr lang="en-US" sz="1900" dirty="0" smtClean="0">
                <a:latin typeface="Times New Roman" pitchFamily="18" charset="0"/>
                <a:cs typeface="Times New Roman" pitchFamily="18" charset="0"/>
              </a:rPr>
              <a:t> out candidate generation or support constraint,” in Proceedings of the 7th IEEE International Database Engineering &amp; Applications Symposium (IDEAS’03), July 2003, pp. 111–116.</a:t>
            </a:r>
          </a:p>
          <a:p>
            <a:pPr algn="just">
              <a:lnSpc>
                <a:spcPct val="170000"/>
              </a:lnSpc>
            </a:pPr>
            <a:r>
              <a:rPr lang="en-US" sz="1900" dirty="0" smtClean="0">
                <a:latin typeface="Times New Roman" pitchFamily="18" charset="0"/>
                <a:cs typeface="Times New Roman" pitchFamily="18" charset="0"/>
              </a:rPr>
              <a:t>[10] C. K. S. Leung, Q. I. Khan, Z. Li, and T. Hoque, “Can Tree: a canonical-order tree for incremental frequent-pattern mining ,” Knowledge and Information Systems, vol. 11, no. 3, pp. 287–311, 2007.</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1205</TotalTime>
  <Words>1419</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Making Frequent-Pattern Mining Scalable, Efficient, and Compact on Nonvolatile Memories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537</cp:revision>
  <dcterms:created xsi:type="dcterms:W3CDTF">2006-08-16T00:00:00Z</dcterms:created>
  <dcterms:modified xsi:type="dcterms:W3CDTF">2021-04-10T06:14:25Z</dcterms:modified>
</cp:coreProperties>
</file>