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298" r:id="rId10"/>
    <p:sldId id="296" r:id="rId11"/>
    <p:sldId id="295"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22-Mar-21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Innovative Approach for PMM Data Processing and Analytics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2300" dirty="0" smtClean="0">
                <a:latin typeface="Times New Roman" pitchFamily="18" charset="0"/>
                <a:cs typeface="Times New Roman" pitchFamily="18" charset="0"/>
              </a:rPr>
              <a:t>ALTEC defined and developed a framework with the main aim to process a big amount of data allowing a seamless connection between the collected information and the analyses performed by end users.</a:t>
            </a:r>
          </a:p>
          <a:p>
            <a:pPr algn="just">
              <a:lnSpc>
                <a:spcPct val="170000"/>
              </a:lnSpc>
            </a:pPr>
            <a:r>
              <a:rPr lang="en-US" sz="2300" dirty="0" smtClean="0">
                <a:latin typeface="Times New Roman" pitchFamily="18" charset="0"/>
                <a:cs typeface="Times New Roman" pitchFamily="18" charset="0"/>
              </a:rPr>
              <a:t>This is the ASDP environment, that allows to organize data in the most adapt domain data store in order to have data ready for complex analyses.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300" dirty="0" smtClean="0">
                <a:latin typeface="Times New Roman" pitchFamily="18" charset="0"/>
                <a:cs typeface="Times New Roman" pitchFamily="18" charset="0"/>
              </a:rPr>
              <a:t>In particular, the PMM module of the ISS is a reference case for the survey on framework capabilities for telemetry data management. </a:t>
            </a:r>
            <a:endParaRPr lang="en-IN" sz="2300" dirty="0" smtClean="0">
              <a:latin typeface="Times New Roman" pitchFamily="18" charset="0"/>
              <a:cs typeface="Times New Roman" pitchFamily="18" charset="0"/>
            </a:endParaRPr>
          </a:p>
          <a:p>
            <a:pPr algn="just">
              <a:lnSpc>
                <a:spcPct val="150000"/>
              </a:lnSpc>
            </a:pPr>
            <a:r>
              <a:rPr lang="en-US" sz="2300" dirty="0" smtClean="0">
                <a:latin typeface="Times New Roman" pitchFamily="18" charset="0"/>
                <a:cs typeface="Times New Roman" pitchFamily="18" charset="0"/>
              </a:rPr>
              <a:t>The main objective is to demonstrate the advantages achievable through the application of new data analysis methodologies and tools after data organization through ASDP capabilities.</a:t>
            </a:r>
          </a:p>
          <a:p>
            <a:pPr algn="just">
              <a:lnSpc>
                <a:spcPct val="150000"/>
              </a:lnSpc>
              <a:buNone/>
            </a:pPr>
            <a:endParaRPr lang="en-IN" sz="2400" dirty="0" smtClean="0">
              <a:latin typeface="Times New Roman" pitchFamily="18" charset="0"/>
              <a:cs typeface="Times New Roman" pitchFamily="18" charset="0"/>
            </a:endParaRPr>
          </a:p>
          <a:p>
            <a:pPr algn="just">
              <a:lnSpc>
                <a:spcPct val="150000"/>
              </a:lnSpc>
              <a:buNone/>
            </a:pPr>
            <a:endParaRPr lang="en-IN"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proposed data quality assurance checks include the identification of missing and erroneous values, inconsistencies in the frequency of data collection, filtering of nighttime measurements, identification of duplicate records, detection of </a:t>
            </a:r>
            <a:r>
              <a:rPr lang="en-US" sz="2000" dirty="0" smtClean="0">
                <a:latin typeface="Times New Roman" pitchFamily="18" charset="0"/>
                <a:cs typeface="Times New Roman" pitchFamily="18" charset="0"/>
              </a:rPr>
              <a:t>underperformance (by comparing outputs of similar </a:t>
            </a:r>
            <a:r>
              <a:rPr lang="en-US" sz="2000" dirty="0" err="1" smtClean="0">
                <a:latin typeface="Times New Roman" pitchFamily="18" charset="0"/>
                <a:cs typeface="Times New Roman" pitchFamily="18" charset="0"/>
              </a:rPr>
              <a:t>subarrays</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detection of outlying and poor data from equipment malfunction (based on nearby sensor data or clear‐sky models), and treatment of missing values (e.g., with averaged values or modeled data</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Even though the data processing procedure holistically provides information on how to detect invalid data, it does not provide details on treating the identified invalid datasets, nor does it explicitly define how to handle missing data.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1800" dirty="0" smtClean="0">
                <a:latin typeface="Times New Roman" pitchFamily="18" charset="0"/>
                <a:cs typeface="Times New Roman" pitchFamily="18" charset="0"/>
              </a:rPr>
              <a:t>T</a:t>
            </a:r>
            <a:r>
              <a:rPr lang="en-US" sz="1800" dirty="0" smtClean="0">
                <a:latin typeface="Times New Roman" pitchFamily="18" charset="0"/>
                <a:cs typeface="Times New Roman" pitchFamily="18" charset="0"/>
              </a:rPr>
              <a:t>he </a:t>
            </a:r>
            <a:r>
              <a:rPr lang="en-US" sz="1800" dirty="0" smtClean="0">
                <a:latin typeface="Times New Roman" pitchFamily="18" charset="0"/>
                <a:cs typeface="Times New Roman" pitchFamily="18" charset="0"/>
              </a:rPr>
              <a:t>activities carried out by the Operations team are mainly related to the monitoring of the performance of the whole module, internal coordination and information exchange between all PMM Engineering Support Team positions</a:t>
            </a:r>
            <a:r>
              <a:rPr lang="en-US" sz="1800" dirty="0" smtClean="0">
                <a:latin typeface="Times New Roman" pitchFamily="18" charset="0"/>
                <a:cs typeface="Times New Roman" pitchFamily="18" charset="0"/>
              </a:rPr>
              <a:t>. </a:t>
            </a:r>
          </a:p>
          <a:p>
            <a:pPr algn="just">
              <a:lnSpc>
                <a:spcPct val="150000"/>
              </a:lnSpc>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PMM Operations team is also responsible for these specific </a:t>
            </a:r>
            <a:r>
              <a:rPr lang="en-US" sz="1800" dirty="0" smtClean="0">
                <a:latin typeface="Times New Roman" pitchFamily="18" charset="0"/>
                <a:cs typeface="Times New Roman" pitchFamily="18" charset="0"/>
              </a:rPr>
              <a:t>tasks:</a:t>
            </a:r>
          </a:p>
          <a:p>
            <a:pPr algn="just">
              <a:lnSpc>
                <a:spcPct val="150000"/>
              </a:lnSpc>
            </a:pPr>
            <a:r>
              <a:rPr lang="en-US" sz="1800" dirty="0" smtClean="0">
                <a:latin typeface="Times New Roman" pitchFamily="18" charset="0"/>
                <a:cs typeface="Times New Roman" pitchFamily="18" charset="0"/>
              </a:rPr>
              <a:t>Review </a:t>
            </a:r>
            <a:r>
              <a:rPr lang="en-US" sz="1800" dirty="0" smtClean="0">
                <a:latin typeface="Times New Roman" pitchFamily="18" charset="0"/>
                <a:cs typeface="Times New Roman" pitchFamily="18" charset="0"/>
              </a:rPr>
              <a:t>and assess the flight products and change </a:t>
            </a:r>
            <a:r>
              <a:rPr lang="en-US" sz="1800" dirty="0" smtClean="0">
                <a:latin typeface="Times New Roman" pitchFamily="18" charset="0"/>
                <a:cs typeface="Times New Roman" pitchFamily="18" charset="0"/>
              </a:rPr>
              <a:t>requests;</a:t>
            </a:r>
          </a:p>
          <a:p>
            <a:pPr algn="just">
              <a:lnSpc>
                <a:spcPct val="150000"/>
              </a:lnSpc>
            </a:pPr>
            <a:r>
              <a:rPr lang="en-US" sz="1800" dirty="0" smtClean="0">
                <a:latin typeface="Times New Roman" pitchFamily="18" charset="0"/>
                <a:cs typeface="Times New Roman" pitchFamily="18" charset="0"/>
              </a:rPr>
              <a:t>P</a:t>
            </a:r>
            <a:r>
              <a:rPr lang="en-US" sz="1800" dirty="0" smtClean="0">
                <a:latin typeface="Times New Roman" pitchFamily="18" charset="0"/>
                <a:cs typeface="Times New Roman" pitchFamily="18" charset="0"/>
              </a:rPr>
              <a:t>rovide </a:t>
            </a:r>
            <a:r>
              <a:rPr lang="en-US" sz="1800" dirty="0" smtClean="0">
                <a:latin typeface="Times New Roman" pitchFamily="18" charset="0"/>
                <a:cs typeface="Times New Roman" pitchFamily="18" charset="0"/>
              </a:rPr>
              <a:t>operational and technical support to the preparations of the PMM nominal and not-nominal </a:t>
            </a:r>
            <a:r>
              <a:rPr lang="en-US" sz="1800" dirty="0" smtClean="0">
                <a:latin typeface="Times New Roman" pitchFamily="18" charset="0"/>
                <a:cs typeface="Times New Roman" pitchFamily="18" charset="0"/>
              </a:rPr>
              <a:t>operations;</a:t>
            </a:r>
          </a:p>
          <a:p>
            <a:pPr algn="just">
              <a:lnSpc>
                <a:spcPct val="150000"/>
              </a:lnSpc>
            </a:pPr>
            <a:r>
              <a:rPr lang="en-US" sz="1800" dirty="0" smtClean="0">
                <a:latin typeface="Times New Roman" pitchFamily="18" charset="0"/>
                <a:cs typeface="Times New Roman" pitchFamily="18" charset="0"/>
              </a:rPr>
              <a:t>Inform </a:t>
            </a:r>
            <a:r>
              <a:rPr lang="en-US" sz="1800" dirty="0" smtClean="0">
                <a:latin typeface="Times New Roman" pitchFamily="18" charset="0"/>
                <a:cs typeface="Times New Roman" pitchFamily="18" charset="0"/>
              </a:rPr>
              <a:t>the PMM subsystems engineering about open task and/or </a:t>
            </a:r>
            <a:r>
              <a:rPr lang="en-US" sz="1800" dirty="0" smtClean="0">
                <a:latin typeface="Times New Roman" pitchFamily="18" charset="0"/>
                <a:cs typeface="Times New Roman" pitchFamily="18" charset="0"/>
              </a:rPr>
              <a:t>anomalies;</a:t>
            </a:r>
          </a:p>
          <a:p>
            <a:pPr algn="just">
              <a:lnSpc>
                <a:spcPct val="150000"/>
              </a:lnSpc>
            </a:pPr>
            <a:r>
              <a:rPr lang="en-US" sz="1800" dirty="0" smtClean="0">
                <a:latin typeface="Times New Roman" pitchFamily="18" charset="0"/>
                <a:cs typeface="Times New Roman" pitchFamily="18" charset="0"/>
              </a:rPr>
              <a:t>Attend </a:t>
            </a:r>
            <a:r>
              <a:rPr lang="en-US" sz="1800" dirty="0" smtClean="0">
                <a:latin typeface="Times New Roman" pitchFamily="18" charset="0"/>
                <a:cs typeface="Times New Roman" pitchFamily="18" charset="0"/>
              </a:rPr>
              <a:t>the daily tag-up meeting with all the MER team members and International Partners to discuss the status and issues of the entire ISS.</a:t>
            </a:r>
            <a:endParaRPr lang="en-IN"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300" dirty="0" smtClean="0">
                <a:latin typeface="Times New Roman" pitchFamily="18" charset="0"/>
                <a:cs typeface="Times New Roman" pitchFamily="18" charset="0"/>
              </a:rPr>
              <a:t>This paper is to explore how PMM models and practices should be transformed to be resilient and reflect advances in the digital economies. </a:t>
            </a:r>
          </a:p>
          <a:p>
            <a:pPr algn="just">
              <a:lnSpc>
                <a:spcPct val="150000"/>
              </a:lnSpc>
            </a:pPr>
            <a:r>
              <a:rPr lang="en-US" sz="2300" dirty="0" smtClean="0">
                <a:latin typeface="Times New Roman" pitchFamily="18" charset="0"/>
                <a:cs typeface="Times New Roman" pitchFamily="18" charset="0"/>
              </a:rPr>
              <a:t>To conduct a literature review on PMM, and its potential transformation to reflect changes within digital economies</a:t>
            </a:r>
          </a:p>
          <a:p>
            <a:pPr algn="just">
              <a:lnSpc>
                <a:spcPct val="150000"/>
              </a:lnSpc>
            </a:pPr>
            <a:r>
              <a:rPr lang="en-US" sz="2300" dirty="0" smtClean="0">
                <a:latin typeface="Times New Roman" pitchFamily="18" charset="0"/>
                <a:cs typeface="Times New Roman" pitchFamily="18" charset="0"/>
              </a:rPr>
              <a:t>To explore practitioner thoughts on how PMM has or should be transformed to improve efficacy</a:t>
            </a:r>
          </a:p>
          <a:p>
            <a:pPr algn="just">
              <a:lnSpc>
                <a:spcPct val="150000"/>
              </a:lnSpc>
            </a:pPr>
            <a:r>
              <a:rPr lang="en-US" sz="2300" dirty="0" smtClean="0">
                <a:latin typeface="Times New Roman" pitchFamily="18" charset="0"/>
                <a:cs typeface="Times New Roman" pitchFamily="18" charset="0"/>
              </a:rPr>
              <a:t>To propose a supplement to the existing frameworks for measuring business performance in light of advances with-in the digital economies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One of the daily tasks performed by the PMM </a:t>
            </a:r>
            <a:r>
              <a:rPr lang="en-US" sz="2000" dirty="0" smtClean="0">
                <a:latin typeface="Times New Roman" pitchFamily="18" charset="0"/>
                <a:cs typeface="Times New Roman" pitchFamily="18" charset="0"/>
              </a:rPr>
              <a:t>Operations team </a:t>
            </a:r>
            <a:r>
              <a:rPr lang="en-US" sz="2000" dirty="0" smtClean="0">
                <a:latin typeface="Times New Roman" pitchFamily="18" charset="0"/>
                <a:cs typeface="Times New Roman" pitchFamily="18" charset="0"/>
              </a:rPr>
              <a:t>is to monitor the PMM Subsystems performance via telemetry check.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telemetry data are available all day long thanks to the ISS High Rate Communication </a:t>
            </a:r>
            <a:r>
              <a:rPr lang="en-US" sz="2000" dirty="0" smtClean="0">
                <a:latin typeface="Times New Roman" pitchFamily="18" charset="0"/>
                <a:cs typeface="Times New Roman" pitchFamily="18" charset="0"/>
              </a:rPr>
              <a:t>System upgrade</a:t>
            </a:r>
            <a:r>
              <a:rPr lang="en-US" sz="2000" dirty="0" smtClean="0">
                <a:latin typeface="Times New Roman" pitchFamily="18" charset="0"/>
                <a:cs typeface="Times New Roman" pitchFamily="18" charset="0"/>
              </a:rPr>
              <a:t>, as part of the Obsolescence Driven Avionics Redesign program</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interesting to perform basic statistical analyses on size, frequency, periodicity and duration of these spikes, eventually averaging inside some time windows.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fact, obtained results help the team to analyze a wide amount of data on a quite long time range, enabling a deeper understanding of CFA equipment and foreseeing long-term performances.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1716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kumimoji="0" lang="en-US" kern="1200" dirty="0" smtClean="0">
                          <a:solidFill>
                            <a:schemeClr val="dk1"/>
                          </a:solidFill>
                          <a:latin typeface="+mn-lt"/>
                          <a:ea typeface="+mn-ea"/>
                          <a:cs typeface="+mn-cs"/>
                        </a:rPr>
                        <a:t>Data Integration of Remote Sensing and In situ Data from Several Solar Space Missions for Space Weather Services</a:t>
                      </a:r>
                      <a:endParaRPr lang="en-IN" dirty="0"/>
                    </a:p>
                  </a:txBody>
                  <a:tcPr/>
                </a:tc>
                <a:tc>
                  <a:txBody>
                    <a:bodyPr/>
                    <a:lstStyle/>
                    <a:p>
                      <a:pPr algn="ctr"/>
                      <a:r>
                        <a:rPr kumimoji="0" lang="en-US" kern="1200" dirty="0" smtClean="0">
                          <a:solidFill>
                            <a:schemeClr val="dk1"/>
                          </a:solidFill>
                          <a:latin typeface="+mn-lt"/>
                          <a:ea typeface="+mn-ea"/>
                          <a:cs typeface="+mn-cs"/>
                        </a:rPr>
                        <a:t>Casti,M.et al.,</a:t>
                      </a:r>
                      <a:endParaRPr lang="en-IN" dirty="0"/>
                    </a:p>
                  </a:txBody>
                  <a:tcPr/>
                </a:tc>
                <a:tc>
                  <a:txBody>
                    <a:bodyPr/>
                    <a:lstStyle/>
                    <a:p>
                      <a:pPr algn="just"/>
                      <a:r>
                        <a:rPr kumimoji="0" lang="en-US" kern="1200" dirty="0" smtClean="0">
                          <a:solidFill>
                            <a:schemeClr val="dk1"/>
                          </a:solidFill>
                          <a:latin typeface="+mn-lt"/>
                          <a:ea typeface="+mn-ea"/>
                          <a:cs typeface="+mn-cs"/>
                        </a:rPr>
                        <a:t>In particular the currently inaccessible low solar corona below two solar radii can only be observed remotely. Furthermore techniques must be used to retrieve coronal plasma properties in time and in three dimensional(3D) space.</a:t>
                      </a:r>
                      <a:endParaRPr lang="en-IN" dirty="0"/>
                    </a:p>
                  </a:txBody>
                  <a:tcPr/>
                </a:tc>
              </a:tr>
              <a:tr h="370840">
                <a:tc>
                  <a:txBody>
                    <a:bodyPr/>
                    <a:lstStyle/>
                    <a:p>
                      <a:pPr algn="ctr"/>
                      <a:r>
                        <a:rPr kumimoji="0" lang="en-US" kern="1200" dirty="0" smtClean="0">
                          <a:solidFill>
                            <a:schemeClr val="dk1"/>
                          </a:solidFill>
                          <a:latin typeface="+mn-lt"/>
                          <a:ea typeface="+mn-ea"/>
                          <a:cs typeface="+mn-cs"/>
                        </a:rPr>
                        <a:t>Temporal Characterization of the remote Sensors response to radiation damage in L2</a:t>
                      </a:r>
                      <a:endParaRPr lang="en-IN" dirty="0"/>
                    </a:p>
                  </a:txBody>
                  <a:tcPr/>
                </a:tc>
                <a:tc>
                  <a:txBody>
                    <a:bodyPr/>
                    <a:lstStyle/>
                    <a:p>
                      <a:pPr algn="ctr"/>
                      <a:r>
                        <a:rPr kumimoji="0" lang="en-US" kern="1200" dirty="0" smtClean="0">
                          <a:solidFill>
                            <a:schemeClr val="dk1"/>
                          </a:solidFill>
                          <a:latin typeface="+mn-lt"/>
                          <a:ea typeface="+mn-ea"/>
                          <a:cs typeface="+mn-cs"/>
                        </a:rPr>
                        <a:t>De March,R.et al., </a:t>
                      </a:r>
                      <a:endParaRPr lang="en-IN" dirty="0"/>
                    </a:p>
                  </a:txBody>
                  <a:tcPr/>
                </a:tc>
                <a:tc>
                  <a:txBody>
                    <a:bodyPr/>
                    <a:lstStyle/>
                    <a:p>
                      <a:pPr algn="just"/>
                      <a:r>
                        <a:rPr lang="en-US" dirty="0" smtClean="0"/>
                        <a:t>Remote sensors on spacecrafts acquire huge volumes of data that can be processed for other purposes in addition to those they were designed for.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9.png"/>
          <p:cNvPicPr>
            <a:picLocks noGrp="1" noChangeAspect="1" noChangeArrowheads="1"/>
          </p:cNvPicPr>
          <p:nvPr>
            <p:ph idx="1"/>
          </p:nvPr>
        </p:nvPicPr>
        <p:blipFill>
          <a:blip r:embed="rId2"/>
          <a:srcRect/>
          <a:stretch>
            <a:fillRect/>
          </a:stretch>
        </p:blipFill>
        <p:spPr bwMode="auto">
          <a:xfrm>
            <a:off x="1981200" y="1371600"/>
            <a:ext cx="5943600" cy="4419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r>
              <a:rPr lang="en-US" sz="1800" dirty="0" smtClean="0">
                <a:latin typeface="Times New Roman" pitchFamily="18" charset="0"/>
                <a:cs typeface="Times New Roman" pitchFamily="18" charset="0"/>
              </a:rPr>
              <a:t>[1] “Assessment of an Innovative Data Processing Framework on PMM Space Mission”, SpaceOps Workshop 2017, June 26-28, 2017, Moscow, Russia</a:t>
            </a:r>
            <a:r>
              <a:rPr lang="en-US" sz="1800" dirty="0" smtClean="0">
                <a:latin typeface="Times New Roman" pitchFamily="18" charset="0"/>
                <a:cs typeface="Times New Roman" pitchFamily="18" charset="0"/>
              </a:rPr>
              <a:t>.</a:t>
            </a:r>
          </a:p>
          <a:p>
            <a:pPr algn="just">
              <a:lnSpc>
                <a:spcPct val="160000"/>
              </a:lnSpc>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Akka, available at https://github.com/akka/akka [Accessed October 9, 2017</a:t>
            </a:r>
            <a:r>
              <a:rPr lang="en-US" sz="1800" dirty="0" smtClean="0">
                <a:latin typeface="Times New Roman" pitchFamily="18" charset="0"/>
                <a:cs typeface="Times New Roman" pitchFamily="18" charset="0"/>
              </a:rPr>
              <a:t>]</a:t>
            </a:r>
          </a:p>
          <a:p>
            <a:pPr algn="just">
              <a:lnSpc>
                <a:spcPct val="160000"/>
              </a:lnSpc>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3] Docker, available at https://www.docker.com/what-docker [Accessed December 21, 2017</a:t>
            </a:r>
            <a:r>
              <a:rPr lang="en-US" sz="1800" dirty="0" smtClean="0">
                <a:latin typeface="Times New Roman" pitchFamily="18" charset="0"/>
                <a:cs typeface="Times New Roman" pitchFamily="18" charset="0"/>
              </a:rPr>
              <a:t>]</a:t>
            </a:r>
          </a:p>
          <a:p>
            <a:pPr algn="just">
              <a:lnSpc>
                <a:spcPct val="160000"/>
              </a:lnSpc>
              <a:buNone/>
            </a:pPr>
            <a:r>
              <a:rPr lang="en-US" sz="1800" dirty="0" smtClean="0">
                <a:latin typeface="Times New Roman" pitchFamily="18" charset="0"/>
                <a:cs typeface="Times New Roman" pitchFamily="18" charset="0"/>
              </a:rPr>
              <a:t>[4]</a:t>
            </a:r>
            <a:r>
              <a:rPr lang="en-US" sz="1800" dirty="0" err="1" smtClean="0">
                <a:latin typeface="Times New Roman" pitchFamily="18" charset="0"/>
                <a:cs typeface="Times New Roman" pitchFamily="18" charset="0"/>
              </a:rPr>
              <a:t>Gormley</a:t>
            </a:r>
            <a:r>
              <a:rPr lang="en-US" sz="1800" dirty="0" smtClean="0">
                <a:latin typeface="Times New Roman" pitchFamily="18" charset="0"/>
                <a:cs typeface="Times New Roman" pitchFamily="18" charset="0"/>
              </a:rPr>
              <a:t>, C.and Tong,Z.,</a:t>
            </a:r>
            <a:r>
              <a:rPr lang="en-US" sz="1800" dirty="0" smtClean="0">
                <a:latin typeface="Times New Roman" pitchFamily="18" charset="0"/>
                <a:cs typeface="Times New Roman" pitchFamily="18" charset="0"/>
              </a:rPr>
              <a:t>Elastic search</a:t>
            </a:r>
            <a:r>
              <a:rPr lang="en-US" sz="1800" dirty="0" smtClean="0">
                <a:latin typeface="Times New Roman" pitchFamily="18" charset="0"/>
                <a:cs typeface="Times New Roman" pitchFamily="18" charset="0"/>
              </a:rPr>
              <a:t>: The Definitive Guide, O’Reilly Media, 2015</a:t>
            </a:r>
            <a:r>
              <a:rPr lang="en-US" sz="1800" dirty="0" smtClean="0">
                <a:latin typeface="Times New Roman" pitchFamily="18" charset="0"/>
                <a:cs typeface="Times New Roman" pitchFamily="18" charset="0"/>
              </a:rPr>
              <a:t>.</a:t>
            </a:r>
          </a:p>
          <a:p>
            <a:pPr algn="just">
              <a:lnSpc>
                <a:spcPct val="160000"/>
              </a:lnSpc>
              <a:buNone/>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5]Apache Parquet, available at https://parquet.apache.org/documentation/latest/ [Accessed October 9, 2017</a:t>
            </a:r>
            <a:r>
              <a:rPr lang="en-US" sz="1800" dirty="0" smtClean="0">
                <a:latin typeface="Times New Roman" pitchFamily="18" charset="0"/>
                <a:cs typeface="Times New Roman" pitchFamily="18" charset="0"/>
              </a:rPr>
              <a:t>]</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1700" dirty="0" smtClean="0">
                <a:latin typeface="Times New Roman" pitchFamily="18" charset="0"/>
                <a:cs typeface="Times New Roman" pitchFamily="18" charset="0"/>
              </a:rPr>
              <a:t>[6]Apache ORC, available at https://orc.apache.org/ [Accessed December 21, 2017</a:t>
            </a:r>
            <a:r>
              <a:rPr lang="en-US" sz="1700" dirty="0" smtClean="0">
                <a:latin typeface="Times New Roman" pitchFamily="18" charset="0"/>
                <a:cs typeface="Times New Roman" pitchFamily="18" charset="0"/>
              </a:rPr>
              <a:t>]</a:t>
            </a:r>
          </a:p>
          <a:p>
            <a:pPr algn="just">
              <a:lnSpc>
                <a:spcPct val="170000"/>
              </a:lnSpc>
            </a:pPr>
            <a:r>
              <a:rPr lang="en-US" sz="1700" dirty="0" smtClean="0">
                <a:latin typeface="Times New Roman" pitchFamily="18" charset="0"/>
                <a:cs typeface="Times New Roman" pitchFamily="18" charset="0"/>
              </a:rPr>
              <a:t>[</a:t>
            </a:r>
            <a:r>
              <a:rPr lang="en-US" sz="1700" dirty="0" smtClean="0">
                <a:latin typeface="Times New Roman" pitchFamily="18" charset="0"/>
                <a:cs typeface="Times New Roman" pitchFamily="18" charset="0"/>
              </a:rPr>
              <a:t>7]Apache Cassandra, available at http://cassandra.apache.org/ [Accessed October 9, 2017</a:t>
            </a:r>
            <a:r>
              <a:rPr lang="en-US" sz="1700" dirty="0" smtClean="0">
                <a:latin typeface="Times New Roman" pitchFamily="18" charset="0"/>
                <a:cs typeface="Times New Roman" pitchFamily="18" charset="0"/>
              </a:rPr>
              <a:t>]</a:t>
            </a:r>
          </a:p>
          <a:p>
            <a:pPr algn="just">
              <a:lnSpc>
                <a:spcPct val="170000"/>
              </a:lnSpc>
            </a:pPr>
            <a:r>
              <a:rPr lang="en-US" sz="1700" dirty="0" smtClean="0">
                <a:latin typeface="Times New Roman" pitchFamily="18" charset="0"/>
                <a:cs typeface="Times New Roman" pitchFamily="18" charset="0"/>
              </a:rPr>
              <a:t>[</a:t>
            </a:r>
            <a:r>
              <a:rPr lang="en-US" sz="1700" dirty="0" smtClean="0">
                <a:latin typeface="Times New Roman" pitchFamily="18" charset="0"/>
                <a:cs typeface="Times New Roman" pitchFamily="18" charset="0"/>
              </a:rPr>
              <a:t>8]Apache Spark, available at https://spark.apache.org/ [Accessed December 21, 2017</a:t>
            </a:r>
            <a:r>
              <a:rPr lang="en-US" sz="1700" dirty="0" smtClean="0">
                <a:latin typeface="Times New Roman" pitchFamily="18" charset="0"/>
                <a:cs typeface="Times New Roman" pitchFamily="18" charset="0"/>
              </a:rPr>
              <a:t>]</a:t>
            </a:r>
          </a:p>
          <a:p>
            <a:pPr algn="just">
              <a:lnSpc>
                <a:spcPct val="170000"/>
              </a:lnSpc>
            </a:pPr>
            <a:r>
              <a:rPr lang="en-US" sz="1700" dirty="0" smtClean="0">
                <a:latin typeface="Times New Roman" pitchFamily="18" charset="0"/>
                <a:cs typeface="Times New Roman" pitchFamily="18" charset="0"/>
              </a:rPr>
              <a:t>[</a:t>
            </a:r>
            <a:r>
              <a:rPr lang="en-US" sz="1700" dirty="0" smtClean="0">
                <a:latin typeface="Times New Roman" pitchFamily="18" charset="0"/>
                <a:cs typeface="Times New Roman" pitchFamily="18" charset="0"/>
              </a:rPr>
              <a:t>9]Project Jupyter, available at http://jupyter.org/ [Accessed December 21, 2017</a:t>
            </a:r>
            <a:r>
              <a:rPr lang="en-US" sz="1700" dirty="0" smtClean="0">
                <a:latin typeface="Times New Roman" pitchFamily="18" charset="0"/>
                <a:cs typeface="Times New Roman" pitchFamily="18" charset="0"/>
              </a:rPr>
              <a:t>]</a:t>
            </a:r>
          </a:p>
          <a:p>
            <a:pPr algn="just">
              <a:lnSpc>
                <a:spcPct val="170000"/>
              </a:lnSpc>
            </a:pPr>
            <a:r>
              <a:rPr lang="en-US" sz="1700" dirty="0" smtClean="0">
                <a:latin typeface="Times New Roman" pitchFamily="18" charset="0"/>
                <a:cs typeface="Times New Roman" pitchFamily="18" charset="0"/>
              </a:rPr>
              <a:t>[10]</a:t>
            </a:r>
            <a:r>
              <a:rPr lang="en-US" sz="1700" dirty="0" err="1" smtClean="0">
                <a:latin typeface="Times New Roman" pitchFamily="18" charset="0"/>
                <a:cs typeface="Times New Roman" pitchFamily="18" charset="0"/>
              </a:rPr>
              <a:t>Casti,M.et</a:t>
            </a:r>
            <a:r>
              <a:rPr lang="en-US" sz="1700" dirty="0" smtClean="0">
                <a:latin typeface="Times New Roman" pitchFamily="18" charset="0"/>
                <a:cs typeface="Times New Roman" pitchFamily="18" charset="0"/>
              </a:rPr>
              <a:t> </a:t>
            </a:r>
            <a:r>
              <a:rPr lang="en-US" sz="1700" dirty="0" smtClean="0">
                <a:latin typeface="Times New Roman" pitchFamily="18" charset="0"/>
                <a:cs typeface="Times New Roman" pitchFamily="18" charset="0"/>
              </a:rPr>
              <a:t>al., “Data Integration of Remote Sensing and In situ Data from Several Solar Space Missions for Space Weather Services”, Proceedings of the Conference on Big Data from Space (BiDS’17), Toulouse, France, 2017, pp. 359-362. doi: 10.2760/383579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1207</TotalTime>
  <Words>883</Words>
  <Application>Microsoft Office PowerPoint</Application>
  <PresentationFormat>On-screen Show (4:3)</PresentationFormat>
  <Paragraphs>60</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Innovative Approach for PMM Data Processing and Analytics</vt:lpstr>
      <vt:lpstr>Abstract</vt:lpstr>
      <vt:lpstr>Slide 3</vt:lpstr>
      <vt:lpstr>Existing System</vt:lpstr>
      <vt:lpstr>Disadvantage of Existing System</vt:lpstr>
      <vt:lpstr>PROPOSED SYSTEM :</vt:lpstr>
      <vt:lpstr>ADVANTAGE</vt:lpstr>
      <vt:lpstr>Slide 8</vt:lpstr>
      <vt:lpstr>Architecture Diagram </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538</cp:revision>
  <dcterms:created xsi:type="dcterms:W3CDTF">2006-08-16T00:00:00Z</dcterms:created>
  <dcterms:modified xsi:type="dcterms:W3CDTF">2021-03-22T21:49:18Z</dcterms:modified>
</cp:coreProperties>
</file>